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8" r:id="rId2"/>
    <p:sldId id="257" r:id="rId3"/>
    <p:sldId id="332" r:id="rId4"/>
    <p:sldId id="297" r:id="rId5"/>
    <p:sldId id="316" r:id="rId6"/>
    <p:sldId id="348" r:id="rId7"/>
    <p:sldId id="334" r:id="rId8"/>
    <p:sldId id="349" r:id="rId9"/>
    <p:sldId id="335" r:id="rId10"/>
    <p:sldId id="336" r:id="rId11"/>
    <p:sldId id="350" r:id="rId12"/>
    <p:sldId id="337" r:id="rId13"/>
    <p:sldId id="338" r:id="rId14"/>
    <p:sldId id="339" r:id="rId15"/>
    <p:sldId id="340" r:id="rId16"/>
    <p:sldId id="341" r:id="rId17"/>
    <p:sldId id="342" r:id="rId18"/>
    <p:sldId id="343" r:id="rId19"/>
    <p:sldId id="344" r:id="rId20"/>
    <p:sldId id="351" r:id="rId21"/>
    <p:sldId id="345" r:id="rId22"/>
    <p:sldId id="346" r:id="rId23"/>
    <p:sldId id="347" r:id="rId24"/>
    <p:sldId id="352" r:id="rId25"/>
    <p:sldId id="333" r:id="rId26"/>
    <p:sldId id="292" r:id="rId27"/>
    <p:sldId id="25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37" autoAdjust="0"/>
  </p:normalViewPr>
  <p:slideViewPr>
    <p:cSldViewPr>
      <p:cViewPr varScale="1">
        <p:scale>
          <a:sx n="42" d="100"/>
          <a:sy n="42" d="100"/>
        </p:scale>
        <p:origin x="-1493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72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99B773-4AB7-436E-B971-7441AB41F5EA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2C0094-E45F-41BF-8371-78DBC776B7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6380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4D70E-ED66-43C8-B80B-8379AC3B72C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1384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25.gi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8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8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71600" y="1264622"/>
            <a:ext cx="6096000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Lecture # </a:t>
            </a:r>
            <a:r>
              <a:rPr lang="cy-GB" sz="2800" b="1" dirty="0">
                <a:latin typeface="Cambria" pitchFamily="18" charset="0"/>
                <a:ea typeface="Times New Roman" pitchFamily="18" charset="0"/>
                <a:cs typeface="Arial" pitchFamily="34" charset="0"/>
              </a:rPr>
              <a:t>9</a:t>
            </a:r>
            <a:endParaRPr kumimoji="0" lang="cy-GB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MTH352: Differential Geometry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</a:rPr>
              <a:t> </a:t>
            </a:r>
            <a:r>
              <a:rPr lang="en-GB" sz="2400" b="1" dirty="0" smtClean="0">
                <a:latin typeface="Cambria" pitchFamily="18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By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Cambria" pitchFamily="18" charset="0"/>
                <a:ea typeface="Times New Roman" pitchFamily="18" charset="0"/>
                <a:cs typeface="Arial" pitchFamily="34" charset="0"/>
              </a:rPr>
              <a:t>Dr. SOHAIL IQBAL</a:t>
            </a:r>
            <a:endParaRPr lang="en-US" sz="2800" b="1" dirty="0" smtClean="0">
              <a:latin typeface="Cambria" pitchFamily="18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Assistant Professor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Department of Mathematics, CIIT Islamabad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51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Last lecture</a:t>
            </a:r>
            <a:endParaRPr lang="en-US" sz="32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4495800" cy="4754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Cambria" pitchFamily="18" charset="0"/>
              </a:rPr>
              <a:t>Contents:</a:t>
            </a:r>
          </a:p>
          <a:p>
            <a:pPr marL="0" indent="0">
              <a:buNone/>
            </a:pPr>
            <a:endParaRPr lang="en-US" sz="2400" b="1" dirty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The Dot Product 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Frames</a:t>
            </a: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</p:txBody>
      </p:sp>
      <p:pic>
        <p:nvPicPr>
          <p:cNvPr id="4" name="Picture 2" descr="http://mathinsight.org/site_media/image/image/dot_product_projectio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581400"/>
            <a:ext cx="3657600" cy="273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6400" y="902369"/>
            <a:ext cx="2952578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6217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Today’s lecture</a:t>
            </a:r>
            <a:endParaRPr lang="en-US" sz="32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4800600" cy="4754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Cambria" pitchFamily="18" charset="0"/>
              </a:rPr>
              <a:t>Contents:</a:t>
            </a:r>
          </a:p>
          <a:p>
            <a:pPr marL="0" indent="0">
              <a:buNone/>
            </a:pPr>
            <a:endParaRPr lang="en-US" sz="2400" b="1" dirty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Formulas For </a:t>
            </a:r>
            <a:r>
              <a:rPr lang="en-US" sz="2400" b="1" dirty="0">
                <a:latin typeface="Cambria" pitchFamily="18" charset="0"/>
              </a:rPr>
              <a:t>T</a:t>
            </a:r>
            <a:r>
              <a:rPr lang="en-US" sz="2400" b="1" dirty="0" smtClean="0">
                <a:latin typeface="Cambria" pitchFamily="18" charset="0"/>
              </a:rPr>
              <a:t>he Dot Product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The Attitude Matrix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Cross Product</a:t>
            </a: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59379" y="4087843"/>
            <a:ext cx="2774783" cy="2304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59379" y="1371600"/>
            <a:ext cx="2757487" cy="2591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6073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Formulas For The Dot Product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066800"/>
                <a:ext cx="8382000" cy="3048000"/>
              </a:xfr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800" b="1" i="1" dirty="0" smtClean="0">
                    <a:solidFill>
                      <a:schemeClr val="accent6">
                        <a:lumMod val="75000"/>
                      </a:schemeClr>
                    </a:solidFill>
                    <a:latin typeface="Cambria" pitchFamily="18" charset="0"/>
                  </a:rPr>
                  <a:t>Recall:</a:t>
                </a:r>
              </a:p>
              <a:p>
                <a:pPr marL="0" indent="0">
                  <a:buNone/>
                </a:pPr>
                <a:r>
                  <a:rPr lang="en-US" sz="1800" b="1" dirty="0" smtClean="0">
                    <a:latin typeface="Cambria" pitchFamily="18" charset="0"/>
                  </a:rPr>
                  <a:t>orthonormal expansion </a:t>
                </a:r>
                <a:r>
                  <a:rPr lang="en-US" sz="1800" dirty="0">
                    <a:latin typeface="Cambria" pitchFamily="18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𝑣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 in terms of the frame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Theorem</a:t>
                </a:r>
                <a:r>
                  <a:rPr lang="en-US" sz="2400" b="1" dirty="0">
                    <a:latin typeface="Cambria" pitchFamily="18" charset="0"/>
                  </a:rPr>
                  <a:t>: </a:t>
                </a:r>
                <a:r>
                  <a:rPr lang="en-US" sz="1800" dirty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be a frame at a point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𝑝</m:t>
                    </m:r>
                    <m:r>
                      <a:rPr lang="en-US" sz="18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>
                    <a:latin typeface="Cambria" pitchFamily="18" charset="0"/>
                  </a:rPr>
                  <a:t>. If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𝑣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 is any tangent vector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>
                    <a:latin typeface="Cambria" pitchFamily="18" charset="0"/>
                  </a:rPr>
                  <a:t> </a:t>
                </a:r>
                <a:r>
                  <a:rPr lang="en-US" sz="1800" dirty="0">
                    <a:latin typeface="Cambria" pitchFamily="18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𝑝</m:t>
                    </m:r>
                    <m:r>
                      <a:rPr lang="en-US" sz="1800">
                        <a:latin typeface="Cambria Math"/>
                      </a:rPr>
                      <m:t>, </m:t>
                    </m:r>
                    <m:r>
                      <m:rPr>
                        <m:sty m:val="p"/>
                      </m:rPr>
                      <a:rPr lang="en-US" sz="1800">
                        <a:latin typeface="Cambria Math"/>
                      </a:rPr>
                      <m:t>then</m:t>
                    </m:r>
                    <m:r>
                      <a:rPr lang="en-US" sz="1800">
                        <a:latin typeface="Cambria Math"/>
                      </a:rPr>
                      <m:t> </m:t>
                    </m:r>
                  </m:oMath>
                </a14:m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𝑣</m:t>
                      </m:r>
                      <m:r>
                        <a:rPr lang="en-US" sz="18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𝑣</m:t>
                          </m:r>
                          <m:r>
                            <a:rPr lang="en-US" sz="1800" i="1">
                              <a:latin typeface="Cambria Math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𝑣</m:t>
                          </m:r>
                          <m:r>
                            <a:rPr lang="en-US" sz="1800" i="1">
                              <a:latin typeface="Cambria Math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𝑣</m:t>
                          </m:r>
                          <m:r>
                            <a:rPr lang="en-US" sz="1800" i="1">
                              <a:latin typeface="Cambria Math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066800"/>
                <a:ext cx="8382000" cy="3048000"/>
              </a:xfr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381000" y="4267200"/>
                <a:ext cx="8382000" cy="2031325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ambria" pitchFamily="18" charset="0"/>
                  </a:rPr>
                  <a:t>If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𝑣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𝑒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dirty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𝑤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𝑒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dirty="0">
                    <a:latin typeface="Cambria" pitchFamily="18" charset="0"/>
                  </a:rPr>
                  <a:t> then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𝑣</m:t>
                    </m:r>
                    <m:r>
                      <a:rPr lang="en-US" i="1">
                        <a:latin typeface="Cambria Math"/>
                      </a:rPr>
                      <m:t>.</m:t>
                    </m:r>
                    <m:r>
                      <a:rPr lang="en-US" i="1">
                        <a:latin typeface="Cambria Math"/>
                      </a:rPr>
                      <m:t>𝑤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 is given as</a:t>
                </a:r>
                <a:r>
                  <a:rPr lang="en-US" dirty="0" smtClean="0">
                    <a:latin typeface="Cambria" pitchFamily="18" charset="0"/>
                  </a:rPr>
                  <a:t>:</a:t>
                </a:r>
              </a:p>
              <a:p>
                <a:endParaRPr lang="en-US" dirty="0">
                  <a:latin typeface="Cambria" pitchFamily="18" charset="0"/>
                </a:endParaRPr>
              </a:p>
              <a:p>
                <a:endParaRPr lang="en-US" dirty="0" smtClean="0">
                  <a:latin typeface="Cambria" pitchFamily="18" charset="0"/>
                </a:endParaRPr>
              </a:p>
              <a:p>
                <a:endParaRPr lang="en-US" dirty="0">
                  <a:latin typeface="Cambria" pitchFamily="18" charset="0"/>
                </a:endParaRPr>
              </a:p>
              <a:p>
                <a:endParaRPr lang="en-US" dirty="0" smtClean="0">
                  <a:latin typeface="Cambria" pitchFamily="18" charset="0"/>
                </a:endParaRPr>
              </a:p>
              <a:p>
                <a:endParaRPr lang="en-US" dirty="0">
                  <a:latin typeface="Cambria" pitchFamily="18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4267200"/>
                <a:ext cx="8382000" cy="2031325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9997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The Attitude Matrix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The Attitude Matrix Of A Frame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Let </a:t>
                </a:r>
                <a:r>
                  <a:rPr lang="en-US" sz="1800" dirty="0">
                    <a:latin typeface="Cambria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be a frame at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If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b="1" i="1" smtClean="0">
                          <a:latin typeface="Cambria Math"/>
                        </a:rPr>
                        <m:t>=(</m:t>
                      </m:r>
                      <m:sSub>
                        <m:sSub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11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,</m:t>
                      </m:r>
                      <m:r>
                        <a:rPr lang="en-US" sz="1800" b="1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12</m:t>
                          </m:r>
                        </m:sub>
                      </m:sSub>
                      <m:r>
                        <a:rPr lang="en-US" sz="1800" b="1" i="1" smtClean="0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13</m:t>
                          </m:r>
                        </m:sub>
                      </m:sSub>
                      <m:r>
                        <a:rPr lang="en-US" sz="1800" b="1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=(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21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22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23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=(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8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8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800" i="1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Then </a:t>
                </a: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𝐴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18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1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i</a:t>
                </a:r>
                <a:r>
                  <a:rPr lang="en-US" sz="1800" dirty="0" smtClean="0">
                    <a:latin typeface="Cambria" pitchFamily="18" charset="0"/>
                  </a:rPr>
                  <a:t>s called the attitude matrix of  the frame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1164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1589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The Attitude Matrix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The Attitude Matrix Of A Frame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Let </a:t>
                </a:r>
                <a:r>
                  <a:rPr lang="en-US" sz="1800" dirty="0">
                    <a:latin typeface="Cambria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be a frame at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If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b="1" i="1" smtClean="0">
                          <a:latin typeface="Cambria Math"/>
                        </a:rPr>
                        <m:t>=(</m:t>
                      </m:r>
                      <m:sSub>
                        <m:sSub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11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,</m:t>
                      </m:r>
                      <m:r>
                        <a:rPr lang="en-US" sz="1800" b="1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12</m:t>
                          </m:r>
                        </m:sub>
                      </m:sSub>
                      <m:r>
                        <a:rPr lang="en-US" sz="1800" b="1" i="1" smtClean="0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13</m:t>
                          </m:r>
                        </m:sub>
                      </m:sSub>
                      <m:r>
                        <a:rPr lang="en-US" sz="1800" b="1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=(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21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22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23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=(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8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8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800" i="1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Then </a:t>
                </a: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𝐴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18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1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i</a:t>
                </a:r>
                <a:r>
                  <a:rPr lang="en-US" sz="1800" dirty="0" smtClean="0">
                    <a:latin typeface="Cambria" pitchFamily="18" charset="0"/>
                  </a:rPr>
                  <a:t>s called the attitude matrix of  the frame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2" cstate="print"/>
                <a:stretch>
                  <a:fillRect l="-1164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838200"/>
            <a:ext cx="2743200" cy="275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957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The Attitude Matrix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382000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Cambria" pitchFamily="18" charset="0"/>
              </a:rPr>
              <a:t>Example1: </a:t>
            </a:r>
          </a:p>
          <a:p>
            <a:pPr marL="0" indent="0">
              <a:buNone/>
            </a:pPr>
            <a:endParaRPr lang="en-US" sz="1800" dirty="0" smtClean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299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The Attitude Matrix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382000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Cambria" pitchFamily="18" charset="0"/>
              </a:rPr>
              <a:t>Example2: </a:t>
            </a:r>
          </a:p>
          <a:p>
            <a:pPr marL="0" indent="0">
              <a:buNone/>
            </a:pPr>
            <a:endParaRPr lang="en-US" sz="1800" dirty="0" smtClean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469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The Attitude Matrix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382000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Cambria" pitchFamily="18" charset="0"/>
              </a:rPr>
              <a:t>Definition:</a:t>
            </a:r>
            <a:r>
              <a:rPr lang="en-US" sz="1800" dirty="0" smtClean="0">
                <a:latin typeface="Cambria" pitchFamily="18" charset="0"/>
              </a:rPr>
              <a:t> </a:t>
            </a:r>
          </a:p>
          <a:p>
            <a:pPr marL="0" indent="0">
              <a:buNone/>
            </a:pPr>
            <a:r>
              <a:rPr lang="en-US" sz="1800" dirty="0" smtClean="0">
                <a:latin typeface="Cambria" pitchFamily="18" charset="0"/>
              </a:rPr>
              <a:t>If the rows of a square matrix are orthonormal, then the matrix is called orthogonal.</a:t>
            </a:r>
          </a:p>
          <a:p>
            <a:pPr marL="0" indent="0">
              <a:buNone/>
            </a:pPr>
            <a:endParaRPr lang="en-US" sz="1800" dirty="0">
              <a:latin typeface="Cambria" pitchFamily="18" charset="0"/>
            </a:endParaRPr>
          </a:p>
          <a:p>
            <a:pPr marL="0" indent="0">
              <a:buNone/>
            </a:pPr>
            <a:endParaRPr lang="en-US" sz="1800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1800" dirty="0">
              <a:latin typeface="Cambria" pitchFamily="18" charset="0"/>
            </a:endParaRPr>
          </a:p>
          <a:p>
            <a:pPr marL="0" indent="0">
              <a:buNone/>
            </a:pPr>
            <a:endParaRPr lang="en-US" sz="1800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1800" dirty="0" smtClean="0">
              <a:latin typeface="Cambr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1737" y="2288597"/>
            <a:ext cx="7772400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Hence the attitude matrix of any frame is an orthogonal matrix.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188340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The Attitude Matrix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 transpose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3×3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matrix is defined by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/>
                </a:r>
                <a:br>
                  <a:rPr lang="en-US" sz="1800" dirty="0" smtClean="0">
                    <a:latin typeface="Cambria" pitchFamily="18" charset="0"/>
                  </a:rPr>
                </a:br>
                <a:endParaRPr lang="en-US" sz="1800" b="1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1164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0771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The Attitude Matrix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 transpose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3×3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matrix is defined by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/>
                </a:r>
                <a:br>
                  <a:rPr lang="en-US" sz="1800" dirty="0" smtClean="0">
                    <a:latin typeface="Cambria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𝐴</m:t>
                      </m:r>
                      <m:r>
                        <a:rPr lang="en-US" sz="18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1800" i="1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groupChr>
                        <m:groupChrPr>
                          <m:chr m:val="⇒"/>
                          <m:pos m:val="top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groupChrPr>
                        <m:e/>
                      </m:groupChr>
                      <m:r>
                        <a:rPr lang="en-US" sz="1800" b="0" i="1" baseline="30000" smtClean="0">
                          <a:latin typeface="Cambria Math"/>
                        </a:rPr>
                        <m:t>𝑡</m:t>
                      </m:r>
                      <m:r>
                        <a:rPr lang="en-US" sz="1800" i="1">
                          <a:latin typeface="Cambria Math"/>
                        </a:rPr>
                        <m:t>𝐴</m:t>
                      </m:r>
                      <m:r>
                        <a:rPr lang="en-US" sz="18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1800" i="1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3</m:t>
                                    </m:r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3</m:t>
                                    </m:r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</a:p>
              <a:p>
                <a:pPr marL="0" indent="0">
                  <a:buNone/>
                </a:pPr>
                <a:endParaRPr lang="en-US" sz="1800" b="1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1164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8747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The Attitude Matrix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Property of orthogonal matrices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a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3×3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orthogonal matrix, then the matrix product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with </a:t>
                </a:r>
                <a14:m>
                  <m:oMath xmlns:m="http://schemas.openxmlformats.org/officeDocument/2006/math">
                    <m:r>
                      <a:rPr lang="en-US" sz="1800" i="1" baseline="30000">
                        <a:latin typeface="Cambria Math"/>
                      </a:rPr>
                      <m:t>𝑡</m:t>
                    </m:r>
                    <m:r>
                      <a:rPr lang="en-US" sz="1800" i="1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equal to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𝐴</m:t>
                      </m:r>
                      <m:r>
                        <a:rPr lang="en-US" sz="1800" i="1" baseline="30000">
                          <a:latin typeface="Cambria Math"/>
                        </a:rPr>
                        <m:t>𝑡</m:t>
                      </m:r>
                      <m:r>
                        <a:rPr lang="en-US" sz="1800" i="1">
                          <a:latin typeface="Cambria Math"/>
                        </a:rPr>
                        <m:t>𝐴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8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So </a:t>
                </a:r>
                <a14:m>
                  <m:oMath xmlns:m="http://schemas.openxmlformats.org/officeDocument/2006/math">
                    <m:r>
                      <a:rPr lang="en-US" sz="1800" i="1" baseline="30000">
                        <a:latin typeface="Cambria Math"/>
                      </a:rPr>
                      <m:t>𝑡</m:t>
                    </m:r>
                    <m:r>
                      <a:rPr lang="en-US" sz="1800" i="1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inverse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endParaRPr lang="en-US" sz="24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1164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2740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Cross Product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Cross Product: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be tangent vectors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at a point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𝒑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 The cross product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the determinant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𝑣</m:t>
                      </m:r>
                      <m:r>
                        <a:rPr lang="en-US" sz="1800" b="0" i="1" smtClean="0">
                          <a:latin typeface="Cambria Math"/>
                        </a:rPr>
                        <m:t>×</m:t>
                      </m:r>
                      <m:r>
                        <a:rPr lang="en-US" sz="1800" b="0" i="1" smtClean="0">
                          <a:latin typeface="Cambria Math"/>
                        </a:rPr>
                        <m:t>𝑤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1800" b="0" i="1" smtClean="0">
                                        <a:latin typeface="Cambria Math"/>
                                      </a:rPr>
                                      <m:t>𝑈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1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sz="1800" b="0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)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𝑈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)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𝑈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Which is also element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 </a:t>
                </a: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1164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https://upload.wikimedia.org/wikipedia/commons/thumb/4/4e/Cross_product_parallelogram.svg/480px-Cross_product_parallelogram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3505200"/>
            <a:ext cx="3706368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1873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Cross Product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Cross Product: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be tangent vectors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at a point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𝒑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 The cross product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the determinant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𝑣</m:t>
                      </m:r>
                      <m:r>
                        <a:rPr lang="en-US" sz="1800" b="0" i="1" smtClean="0">
                          <a:latin typeface="Cambria Math"/>
                        </a:rPr>
                        <m:t>×</m:t>
                      </m:r>
                      <m:r>
                        <a:rPr lang="en-US" sz="1800" b="0" i="1" smtClean="0">
                          <a:latin typeface="Cambria Math"/>
                        </a:rPr>
                        <m:t>𝑤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1800" b="0" i="1" smtClean="0">
                                        <a:latin typeface="Cambria Math"/>
                                      </a:rPr>
                                      <m:t>𝑈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1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sz="1800" b="0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)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𝑈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)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𝑈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</a:t>
                </a:r>
                <a:endParaRPr lang="en-US" sz="1800" b="1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1164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2400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Cross Product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Properties Of Cross Product</a:t>
                </a:r>
              </a:p>
              <a:p>
                <a:pPr marL="0" indent="0">
                  <a:buNone/>
                </a:pPr>
                <a:r>
                  <a:rPr lang="en-US" sz="2000" b="1" dirty="0" smtClean="0">
                    <a:latin typeface="Cambria" pitchFamily="18" charset="0"/>
                  </a:rPr>
                  <a:t>Linearity: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𝑢</m:t>
                    </m:r>
                    <m:r>
                      <a:rPr lang="en-US" sz="1800" b="0" i="0" smtClean="0">
                        <a:latin typeface="Cambria Math"/>
                      </a:rPr>
                      <m:t>,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v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be tangent vectors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at the same point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𝒑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and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be real numbers. 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𝑎𝑢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𝑏𝑣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×</m:t>
                      </m:r>
                      <m:r>
                        <a:rPr lang="en-US" sz="1800" b="0" i="1" smtClean="0">
                          <a:latin typeface="Cambria Math"/>
                        </a:rPr>
                        <m:t>𝑤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𝑎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𝑢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×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𝑤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</a:rPr>
                        <m:t>𝑏</m:t>
                      </m:r>
                      <m:r>
                        <a:rPr lang="en-US" sz="1800" b="0" i="1" smtClean="0">
                          <a:latin typeface="Cambria Math"/>
                        </a:rPr>
                        <m:t>(</m:t>
                      </m:r>
                      <m:r>
                        <a:rPr lang="en-US" sz="1800" b="0" i="1" smtClean="0">
                          <a:latin typeface="Cambria Math"/>
                        </a:rPr>
                        <m:t>𝑣</m:t>
                      </m:r>
                      <m:r>
                        <a:rPr lang="en-US" sz="1800" b="0" i="1" smtClean="0">
                          <a:latin typeface="Cambria Math"/>
                        </a:rPr>
                        <m:t>×</m:t>
                      </m:r>
                      <m:r>
                        <a:rPr lang="en-US" sz="1800" b="0" i="1" smtClean="0">
                          <a:latin typeface="Cambria Math"/>
                        </a:rPr>
                        <m:t>𝑤</m:t>
                      </m:r>
                      <m:r>
                        <a:rPr lang="en-US" sz="18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and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𝑢</m:t>
                      </m:r>
                      <m:r>
                        <a:rPr lang="en-US" sz="1800" b="0" i="1" smtClean="0">
                          <a:latin typeface="Cambria Math"/>
                        </a:rPr>
                        <m:t>×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𝑎𝑣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𝑏𝑤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𝑎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𝑢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×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</a:rPr>
                        <m:t>𝑏</m:t>
                      </m:r>
                      <m:r>
                        <a:rPr lang="en-US" sz="1800" b="0" i="1" smtClean="0">
                          <a:latin typeface="Cambria Math"/>
                        </a:rPr>
                        <m:t>(</m:t>
                      </m:r>
                      <m:r>
                        <a:rPr lang="en-US" sz="1800" b="0" i="1" smtClean="0">
                          <a:latin typeface="Cambria Math"/>
                        </a:rPr>
                        <m:t>𝑢</m:t>
                      </m:r>
                      <m:r>
                        <a:rPr lang="en-US" sz="1800" b="0" i="1" smtClean="0">
                          <a:latin typeface="Cambria Math"/>
                        </a:rPr>
                        <m:t>×</m:t>
                      </m:r>
                      <m:r>
                        <a:rPr lang="en-US" sz="1800" b="0" i="1" smtClean="0">
                          <a:latin typeface="Cambria Math"/>
                        </a:rPr>
                        <m:t>𝑤</m:t>
                      </m:r>
                      <m:r>
                        <a:rPr lang="en-US" sz="18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1164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2889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Cross Product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Properties Of Cross Product</a:t>
                </a:r>
              </a:p>
              <a:p>
                <a:pPr marL="0" indent="0">
                  <a:buNone/>
                </a:pPr>
                <a:r>
                  <a:rPr lang="en-US" sz="1800" b="1" dirty="0" smtClean="0">
                    <a:latin typeface="Cambria" pitchFamily="18" charset="0"/>
                  </a:rPr>
                  <a:t>Alternation Rule: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𝑣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are tangent vectors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at a point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𝒑</m:t>
                    </m:r>
                    <m:r>
                      <a:rPr lang="en-US" sz="1800" b="0" i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𝑣</m:t>
                      </m:r>
                      <m:r>
                        <a:rPr lang="en-US" sz="1800" b="0" i="1" smtClean="0">
                          <a:latin typeface="Cambria Math"/>
                        </a:rPr>
                        <m:t>×</m:t>
                      </m:r>
                      <m:r>
                        <a:rPr lang="en-US" sz="1800" b="0" i="1" smtClean="0">
                          <a:latin typeface="Cambria Math"/>
                        </a:rPr>
                        <m:t>𝑤</m:t>
                      </m:r>
                      <m:r>
                        <a:rPr lang="en-US" sz="1800" b="0" i="1" smtClean="0">
                          <a:latin typeface="Cambria Math"/>
                        </a:rPr>
                        <m:t>=−</m:t>
                      </m:r>
                      <m:r>
                        <a:rPr lang="en-US" sz="1800" b="0" i="1" smtClean="0">
                          <a:latin typeface="Cambria Math"/>
                        </a:rPr>
                        <m:t>𝑤</m:t>
                      </m:r>
                      <m:r>
                        <a:rPr lang="en-US" sz="1800" b="0" i="1" smtClean="0">
                          <a:latin typeface="Cambria Math"/>
                        </a:rPr>
                        <m:t>×</m:t>
                      </m:r>
                      <m:r>
                        <a:rPr lang="en-US" sz="1800" b="0" i="1" smtClean="0">
                          <a:latin typeface="Cambria Math"/>
                        </a:rPr>
                        <m:t>𝑣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It is also easy to see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𝑣</m:t>
                    </m:r>
                    <m:r>
                      <a:rPr lang="en-US" sz="1800" b="0" i="1" smtClean="0">
                        <a:latin typeface="Cambria Math"/>
                      </a:rPr>
                      <m:t>×</m:t>
                    </m:r>
                    <m:r>
                      <a:rPr lang="en-US" sz="1800" b="0" i="1" smtClean="0">
                        <a:latin typeface="Cambria Math"/>
                      </a:rPr>
                      <m:t>𝑣</m:t>
                    </m:r>
                    <m:r>
                      <a:rPr lang="en-US" sz="1800" b="0" i="1" smtClean="0">
                        <a:latin typeface="Cambria Math"/>
                      </a:rPr>
                      <m:t>=(0,0,0)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1164" t="-901" b="-6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utoShape 2" descr="http://upload.wikimedia.org/wikipedia/commons/thumb/b/b0/Cross_product_vector.svg/220px-Cross_product_vector.svg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762000"/>
            <a:ext cx="2924175" cy="341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8967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Cross Product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Direction of the Cross Product</a:t>
                </a:r>
              </a:p>
              <a:p>
                <a:pPr marL="0" indent="0">
                  <a:buNone/>
                </a:pPr>
                <a:endParaRPr lang="en-US" sz="24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Lemma: </a:t>
                </a:r>
                <a:r>
                  <a:rPr lang="en-US" sz="1800" dirty="0" smtClean="0">
                    <a:latin typeface="Cambria" pitchFamily="18" charset="0"/>
                  </a:rPr>
                  <a:t>The cross product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orthogonal to both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2000" b="1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1164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2" name="Picture 4" descr="http://www.kwantlen.ca/science/physics/faculty/mcoombes/webtests/notes/UsingRightHandRule_files/image0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90687"/>
            <a:ext cx="3552825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509712"/>
            <a:ext cx="2809875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4267200" y="2895600"/>
            <a:ext cx="11430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388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Cross Product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Lemma: </a:t>
                </a:r>
                <a:r>
                  <a:rPr lang="en-US" sz="1800" dirty="0">
                    <a:latin typeface="Cambria" pitchFamily="18" charset="0"/>
                  </a:rPr>
                  <a:t>The cross product of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𝑣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𝑤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 is orthogonal to both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𝑣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𝑤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Proof: </a:t>
                </a:r>
                <a:r>
                  <a:rPr lang="en-US" sz="1800" dirty="0" smtClean="0">
                    <a:latin typeface="Cambria" pitchFamily="18" charset="0"/>
                  </a:rPr>
                  <a:t>From definition of cross product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𝑣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1800" b="0" i="1" smtClean="0">
                                <a:latin typeface="Cambria Math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1800" b="0" i="1" smtClean="0">
                                <a:latin typeface="Cambria Math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𝑤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1800" b="0" i="1" smtClean="0">
                                <a:latin typeface="Cambria Math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1800" b="0" i="1" smtClean="0">
                                <a:latin typeface="Cambria Math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𝑣</m:t>
                      </m:r>
                      <m:r>
                        <a:rPr lang="en-US" sz="1800" i="1">
                          <a:latin typeface="Cambria Math"/>
                        </a:rPr>
                        <m:t>×</m:t>
                      </m:r>
                      <m:r>
                        <a:rPr lang="en-US" sz="1800" i="1">
                          <a:latin typeface="Cambria Math"/>
                        </a:rPr>
                        <m:t>𝑤</m:t>
                      </m:r>
                      <m:r>
                        <a:rPr lang="en-US" sz="1800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1800" i="1">
                                        <a:latin typeface="Cambria Math"/>
                                      </a:rPr>
                                      <m:t>𝑈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180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sz="1800" i="1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1800" i="1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en-US" sz="1800" i="1">
                                    <a:latin typeface="Cambria Math"/>
                                  </a:rPr>
                                  <m:t>)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𝑈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1800" i="1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en-US" sz="1800" i="1">
                                    <a:latin typeface="Cambria Math"/>
                                  </a:rPr>
                                  <m:t>)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𝑈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1800" i="1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en-US" sz="1800" i="1">
                                    <a:latin typeface="Cambria Math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382000" cy="5410200"/>
              </a:xfrm>
              <a:blipFill rotWithShape="1">
                <a:blip r:embed="rId3" cstate="print"/>
                <a:stretch>
                  <a:fillRect l="-1164" t="-901" r="-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7653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Cross Product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7620000" cy="57150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The length of the cross product:</a:t>
                </a:r>
              </a:p>
              <a:p>
                <a:pPr marL="0" indent="0">
                  <a:buNone/>
                </a:pPr>
                <a:r>
                  <a:rPr lang="en-US" sz="2000" dirty="0" smtClean="0">
                    <a:latin typeface="Cambria" pitchFamily="18" charset="0"/>
                  </a:rPr>
                  <a:t>The cross product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sz="20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en-US" sz="2000" dirty="0" smtClean="0">
                    <a:latin typeface="Cambria" pitchFamily="18" charset="0"/>
                  </a:rPr>
                  <a:t> has </a:t>
                </a:r>
                <a:r>
                  <a:rPr lang="en-US" sz="2000" dirty="0" smtClean="0">
                    <a:latin typeface="Cambria" pitchFamily="18" charset="0"/>
                  </a:rPr>
                  <a:t>length such that</a:t>
                </a:r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𝑣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×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𝑤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=(</m:t>
                      </m:r>
                      <m:r>
                        <a:rPr lang="en-US" sz="2000" b="0" i="1" smtClean="0">
                          <a:latin typeface="Cambria Math"/>
                        </a:rPr>
                        <m:t>𝑣</m:t>
                      </m:r>
                      <m:r>
                        <a:rPr lang="en-US" sz="2000" b="0" i="1" smtClean="0">
                          <a:latin typeface="Cambria Math"/>
                        </a:rPr>
                        <m:t>.</m:t>
                      </m:r>
                      <m:r>
                        <a:rPr lang="en-US" sz="2000" b="0" i="1" smtClean="0">
                          <a:latin typeface="Cambria Math"/>
                        </a:rPr>
                        <m:t>𝑣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𝑤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𝑤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𝑣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𝑤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Proof: </a:t>
                </a:r>
                <a:endParaRPr lang="en-US" sz="20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7620000" cy="5715000"/>
              </a:xfrm>
              <a:blipFill rotWithShape="1">
                <a:blip r:embed="rId3" cstate="print"/>
                <a:stretch>
                  <a:fillRect l="-1280" t="-8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6684" y="609600"/>
            <a:ext cx="2590800" cy="3070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3055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Cross Product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7620000" cy="57150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The length of the cross product:</a:t>
                </a:r>
              </a:p>
              <a:p>
                <a:pPr marL="0" indent="0">
                  <a:buNone/>
                </a:pPr>
                <a:r>
                  <a:rPr lang="en-US" sz="2000" dirty="0" smtClean="0">
                    <a:latin typeface="Cambria" pitchFamily="18" charset="0"/>
                  </a:rPr>
                  <a:t>The cross product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sz="20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en-US" sz="2000" dirty="0" smtClean="0">
                    <a:latin typeface="Cambria" pitchFamily="18" charset="0"/>
                  </a:rPr>
                  <a:t> has </a:t>
                </a:r>
                <a:r>
                  <a:rPr lang="en-US" sz="2000" dirty="0" smtClean="0">
                    <a:latin typeface="Cambria" pitchFamily="18" charset="0"/>
                  </a:rPr>
                  <a:t>length such that</a:t>
                </a:r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𝑣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×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𝑤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=(</m:t>
                      </m:r>
                      <m:r>
                        <a:rPr lang="en-US" sz="2000" b="0" i="1" smtClean="0">
                          <a:latin typeface="Cambria Math"/>
                        </a:rPr>
                        <m:t>𝑣</m:t>
                      </m:r>
                      <m:r>
                        <a:rPr lang="en-US" sz="2000" b="0" i="1" smtClean="0">
                          <a:latin typeface="Cambria Math"/>
                        </a:rPr>
                        <m:t>.</m:t>
                      </m:r>
                      <m:r>
                        <a:rPr lang="en-US" sz="2000" b="0" i="1" smtClean="0">
                          <a:latin typeface="Cambria Math"/>
                        </a:rPr>
                        <m:t>𝑣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𝑤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𝑤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𝑣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𝑤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Proof: </a:t>
                </a:r>
                <a:endParaRPr lang="en-US" sz="20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7620000" cy="5715000"/>
              </a:xfrm>
              <a:blipFill rotWithShape="1">
                <a:blip r:embed="rId3" cstate="print"/>
                <a:stretch>
                  <a:fillRect l="-1280" t="-8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6684" y="609600"/>
            <a:ext cx="2590800" cy="3070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2219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Cross Product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974598"/>
                <a:ext cx="6477000" cy="57150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dirty="0" smtClean="0">
                    <a:latin typeface="Cambria" pitchFamily="18" charset="0"/>
                  </a:rPr>
                  <a:t>A more intuitive description of the length of a cross product  is</a:t>
                </a:r>
              </a:p>
              <a:p>
                <a:pPr marL="0" indent="0">
                  <a:buNone/>
                </a:pPr>
                <a:endParaRPr lang="en-US" sz="20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𝑣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×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𝑤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d>
                        <m:dPr>
                          <m:begChr m:val="‖"/>
                          <m:endChr m:val="‖"/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𝑤</m:t>
                          </m:r>
                        </m:e>
                      </m:d>
                      <m:func>
                        <m:func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974598"/>
                <a:ext cx="6477000" cy="5715000"/>
              </a:xfrm>
              <a:blipFill rotWithShape="1">
                <a:blip r:embed="rId3" cstate="print"/>
                <a:stretch>
                  <a:fillRect l="-1036" t="-5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6" name="Picture 4" descr="http://chortle.ccsu.edu/VectorLessons/vch12/parallelogramArea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392575"/>
            <a:ext cx="3553752" cy="279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9377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Cross Product</a:t>
            </a:r>
            <a:endParaRPr lang="en-US" sz="32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5715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Cambria" pitchFamily="18" charset="0"/>
              </a:rPr>
              <a:t>Reminder</a:t>
            </a:r>
          </a:p>
        </p:txBody>
      </p:sp>
      <p:pic>
        <p:nvPicPr>
          <p:cNvPr id="9218" name="Picture 2" descr="http://www.codersource.net/Portals/0/Images/470/OpenGLTutorial6-Fig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905000"/>
            <a:ext cx="6976533" cy="392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1709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Cross Product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229600" cy="57150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Triple Scalar Product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𝑢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𝑣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be three vectors. The triple scalar product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𝑢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𝑣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the number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𝑢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r>
                        <a:rPr lang="en-US" sz="1800" b="0" i="1" smtClean="0">
                          <a:latin typeface="Cambria Math"/>
                        </a:rPr>
                        <m:t>𝑣</m:t>
                      </m:r>
                      <m:r>
                        <a:rPr lang="en-US" sz="1800" b="0" i="1" smtClean="0">
                          <a:latin typeface="Cambria Math"/>
                        </a:rPr>
                        <m:t>×</m:t>
                      </m:r>
                      <m:r>
                        <a:rPr lang="en-US" sz="1800" b="0" i="1" smtClean="0">
                          <a:latin typeface="Cambria Math"/>
                        </a:rPr>
                        <m:t>𝑤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We can also write the above as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𝑢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r>
                        <a:rPr lang="en-US" sz="1800" i="1">
                          <a:latin typeface="Cambria Math"/>
                        </a:rPr>
                        <m:t>𝑣</m:t>
                      </m:r>
                      <m:r>
                        <a:rPr lang="en-US" sz="1800" i="1">
                          <a:latin typeface="Cambria Math"/>
                        </a:rPr>
                        <m:t>×</m:t>
                      </m:r>
                      <m:r>
                        <a:rPr lang="en-US" sz="1800" i="1">
                          <a:latin typeface="Cambria Math"/>
                        </a:rPr>
                        <m:t>𝑤</m:t>
                      </m:r>
                      <m:r>
                        <a:rPr lang="en-US" sz="1800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1800" b="0" i="1" smtClean="0">
                                        <a:latin typeface="Cambria Math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1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229600" cy="5715000"/>
              </a:xfrm>
              <a:blipFill rotWithShape="1">
                <a:blip r:embed="rId3" cstate="print"/>
                <a:stretch>
                  <a:fillRect l="-1185" t="-8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42" name="Picture 2" descr="http://www.thphys.uni-heidelberg.de/~hefft/vk1/k9/gif/b9711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138863"/>
            <a:ext cx="5895975" cy="2495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0460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Cross Product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229600" cy="57150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b="0" dirty="0" smtClean="0"/>
                  <a:t>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𝑢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  <m:r>
                      <a:rPr lang="en-US" sz="1800" i="1">
                        <a:latin typeface="Cambria Math"/>
                      </a:rPr>
                      <m:t>𝑣</m:t>
                    </m:r>
                    <m:r>
                      <a:rPr lang="en-US" sz="1800" i="1">
                        <a:latin typeface="Cambria Math"/>
                      </a:rPr>
                      <m:t>×</m:t>
                    </m:r>
                    <m:r>
                      <a:rPr lang="en-US" sz="1800" i="1">
                        <a:latin typeface="Cambria Math"/>
                      </a:rPr>
                      <m:t>𝑤</m:t>
                    </m:r>
                    <m:r>
                      <a:rPr lang="en-US" sz="1800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1800" b="0" i="1" smtClean="0">
                                      <a:latin typeface="Cambria Math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18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smtClean="0">
                    <a:latin typeface="Cambria" pitchFamily="18" charset="0"/>
                  </a:rPr>
                  <a:t>Example:</a:t>
                </a:r>
                <a:endParaRPr lang="en-US" sz="24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229600" cy="5715000"/>
              </a:xfrm>
              <a:blipFill rotWithShape="1">
                <a:blip r:embed="rId3" cstate="print"/>
                <a:stretch>
                  <a:fillRect l="-1185" t="-6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42" name="Picture 2" descr="http://www.thphys.uni-heidelberg.de/~hefft/vk1/k9/gif/b9711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143000"/>
            <a:ext cx="3762375" cy="159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3345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Today we learnt</a:t>
            </a:r>
            <a:endParaRPr lang="en-US" sz="32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4800600" cy="4754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Cambria" pitchFamily="18" charset="0"/>
              </a:rPr>
              <a:t>Contents:</a:t>
            </a:r>
          </a:p>
          <a:p>
            <a:pPr marL="0" indent="0">
              <a:buNone/>
            </a:pPr>
            <a:endParaRPr lang="en-US" sz="2400" b="1" dirty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Formulas For </a:t>
            </a:r>
            <a:r>
              <a:rPr lang="en-US" sz="2400" b="1" dirty="0">
                <a:latin typeface="Cambria" pitchFamily="18" charset="0"/>
              </a:rPr>
              <a:t>T</a:t>
            </a:r>
            <a:r>
              <a:rPr lang="en-US" sz="2400" b="1" dirty="0" smtClean="0">
                <a:latin typeface="Cambria" pitchFamily="18" charset="0"/>
              </a:rPr>
              <a:t>he Dot Product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The Attitude Matrix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Cross Product</a:t>
            </a: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59379" y="4087843"/>
            <a:ext cx="2774783" cy="2304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59379" y="1371600"/>
            <a:ext cx="2757487" cy="2591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6335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19100" y="409303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Cambria" pitchFamily="18" charset="0"/>
              </a:rPr>
              <a:t>Next time</a:t>
            </a:r>
            <a:endParaRPr lang="en-US" sz="2800" b="1" dirty="0">
              <a:latin typeface="Cambri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04800" y="1219200"/>
            <a:ext cx="8458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Curves</a:t>
            </a:r>
            <a:endParaRPr lang="en-US" b="1" dirty="0"/>
          </a:p>
        </p:txBody>
      </p:sp>
      <p:pic>
        <p:nvPicPr>
          <p:cNvPr id="2050" name="Picture 2" descr="http://www.armorplans.com/980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0226" y="2514600"/>
            <a:ext cx="5847347" cy="308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3259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1200" y="685800"/>
            <a:ext cx="5143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Cambria" pitchFamily="18" charset="0"/>
              </a:rPr>
              <a:t>End of the lecture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AutoShape 2" descr="https://img.verticalresponse.com/email_layout/1999/clocks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http://compellingparade.com/wp-content/uploads/2011/11/it_is_finished_john19.3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7062" y="1828800"/>
            <a:ext cx="5311775" cy="398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2355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2064</TotalTime>
  <Words>169</Words>
  <Application>Microsoft Office PowerPoint</Application>
  <PresentationFormat>On-screen Show (4:3)</PresentationFormat>
  <Paragraphs>86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Last lecture</vt:lpstr>
      <vt:lpstr>Today’s lecture</vt:lpstr>
      <vt:lpstr>Formulas For The Dot Product</vt:lpstr>
      <vt:lpstr>The Attitude Matrix</vt:lpstr>
      <vt:lpstr>The Attitude Matrix</vt:lpstr>
      <vt:lpstr>The Attitude Matrix</vt:lpstr>
      <vt:lpstr>The Attitude Matrix</vt:lpstr>
      <vt:lpstr>The Attitude Matrix</vt:lpstr>
      <vt:lpstr>The Attitude Matrix</vt:lpstr>
      <vt:lpstr>The Attitude Matrix</vt:lpstr>
      <vt:lpstr>The Attitude Matrix</vt:lpstr>
      <vt:lpstr>Cross Product</vt:lpstr>
      <vt:lpstr>Cross Product</vt:lpstr>
      <vt:lpstr>Cross Product</vt:lpstr>
      <vt:lpstr>Cross Product</vt:lpstr>
      <vt:lpstr>Cross Product</vt:lpstr>
      <vt:lpstr>Cross Product</vt:lpstr>
      <vt:lpstr>Cross Product</vt:lpstr>
      <vt:lpstr>Cross Product</vt:lpstr>
      <vt:lpstr>Cross Product</vt:lpstr>
      <vt:lpstr>Cross Product</vt:lpstr>
      <vt:lpstr>Cross Product</vt:lpstr>
      <vt:lpstr>Cross Product</vt:lpstr>
      <vt:lpstr>Today we learnt</vt:lpstr>
      <vt:lpstr>Slide 26</vt:lpstr>
      <vt:lpstr>Slide 27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SONY</dc:creator>
  <cp:lastModifiedBy>NTS</cp:lastModifiedBy>
  <cp:revision>122</cp:revision>
  <dcterms:created xsi:type="dcterms:W3CDTF">2006-08-16T00:00:00Z</dcterms:created>
  <dcterms:modified xsi:type="dcterms:W3CDTF">2013-04-19T11:41:11Z</dcterms:modified>
</cp:coreProperties>
</file>