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8" r:id="rId2"/>
    <p:sldId id="294" r:id="rId3"/>
    <p:sldId id="257" r:id="rId4"/>
    <p:sldId id="297" r:id="rId5"/>
    <p:sldId id="316" r:id="rId6"/>
    <p:sldId id="319" r:id="rId7"/>
    <p:sldId id="298" r:id="rId8"/>
    <p:sldId id="317" r:id="rId9"/>
    <p:sldId id="318" r:id="rId10"/>
    <p:sldId id="320" r:id="rId11"/>
    <p:sldId id="299" r:id="rId12"/>
    <p:sldId id="321" r:id="rId13"/>
    <p:sldId id="301" r:id="rId14"/>
    <p:sldId id="322" r:id="rId15"/>
    <p:sldId id="324" r:id="rId16"/>
    <p:sldId id="302" r:id="rId17"/>
    <p:sldId id="323" r:id="rId18"/>
    <p:sldId id="303" r:id="rId19"/>
    <p:sldId id="325" r:id="rId20"/>
    <p:sldId id="304" r:id="rId21"/>
    <p:sldId id="326" r:id="rId22"/>
    <p:sldId id="327" r:id="rId23"/>
    <p:sldId id="307" r:id="rId24"/>
    <p:sldId id="314" r:id="rId25"/>
    <p:sldId id="308" r:id="rId26"/>
    <p:sldId id="309" r:id="rId27"/>
    <p:sldId id="328" r:id="rId28"/>
    <p:sldId id="330" r:id="rId29"/>
    <p:sldId id="329" r:id="rId30"/>
    <p:sldId id="331" r:id="rId31"/>
    <p:sldId id="310" r:id="rId32"/>
    <p:sldId id="333" r:id="rId33"/>
    <p:sldId id="332" r:id="rId34"/>
    <p:sldId id="311" r:id="rId35"/>
    <p:sldId id="312" r:id="rId36"/>
    <p:sldId id="313" r:id="rId37"/>
    <p:sldId id="296" r:id="rId38"/>
    <p:sldId id="292" r:id="rId39"/>
    <p:sldId id="25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7" autoAdjust="0"/>
  </p:normalViewPr>
  <p:slideViewPr>
    <p:cSldViewPr>
      <p:cViewPr varScale="1">
        <p:scale>
          <a:sx n="42" d="100"/>
          <a:sy n="42" d="100"/>
        </p:scale>
        <p:origin x="-1469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Introduction to Mappings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Tangent Maps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2571" y="725905"/>
            <a:ext cx="3066053" cy="328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0"/>
            <a:ext cx="3399424" cy="255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9953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Dot Product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Frames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4" name="Picture 2" descr="http://mathinsight.org/site_media/image/image/dot_product_projec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81400"/>
            <a:ext cx="3657600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upvector.com/content/tutorials/shading/lambert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9911" y="904003"/>
            <a:ext cx="3124200" cy="266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217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We study distances and angles in geometry. We will see that geometry of Euclidean spaces can be derived from dot product.</a:t>
            </a:r>
          </a:p>
        </p:txBody>
      </p:sp>
    </p:spTree>
    <p:extLst>
      <p:ext uri="{BB962C8B-B14F-4D97-AF65-F5344CB8AC3E}">
        <p14:creationId xmlns:p14="http://schemas.microsoft.com/office/powerpoint/2010/main" xmlns="" val="14999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study distances and angles in geometry. We will see that geometry of Euclidean spaces can be derived from dot product.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𝑞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be two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The dot product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real number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58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Dot product has the following properties</a:t>
                </a:r>
                <a:endParaRPr lang="en-US" sz="24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q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real numbers, then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err="1" smtClean="0">
                    <a:latin typeface="Cambria" pitchFamily="18" charset="0"/>
                  </a:rPr>
                  <a:t>Bilinearity</a:t>
                </a:r>
                <a:r>
                  <a:rPr lang="en-US" sz="1800" dirty="0" smtClean="0">
                    <a:latin typeface="Cambria" pitchFamily="18" charset="0"/>
                  </a:rPr>
                  <a:t>: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4367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Dot product has the following properties</a:t>
                </a:r>
                <a:endParaRPr lang="en-US" sz="24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q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real numbers, then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err="1" smtClean="0">
                    <a:latin typeface="Cambria" pitchFamily="18" charset="0"/>
                  </a:rPr>
                  <a:t>Bilinearity</a:t>
                </a:r>
                <a:r>
                  <a:rPr lang="en-US" sz="1800" dirty="0" smtClean="0">
                    <a:latin typeface="Cambria" pitchFamily="18" charset="0"/>
                  </a:rPr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+mj-lt"/>
                  <a:buAutoNum type="arabicPeriod" startAt="2"/>
                </a:pPr>
                <a:r>
                  <a:rPr lang="en-US" sz="1800" dirty="0">
                    <a:latin typeface="Cambria" pitchFamily="18" charset="0"/>
                  </a:rPr>
                  <a:t>Symmetry: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67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Dot product has the following properties</a:t>
                </a:r>
                <a:endParaRPr lang="en-US" sz="24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q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real numbers, then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err="1" smtClean="0">
                    <a:latin typeface="Cambria" pitchFamily="18" charset="0"/>
                  </a:rPr>
                  <a:t>Bilinearity</a:t>
                </a:r>
                <a:r>
                  <a:rPr lang="en-US" sz="1800" dirty="0" smtClean="0">
                    <a:latin typeface="Cambria" pitchFamily="18" charset="0"/>
                  </a:rPr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+mj-lt"/>
                  <a:buAutoNum type="arabicPeriod" startAt="2"/>
                </a:pPr>
                <a:r>
                  <a:rPr lang="en-US" sz="1800" dirty="0" smtClean="0">
                    <a:latin typeface="Cambria" pitchFamily="18" charset="0"/>
                  </a:rPr>
                  <a:t>Symmetry: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en-US" sz="1800" b="0" dirty="0" smtClean="0">
                  <a:latin typeface="Cambria" pitchFamily="18" charset="0"/>
                </a:endParaRPr>
              </a:p>
              <a:p>
                <a:pPr>
                  <a:buFont typeface="+mj-lt"/>
                  <a:buAutoNum type="arabicPeriod" startAt="3"/>
                </a:pPr>
                <a:r>
                  <a:rPr lang="en-US" sz="1800" dirty="0">
                    <a:latin typeface="Cambria" pitchFamily="18" charset="0"/>
                  </a:rPr>
                  <a:t>Positive definiteness</a:t>
                </a:r>
              </a:p>
              <a:p>
                <a:pPr marL="0" indent="0">
                  <a:buNone/>
                </a:pPr>
                <a:endParaRPr lang="en-US" sz="1800" b="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179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Dot product has the following properties</a:t>
                </a:r>
                <a:endParaRPr lang="en-US" sz="24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q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real numbers, then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err="1" smtClean="0">
                    <a:latin typeface="Cambria" pitchFamily="18" charset="0"/>
                  </a:rPr>
                  <a:t>Bilinearity</a:t>
                </a:r>
                <a:r>
                  <a:rPr lang="en-US" sz="1800" dirty="0" smtClean="0">
                    <a:latin typeface="Cambria" pitchFamily="18" charset="0"/>
                  </a:rPr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𝑟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+mj-lt"/>
                  <a:buAutoNum type="arabicPeriod" startAt="2"/>
                </a:pPr>
                <a:r>
                  <a:rPr lang="en-US" sz="1800" dirty="0" smtClean="0">
                    <a:latin typeface="Cambria" pitchFamily="18" charset="0"/>
                  </a:rPr>
                  <a:t>Symmetry: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en-US" sz="1800" b="0" dirty="0" smtClean="0">
                  <a:latin typeface="Cambria" pitchFamily="18" charset="0"/>
                </a:endParaRPr>
              </a:p>
              <a:p>
                <a:pPr>
                  <a:buFont typeface="+mj-lt"/>
                  <a:buAutoNum type="arabicPeriod" startAt="3"/>
                </a:pPr>
                <a:r>
                  <a:rPr lang="en-US" sz="1800" dirty="0" smtClean="0">
                    <a:latin typeface="Cambria" pitchFamily="18" charset="0"/>
                  </a:rPr>
                  <a:t>Positive definiteness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≥0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      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=0 </m:t>
                      </m:r>
                      <m:groupChr>
                        <m:groupChrPr>
                          <m:chr m:val="⇒"/>
                          <m:pos m:val="top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179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The norm of a point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432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norm of a point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norm of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number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‖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‖=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∙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67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norm of a point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norm of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number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‖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‖=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∙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norm is a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It has the following properties</a:t>
                </a: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𝒑</m:t>
                        </m:r>
                        <m:r>
                          <a:rPr lang="en-US" sz="1800" b="1" i="1" smtClean="0">
                            <a:latin typeface="Cambria Math"/>
                          </a:rPr>
                          <m:t>+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𝒒</m:t>
                        </m:r>
                      </m:e>
                    </m:d>
                    <m:r>
                      <a:rPr lang="en-US" sz="1800" b="1" i="1" smtClean="0">
                        <a:latin typeface="Cambria Math"/>
                      </a:rPr>
                      <m:t>≤‖</m:t>
                    </m:r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1" i="1" smtClean="0">
                        <a:latin typeface="Cambria Math"/>
                      </a:rPr>
                      <m:t>‖+‖</m:t>
                    </m:r>
                    <m:r>
                      <a:rPr lang="en-US" sz="1800" b="1" i="1" smtClean="0">
                        <a:latin typeface="Cambria Math"/>
                      </a:rPr>
                      <m:t>𝒒</m:t>
                    </m:r>
                    <m:r>
                      <a:rPr lang="en-US" sz="1800" b="1" i="1" smtClean="0">
                        <a:latin typeface="Cambria Math"/>
                      </a:rPr>
                      <m:t>‖</m:t>
                    </m:r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‖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1" i="1" smtClean="0">
                        <a:latin typeface="Cambria Math"/>
                      </a:rPr>
                      <m:t>‖=|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1" i="1" smtClean="0">
                        <a:latin typeface="Cambria Math"/>
                      </a:rPr>
                      <m:t>|‖</m:t>
                    </m:r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1" i="1" smtClean="0">
                        <a:latin typeface="Cambria Math"/>
                      </a:rPr>
                      <m:t>‖</m:t>
                    </m:r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f</a:t>
                </a:r>
                <a:r>
                  <a:rPr lang="en-US" sz="1800" dirty="0" smtClean="0">
                    <a:latin typeface="Cambria" pitchFamily="18" charset="0"/>
                  </a:rPr>
                  <a:t>or  vectors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real number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0221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5715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Distances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5715000" cy="5410200"/>
              </a:xfrm>
              <a:blipFill rotWithShape="1">
                <a:blip r:embed="rId3" cstate="print"/>
                <a:stretch>
                  <a:fillRect l="-1708" t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://threes.com/cms/images/stories/mathematics/euclid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0600"/>
            <a:ext cx="2857500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67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5715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Distances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two points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 Euclidean distance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number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=‖</m:t>
                      </m:r>
                      <m:r>
                        <a:rPr lang="en-US" sz="1800" b="0" i="1" smtClean="0"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𝑞</m:t>
                      </m:r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we calculate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b="1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5715000" cy="5410200"/>
              </a:xfrm>
              <a:blipFill rotWithShape="1">
                <a:blip r:embed="rId3" cstate="print"/>
                <a:stretch>
                  <a:fillRect l="-1708" t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://threes.com/cms/images/stories/mathematics/euclid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0600"/>
            <a:ext cx="2857500" cy="396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133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0" y="838200"/>
            <a:ext cx="314325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59436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Open sets</a:t>
            </a:r>
          </a:p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The distance formula can be used to give a precise definition of open sets.</a:t>
            </a: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79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0" y="838200"/>
            <a:ext cx="314325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59436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Open sets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distance formula can be used to give a precise definition of open sets.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point in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positive real number, then the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𝜖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neighborhood </a:t>
                </a:r>
                <a:r>
                  <a:rPr lang="en-US" sz="1800" dirty="0">
                    <a:latin typeface="Kunstler Script" pitchFamily="66" charset="0"/>
                  </a:rPr>
                  <a:t>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dirty="0">
                            <a:latin typeface="Cambria Math"/>
                          </a:rPr>
                          <m:t> 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𝜖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(</m:t>
                    </m:r>
                    <m:r>
                      <a:rPr lang="en-US" sz="1800" i="1" dirty="0">
                        <a:latin typeface="Cambria Math"/>
                      </a:rPr>
                      <m:t>𝑝</m:t>
                    </m:r>
                    <m:r>
                      <a:rPr lang="en-US" sz="1800" i="1" dirty="0">
                        <a:latin typeface="Cambria Math"/>
                      </a:rPr>
                      <m:t>)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Kunstler Script" pitchFamily="66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set of all points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dirty="0">
                          <a:latin typeface="Kunstler Script" pitchFamily="66" charset="0"/>
                        </a:rPr>
                        <m:t>N</m:t>
                      </m:r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dirty="0"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sz="1800" i="1" dirty="0">
                              <a:latin typeface="Cambria Math"/>
                            </a:rPr>
                            <m:t>𝜖</m:t>
                          </m:r>
                        </m:sub>
                      </m:sSub>
                      <m:d>
                        <m:d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 dirty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dirty="0" smtClean="0">
                          <a:latin typeface="Cambria Math"/>
                        </a:rPr>
                        <m:t>={</m:t>
                      </m:r>
                      <m:r>
                        <a:rPr lang="en-US" sz="1800" b="0" i="1" dirty="0" smtClean="0">
                          <a:latin typeface="Cambria Math"/>
                        </a:rPr>
                        <m:t>𝑞</m:t>
                      </m:r>
                      <m:r>
                        <a:rPr lang="en-US" sz="1800" b="0" i="1" dirty="0" smtClean="0">
                          <a:latin typeface="Cambria Math"/>
                        </a:rPr>
                        <m:t>∈</m:t>
                      </m:r>
                      <m:sSup>
                        <m:sSupPr>
                          <m:ctrlPr>
                            <a:rPr lang="en-US" sz="18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dirty="0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18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dirty="0" smtClean="0">
                          <a:latin typeface="Cambria Math"/>
                        </a:rPr>
                        <m:t>:</m:t>
                      </m:r>
                      <m:r>
                        <a:rPr lang="en-US" sz="1800" b="0" i="1" dirty="0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dirty="0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dirty="0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dirty="0" smtClean="0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sz="1800" b="0" i="1" dirty="0" smtClean="0">
                          <a:latin typeface="Cambria Math"/>
                        </a:rPr>
                        <m:t>&lt;</m:t>
                      </m:r>
                      <m:r>
                        <a:rPr lang="en-US" sz="1800" b="0" i="1" dirty="0" smtClean="0">
                          <a:latin typeface="Cambria Math"/>
                        </a:rPr>
                        <m:t>𝜖</m:t>
                      </m:r>
                      <m:r>
                        <a:rPr lang="en-US" sz="1800" b="0" i="1" dirty="0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5943600" cy="5410200"/>
              </a:xfrm>
              <a:blipFill rotWithShape="1">
                <a:blip r:embed="rId4" cstate="print"/>
                <a:stretch>
                  <a:fillRect l="-1641" t="-901" r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upload.wikimedia.org/wikipedia/commons/b/b4/OpenMappin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733800"/>
            <a:ext cx="37084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67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0" y="838200"/>
            <a:ext cx="314325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59436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Open sets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distance formula can be used to give a precise definition of open sets.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point in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positive real number, then the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𝜖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neighborhood </a:t>
                </a:r>
                <a:r>
                  <a:rPr lang="en-US" sz="1800" dirty="0">
                    <a:latin typeface="Kunstler Script" pitchFamily="66" charset="0"/>
                  </a:rPr>
                  <a:t>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dirty="0">
                            <a:latin typeface="Cambria Math"/>
                          </a:rPr>
                          <m:t> 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𝜖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(</m:t>
                    </m:r>
                    <m:r>
                      <a:rPr lang="en-US" sz="1800" i="1" dirty="0">
                        <a:latin typeface="Cambria Math"/>
                      </a:rPr>
                      <m:t>𝑝</m:t>
                    </m:r>
                    <m:r>
                      <a:rPr lang="en-US" sz="1800" i="1" dirty="0">
                        <a:latin typeface="Cambria Math"/>
                      </a:rPr>
                      <m:t>)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Kunstler Script" pitchFamily="66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set of all points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" dirty="0">
                          <a:latin typeface="Kunstler Script" pitchFamily="66" charset="0"/>
                        </a:rPr>
                        <m:t>N</m:t>
                      </m:r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dirty="0"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sz="1800" i="1" dirty="0">
                              <a:latin typeface="Cambria Math"/>
                            </a:rPr>
                            <m:t>𝜖</m:t>
                          </m:r>
                        </m:sub>
                      </m:sSub>
                      <m:d>
                        <m:d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 dirty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dirty="0" smtClean="0">
                          <a:latin typeface="Cambria Math"/>
                        </a:rPr>
                        <m:t>={</m:t>
                      </m:r>
                      <m:r>
                        <a:rPr lang="en-US" sz="1800" b="0" i="1" dirty="0" smtClean="0">
                          <a:latin typeface="Cambria Math"/>
                        </a:rPr>
                        <m:t>𝑞</m:t>
                      </m:r>
                      <m:r>
                        <a:rPr lang="en-US" sz="1800" b="0" i="1" dirty="0" smtClean="0">
                          <a:latin typeface="Cambria Math"/>
                        </a:rPr>
                        <m:t>∈</m:t>
                      </m:r>
                      <m:sSup>
                        <m:sSupPr>
                          <m:ctrlPr>
                            <a:rPr lang="en-US" sz="18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dirty="0" smtClean="0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sz="18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dirty="0" smtClean="0">
                          <a:latin typeface="Cambria Math"/>
                        </a:rPr>
                        <m:t>:</m:t>
                      </m:r>
                      <m:r>
                        <a:rPr lang="en-US" sz="1800" b="0" i="1" dirty="0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dirty="0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dirty="0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dirty="0" smtClean="0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sz="1800" b="0" i="1" dirty="0" smtClean="0">
                          <a:latin typeface="Cambria Math"/>
                        </a:rPr>
                        <m:t>&lt;</m:t>
                      </m:r>
                      <m:r>
                        <a:rPr lang="en-US" sz="1800" b="0" i="1" dirty="0" smtClean="0">
                          <a:latin typeface="Cambria Math"/>
                        </a:rPr>
                        <m:t>𝜖</m:t>
                      </m:r>
                      <m:r>
                        <a:rPr lang="en-US" sz="1800" b="0" i="1" dirty="0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A subset </a:t>
                </a:r>
                <a:r>
                  <a:rPr lang="en-US" sz="1800" dirty="0">
                    <a:latin typeface="Kunstler Script" pitchFamily="66" charset="0"/>
                  </a:rPr>
                  <a:t>O </a:t>
                </a:r>
                <a:r>
                  <a:rPr lang="en-US" sz="1800" dirty="0" smtClean="0">
                    <a:latin typeface="Kunstler Script" pitchFamily="66" charset="0"/>
                  </a:rPr>
                  <a:t>  </a:t>
                </a:r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open if every point of </a:t>
                </a:r>
                <a:r>
                  <a:rPr lang="en-US" sz="1800" dirty="0" smtClean="0">
                    <a:latin typeface="Kunstler Script" pitchFamily="66" charset="0"/>
                  </a:rPr>
                  <a:t>O   </a:t>
                </a:r>
                <a:r>
                  <a:rPr lang="en-US" sz="1800" dirty="0" smtClean="0">
                    <a:latin typeface="Cambria" pitchFamily="18" charset="0"/>
                  </a:rPr>
                  <a:t>has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𝜖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neighborhood that is completely contained in </a:t>
                </a:r>
                <a:r>
                  <a:rPr lang="en-US" sz="1800" dirty="0">
                    <a:latin typeface="Kunstler Script" pitchFamily="66" charset="0"/>
                  </a:rPr>
                  <a:t>O</a:t>
                </a:r>
                <a:r>
                  <a:rPr lang="en-US" sz="1800" dirty="0" smtClean="0">
                    <a:latin typeface="Cambria" pitchFamily="18" charset="0"/>
                  </a:rPr>
                  <a:t>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∀</m:t>
                      </m:r>
                      <m:r>
                        <a:rPr lang="en-US" sz="1600" b="0" i="1" smtClean="0">
                          <a:latin typeface="Cambria Math"/>
                        </a:rPr>
                        <m:t>𝑝</m:t>
                      </m:r>
                      <m:r>
                        <a:rPr lang="en-US" sz="1600" b="0" i="1" smtClean="0">
                          <a:latin typeface="Cambria Math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1800" dirty="0" smtClean="0">
                          <a:latin typeface="Kunstler Script" pitchFamily="66" charset="0"/>
                        </a:rPr>
                        <m:t>O</m:t>
                      </m:r>
                      <m:r>
                        <m:rPr>
                          <m:nor/>
                        </m:rPr>
                        <a:rPr lang="en-US" sz="1800" b="0" i="0" dirty="0" smtClean="0">
                          <a:latin typeface="Kunstler Script" pitchFamily="66" charset="0"/>
                        </a:rPr>
                        <m:t>      </m:t>
                      </m:r>
                      <m:r>
                        <m:rPr>
                          <m:nor/>
                        </m:rPr>
                        <a:rPr lang="en-US" sz="1800" dirty="0">
                          <a:latin typeface="Cambria Math" pitchFamily="18" charset="0"/>
                          <a:ea typeface="Cambria Math" pitchFamily="18" charset="0"/>
                        </a:rPr>
                        <m:t>∃</m:t>
                      </m:r>
                      <m:r>
                        <m:rPr>
                          <m:nor/>
                        </m:rPr>
                        <a:rPr lang="en-US" sz="1800" b="0" i="0" dirty="0" smtClean="0">
                          <a:latin typeface="Cambria Math" pitchFamily="18" charset="0"/>
                          <a:ea typeface="Cambria Math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1" dirty="0" smtClean="0">
                          <a:latin typeface="Cambria Math" pitchFamily="18" charset="0"/>
                          <a:ea typeface="Cambria Math" pitchFamily="18" charset="0"/>
                        </a:rPr>
                        <m:t>ϵ</m:t>
                      </m:r>
                      <m:r>
                        <m:rPr>
                          <m:nor/>
                        </m:rPr>
                        <a:rPr lang="en-US" sz="1800" b="0" i="0" dirty="0" smtClean="0">
                          <a:latin typeface="Cambria Math" pitchFamily="18" charset="0"/>
                          <a:ea typeface="Cambria Math" pitchFamily="18" charset="0"/>
                        </a:rPr>
                        <m:t> &gt;0: </m:t>
                      </m:r>
                      <m:r>
                        <m:rPr>
                          <m:nor/>
                        </m:rPr>
                        <a:rPr lang="en-US" sz="1600" dirty="0">
                          <a:latin typeface="Kunstler Script" pitchFamily="66" charset="0"/>
                        </a:rPr>
                        <m:t>N</m:t>
                      </m:r>
                      <m:sSub>
                        <m:sSubPr>
                          <m:ctrlPr>
                            <a:rPr lang="en-US" sz="16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dirty="0"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sz="1600" i="1" dirty="0">
                              <a:latin typeface="Cambria Math"/>
                            </a:rPr>
                            <m:t>𝜖</m:t>
                          </m:r>
                        </m:sub>
                      </m:sSub>
                      <m:d>
                        <m:dPr>
                          <m:ctrlPr>
                            <a:rPr lang="en-US" sz="16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600" b="0" i="1" dirty="0" smtClean="0">
                          <a:latin typeface="Cambria Math"/>
                        </a:rPr>
                        <m:t>⊂</m:t>
                      </m:r>
                      <m:r>
                        <m:rPr>
                          <m:nor/>
                        </m:rPr>
                        <a:rPr lang="en-US" sz="1400" dirty="0">
                          <a:latin typeface="Kunstler Script" pitchFamily="66" charset="0"/>
                        </a:rPr>
                        <m:t>O</m:t>
                      </m:r>
                    </m:oMath>
                  </m:oMathPara>
                </a14:m>
                <a:endParaRPr lang="en-US" sz="16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This definition of open set can be used on 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also replace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with some other distance function.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5943600" cy="5410200"/>
              </a:xfrm>
              <a:blipFill rotWithShape="1">
                <a:blip r:embed="rId4" cstate="print"/>
                <a:stretch>
                  <a:fillRect l="-1641" t="-901" r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1267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Dot product on tangent vectors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know that tangent space at any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, that 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isomorphic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 </a:t>
                </a:r>
                <a:r>
                  <a:rPr lang="en-US" sz="1800" dirty="0" smtClean="0">
                    <a:latin typeface="Cambria" pitchFamily="18" charset="0"/>
                  </a:rPr>
                  <a:t>We can use this relation to define dot product on any tangent space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http://i.stack.imgur.com/S3qF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3100" y="2743200"/>
            <a:ext cx="33909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67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Dot product on tangent vectors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know that tangent space at any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, that 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isomorphic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 </a:t>
                </a:r>
                <a:r>
                  <a:rPr lang="en-US" sz="1800" dirty="0" smtClean="0">
                    <a:latin typeface="Cambria" pitchFamily="18" charset="0"/>
                  </a:rPr>
                  <a:t>We can use this relation to define dot product on any tangent space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The dot product of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the same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. 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http://i.stack.imgur.com/S3qF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3100" y="2743200"/>
            <a:ext cx="33909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632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Similarly we can define norm of any tangent vector in the following way.</a:t>
            </a:r>
          </a:p>
        </p:txBody>
      </p:sp>
    </p:spTree>
    <p:extLst>
      <p:ext uri="{BB962C8B-B14F-4D97-AF65-F5344CB8AC3E}">
        <p14:creationId xmlns:p14="http://schemas.microsoft.com/office/powerpoint/2010/main" xmlns="" val="17567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Similarly we can define norm of any tangent vector in the following way.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The norm, or length, of a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norm of its vector part, that is,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8727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Schwarz inequality: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fundamental result of linear algebra is Schwarz inequality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≤‖</m:t>
                      </m:r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‖‖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This permits us to define the cosine of the angel between two vectors as: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792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Schwarz inequality: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fundamental result of linear algebra is Schwarz inequality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≤‖</m:t>
                      </m:r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‖‖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This permits us to define the cosine of the angel between two vectors as: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To any non-zero vectors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define the cosine of the angle between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555016"/>
            <a:ext cx="3962400" cy="2011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346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Dot </a:t>
            </a:r>
            <a:r>
              <a:rPr lang="en-US" sz="3200" b="1" dirty="0" smtClean="0">
                <a:latin typeface="Cambria" pitchFamily="18" charset="0"/>
              </a:rPr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Two vectors are orthogonal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A vector of length 1 is called a unit vector.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</a:t>
                </a: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577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A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three mutually orthogonal unit vectors tangent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called a frame at the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447800"/>
            <a:ext cx="3724275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32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say that a set of three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frame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if the vectors satisfy</a:t>
                </a:r>
              </a:p>
              <a:p>
                <a:pPr marL="0" indent="0" algn="ctr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655" t="-450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29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say that a set of three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frame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if the vectors satisfy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 algn="ctr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655" t="-450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6482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say that a set of three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frame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if the vectors satisfy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write down the same definition using notion of </a:t>
                </a:r>
                <a:r>
                  <a:rPr lang="en-US" sz="1800" dirty="0" err="1" smtClean="0">
                    <a:latin typeface="Cambria" pitchFamily="18" charset="0"/>
                  </a:rPr>
                  <a:t>Kronecker</a:t>
                </a:r>
                <a:r>
                  <a:rPr lang="en-US" sz="1800" dirty="0" smtClean="0">
                    <a:latin typeface="Cambria" pitchFamily="18" charset="0"/>
                  </a:rPr>
                  <a:t> delta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defined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0,  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1,  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𝑗</m:t>
                              </m:r>
                            </m:e>
                          </m:eqAr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the alternate definition becomes:</a:t>
                </a:r>
              </a:p>
              <a:p>
                <a:pPr marL="0" indent="0" algn="ctr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655" t="-450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642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say that a set of three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frame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if the vectors satisfy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write down the same definition using notion of </a:t>
                </a:r>
                <a:r>
                  <a:rPr lang="en-US" sz="1800" dirty="0" err="1" smtClean="0">
                    <a:latin typeface="Cambria" pitchFamily="18" charset="0"/>
                  </a:rPr>
                  <a:t>Kronecker</a:t>
                </a:r>
                <a:r>
                  <a:rPr lang="en-US" sz="1800" dirty="0" smtClean="0">
                    <a:latin typeface="Cambria" pitchFamily="18" charset="0"/>
                  </a:rPr>
                  <a:t> delta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defined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0,  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1,  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𝑗</m:t>
                              </m:r>
                            </m:e>
                          </m:eqAr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the alternate definition becomes: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The set of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frame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if and only if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𝑖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𝑗</m:t>
                    </m:r>
                    <m:r>
                      <a:rPr lang="en-US" sz="1800" b="0" i="1" smtClean="0">
                        <a:latin typeface="Cambria Math"/>
                      </a:rPr>
                      <m:t>∈{1,2,3}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 algn="ctr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450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9586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Example: </a:t>
            </a:r>
            <a:endParaRPr lang="en-US" sz="1800" b="1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7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be a frame at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any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then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Example: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14600"/>
            <a:ext cx="2895600" cy="208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29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01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Theorem: </a:t>
                </a:r>
                <a:r>
                  <a:rPr lang="en-US" sz="1800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be a frame at a point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>
                    <a:latin typeface="Cambria" pitchFamily="18" charset="0"/>
                  </a:rPr>
                  <a:t>.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any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</a:rPr>
                      <m:t>then</m:t>
                    </m:r>
                    <m:r>
                      <a:rPr lang="en-US" sz="1800">
                        <a:latin typeface="Cambria Math"/>
                      </a:rPr>
                      <m:t> </m:t>
                    </m:r>
                  </m:oMath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𝑣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  <m:r>
                            <a:rPr lang="en-US" sz="18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  <m:r>
                            <a:rPr lang="en-US" sz="18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  <m:r>
                            <a:rPr lang="en-US" sz="18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</a:t>
                </a:r>
                <a:r>
                  <a:rPr lang="en-US" sz="2400" b="1" dirty="0">
                    <a:latin typeface="Cambria" pitchFamily="18" charset="0"/>
                  </a:rPr>
                  <a:t>: </a:t>
                </a:r>
                <a:r>
                  <a:rPr lang="en-US" sz="1800" dirty="0">
                    <a:latin typeface="Cambria" pitchFamily="18" charset="0"/>
                  </a:rPr>
                  <a:t>First we prove that the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are linearly independent.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9197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we know that the tangent space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isomorphic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So three linearly independent vectors form a basis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655" t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29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we have: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result is important because</a:t>
                </a:r>
              </a:p>
              <a:p>
                <a:pPr marL="0" indent="0" algn="ctr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calculate coordinates of a vector w.r.t an arbitrary basis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call this process </a:t>
                </a:r>
                <a:r>
                  <a:rPr lang="en-US" sz="1800" b="1" dirty="0" smtClean="0">
                    <a:latin typeface="Cambria" pitchFamily="18" charset="0"/>
                  </a:rPr>
                  <a:t>orthonormal expansion </a:t>
                </a:r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terms of the frame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655" t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Flowchart: Predefined Process 3"/>
              <p:cNvSpPr/>
              <p:nvPr/>
            </p:nvSpPr>
            <p:spPr>
              <a:xfrm>
                <a:off x="381000" y="1524000"/>
                <a:ext cx="8382000" cy="1447800"/>
              </a:xfrm>
              <a:prstGeom prst="flowChartPredefined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>
                    <a:latin typeface="Cambria" pitchFamily="18" charset="0"/>
                  </a:rPr>
                  <a:t>Theorem: </a:t>
                </a:r>
                <a:r>
                  <a:rPr lang="en-US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be a frame at a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Cambria" pitchFamily="18" charset="0"/>
                  </a:rPr>
                  <a:t>.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is any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then</m:t>
                    </m:r>
                    <m:r>
                      <a:rPr lang="en-US">
                        <a:latin typeface="Cambria Math"/>
                      </a:rPr>
                      <m:t> </m:t>
                    </m:r>
                  </m:oMath>
                </a14:m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𝑣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Flowchart: Predefined Proces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524000"/>
                <a:ext cx="8382000" cy="1447800"/>
              </a:xfrm>
              <a:prstGeom prst="flowChartPredefinedProcess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29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Frames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 for arbitrary frame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  <m:r>
                      <a:rPr lang="en-US" sz="1800" b="0" i="1" smtClean="0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by previous theorem we can write </a:t>
                </a:r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𝑖</m:t>
                          </m:r>
                          <m:r>
                            <a:rPr lang="en-US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𝑒𝑖</m:t>
                          </m:r>
                          <m:r>
                            <a:rPr lang="en-US" sz="1800" i="1">
                              <a:latin typeface="Cambria Math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𝑖</m:t>
                          </m:r>
                          <m:r>
                            <a:rPr lang="en-US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𝑒𝑖</m:t>
                          </m:r>
                          <m:r>
                            <a:rPr lang="en-US" sz="1800" i="1">
                              <a:latin typeface="Cambria Math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given as: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655" t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29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 we learnt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Dot Product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Frames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4" name="Picture 2" descr="http://mathinsight.org/site_media/image/image/dot_product_projec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81400"/>
            <a:ext cx="3657600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upvector.com/content/tutorials/shading/lambert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9911" y="904003"/>
            <a:ext cx="3124200" cy="266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422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Dot Product Continued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028" name="Picture 4" descr="http://i.ytimg.com/vi/KDHuWxy53uM/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057399"/>
            <a:ext cx="51816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s://img.verticalresponse.com/email_layout/1999/clocks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00200"/>
            <a:ext cx="3486150" cy="448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</TotalTime>
  <Words>207</Words>
  <Application>Microsoft Office PowerPoint</Application>
  <PresentationFormat>On-screen Show (4:3)</PresentationFormat>
  <Paragraphs>103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Last lecture</vt:lpstr>
      <vt:lpstr>Today’s lecture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The Dot Product</vt:lpstr>
      <vt:lpstr>Frames</vt:lpstr>
      <vt:lpstr>Frames</vt:lpstr>
      <vt:lpstr>Frames</vt:lpstr>
      <vt:lpstr>Frames</vt:lpstr>
      <vt:lpstr>Frames</vt:lpstr>
      <vt:lpstr>Frames</vt:lpstr>
      <vt:lpstr>Frames</vt:lpstr>
      <vt:lpstr>Frames</vt:lpstr>
      <vt:lpstr>Frames</vt:lpstr>
      <vt:lpstr>Frames</vt:lpstr>
      <vt:lpstr>Frames</vt:lpstr>
      <vt:lpstr>Frames</vt:lpstr>
      <vt:lpstr>Today we learnt</vt:lpstr>
      <vt:lpstr>Slide 38</vt:lpstr>
      <vt:lpstr>Slide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97</cp:revision>
  <dcterms:created xsi:type="dcterms:W3CDTF">2006-08-16T00:00:00Z</dcterms:created>
  <dcterms:modified xsi:type="dcterms:W3CDTF">2013-04-17T12:14:43Z</dcterms:modified>
</cp:coreProperties>
</file>