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8" r:id="rId2"/>
    <p:sldId id="259" r:id="rId3"/>
    <p:sldId id="257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5" r:id="rId22"/>
    <p:sldId id="311" r:id="rId23"/>
    <p:sldId id="312" r:id="rId24"/>
    <p:sldId id="313" r:id="rId25"/>
    <p:sldId id="314" r:id="rId26"/>
    <p:sldId id="292" r:id="rId27"/>
    <p:sldId id="25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37" autoAdjust="0"/>
  </p:normalViewPr>
  <p:slideViewPr>
    <p:cSldViewPr>
      <p:cViewPr varScale="1">
        <p:scale>
          <a:sx n="42" d="100"/>
          <a:sy n="42" d="100"/>
        </p:scale>
        <p:origin x="-1507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7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9B773-4AB7-436E-B971-7441AB41F5EA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C0094-E45F-41BF-8371-78DBC776B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380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4D70E-ED66-43C8-B80B-8379AC3B72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8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40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264622"/>
            <a:ext cx="60960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Lecture # 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</a:rPr>
              <a:t> </a:t>
            </a:r>
            <a:r>
              <a:rPr lang="en-GB" sz="2400" b="1" dirty="0" smtClean="0">
                <a:latin typeface="Cambria" pitchFamily="18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By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Assistant Professor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228600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Cambria" pitchFamily="18" charset="0"/>
              </a:rPr>
              <a:t>Last lecture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609600" y="1219200"/>
                <a:ext cx="3924300" cy="526297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" pitchFamily="18" charset="0"/>
                  </a:rPr>
                  <a:t>Contents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Differential Forms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-forms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Exterior derivatives</a:t>
                </a:r>
                <a:endParaRPr lang="en-US" sz="2400" b="1" dirty="0">
                  <a:latin typeface="Cambria" pitchFamily="18" charset="0"/>
                </a:endParaRP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Conclusion</a:t>
                </a:r>
              </a:p>
              <a:p>
                <a:endParaRPr lang="en-US" sz="2400" b="1" dirty="0" smtClean="0">
                  <a:latin typeface="Cambria" pitchFamily="18" charset="0"/>
                </a:endParaRPr>
              </a:p>
              <a:p>
                <a:endParaRPr lang="en-US" sz="2400" b="1" dirty="0" smtClean="0">
                  <a:latin typeface="Cambria" pitchFamily="18" charset="0"/>
                </a:endParaRPr>
              </a:p>
              <a:p>
                <a:endParaRPr lang="en-US" sz="2400" b="1" dirty="0">
                  <a:latin typeface="Cambria" pitchFamily="18" charset="0"/>
                </a:endParaRPr>
              </a:p>
              <a:p>
                <a:endParaRPr lang="en-US" sz="2400" b="1" dirty="0" smtClean="0">
                  <a:latin typeface="Cambria" pitchFamily="18" charset="0"/>
                </a:endParaRPr>
              </a:p>
              <a:p>
                <a:endParaRPr lang="en-US" sz="2400" b="1" dirty="0">
                  <a:latin typeface="Cambria" pitchFamily="18" charset="0"/>
                </a:endParaRPr>
              </a:p>
              <a:p>
                <a:endParaRPr lang="en-US" sz="2400" b="1" dirty="0" smtClean="0">
                  <a:latin typeface="Cambria" pitchFamily="18" charset="0"/>
                </a:endParaRPr>
              </a:p>
              <a:p>
                <a:endParaRPr lang="en-US" sz="2400" b="1" dirty="0">
                  <a:latin typeface="Cambria" pitchFamily="18" charset="0"/>
                </a:endParaRPr>
              </a:p>
              <a:p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219200"/>
                <a:ext cx="3924300" cy="5262979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3530" y="4002003"/>
            <a:ext cx="3544803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https://www.me.bme.hu/~karolyi/advec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1498" y="1143000"/>
            <a:ext cx="3544802" cy="285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8127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Today’s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495800" cy="4754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Introduction to Mappings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Tangent Maps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2571" y="725905"/>
            <a:ext cx="3066053" cy="3282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10000"/>
            <a:ext cx="3399424" cy="2559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6217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Introduction to Mappings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Cambria" pitchFamily="18" charset="0"/>
                  </a:rPr>
                  <a:t>We have seen:</a:t>
                </a:r>
              </a:p>
              <a:p>
                <a:pPr marL="0" indent="0">
                  <a:buNone/>
                </a:pPr>
                <a:endParaRPr lang="en-US" sz="1800" b="0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:endParaRPr lang="en-US" sz="1800" dirty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:endParaRPr lang="en-US" sz="1800" b="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latin typeface="Cambria" pitchFamily="18" charset="0"/>
                  </a:rPr>
                  <a:t>	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		</a:t>
                </a:r>
                <a:r>
                  <a:rPr lang="en-US" sz="1800" dirty="0" smtClean="0">
                    <a:latin typeface="Cambria" pitchFamily="18" charset="0"/>
                  </a:rPr>
                  <a:t>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http://mathinsight.org/site_media/applet/image/large/level_surface_function_three_variable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971800"/>
            <a:ext cx="2672020" cy="282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egwald.ca/geometry/images/helix.php?a=2&amp;b=1.5&amp;c=0.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6602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5023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Introduction to Mappings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Our aim: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To understand the mappings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r>
                        <a:rPr lang="en-US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𝑹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</a:rPr>
                            <m:t>𝒎</m:t>
                          </m:r>
                        </m:sup>
                      </m:sSup>
                      <m:r>
                        <a:rPr lang="en-US" sz="2400" b="1" i="1" smtClean="0">
                          <a:latin typeface="Cambria Math"/>
                        </a:rPr>
                        <m:t>→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𝑹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f</a:t>
                </a:r>
                <a:r>
                  <a:rPr lang="en-US" sz="1800" dirty="0" smtClean="0">
                    <a:latin typeface="Cambria" pitchFamily="18" charset="0"/>
                  </a:rPr>
                  <a:t>or different values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In particular we are interested in the following cases</a:t>
                </a: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4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,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4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24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4827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Introduction to Mappings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Given 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Cambria" pitchFamily="18" charset="0"/>
                  </a:rPr>
                  <a:t>,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denote the real-valued functions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such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𝒑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=(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𝒑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𝒑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1" i="1" smtClean="0">
                          <a:latin typeface="Cambria Math"/>
                        </a:rPr>
                        <m:t>𝒑</m:t>
                      </m:r>
                      <m:r>
                        <a:rPr lang="en-US" sz="1800" b="0" i="1" smtClean="0">
                          <a:latin typeface="Cambria Math"/>
                        </a:rPr>
                        <m:t>))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f</a:t>
                </a:r>
                <a:r>
                  <a:rPr lang="en-US" sz="1800" dirty="0" smtClean="0">
                    <a:latin typeface="Cambria" pitchFamily="18" charset="0"/>
                  </a:rPr>
                  <a:t>or all points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These function are called the Euclidean coordinate functions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and we write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4827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Introduction to Mappings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Mappings: </a:t>
                </a:r>
                <a:r>
                  <a:rPr lang="en-US" sz="1800" dirty="0" smtClean="0">
                    <a:latin typeface="Cambria" pitchFamily="18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differentiable if all its Euclidean coordinate functions are differentiable. A differentiable function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is called a </a:t>
                </a:r>
                <a:r>
                  <a:rPr lang="en-US" sz="1800" b="1" dirty="0" smtClean="0">
                    <a:latin typeface="Cambria" pitchFamily="18" charset="0"/>
                  </a:rPr>
                  <a:t>mapping.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</a:t>
                </a:r>
                <a:r>
                  <a:rPr lang="en-US" sz="1800" dirty="0" smtClean="0">
                    <a:latin typeface="Cambria" pitchFamily="18" charset="0"/>
                  </a:rPr>
                  <a:t> Consider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defined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=(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,</m:t>
                      </m:r>
                      <m:r>
                        <a:rPr lang="en-US" sz="2000" b="0" i="1" smtClean="0">
                          <a:latin typeface="Cambria Math"/>
                        </a:rPr>
                        <m:t>𝑦𝑧</m:t>
                      </m:r>
                      <m:r>
                        <a:rPr lang="en-US" sz="2000" b="0" i="1" smtClean="0">
                          <a:latin typeface="Cambria Math"/>
                        </a:rPr>
                        <m:t>,</m:t>
                      </m:r>
                      <m:r>
                        <a:rPr lang="en-US" sz="2000" b="0" i="1" smtClean="0">
                          <a:latin typeface="Cambria Math"/>
                        </a:rPr>
                        <m:t>𝑥𝑦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077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Introduction to Mappings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Strategy:</a:t>
            </a:r>
            <a:endParaRPr lang="en-US" sz="1800" b="1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Cambria" pitchFamily="18" charset="0"/>
              </a:rPr>
              <a:t>A simple kind of mappings are curves. </a:t>
            </a:r>
          </a:p>
          <a:p>
            <a:pPr marL="0" indent="0">
              <a:buNone/>
            </a:pPr>
            <a:r>
              <a:rPr lang="en-US" sz="1800" dirty="0" smtClean="0">
                <a:latin typeface="Cambria" pitchFamily="18" charset="0"/>
              </a:rPr>
              <a:t>We will use curves to understand more complicated kind of mappings.</a:t>
            </a: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</p:txBody>
      </p:sp>
      <p:pic>
        <p:nvPicPr>
          <p:cNvPr id="4" name="Picture 4" descr="http://www.egwald.ca/geometry/images/helix.php?a=2&amp;b=1.5&amp;c=0.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444416"/>
            <a:ext cx="37338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ecure.msri.org/about/sgp/jim/geom/cmc/library/p_cmc/ex0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43200"/>
            <a:ext cx="34671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77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Introduction to Mappings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mapping then the composite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called the image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under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348" y="2667000"/>
            <a:ext cx="7409938" cy="22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077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Introduction to Mappings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Consider the mapping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define by: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=(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,2</m:t>
                      </m:r>
                      <m:r>
                        <a:rPr lang="en-US" sz="1800" b="0" i="1" smtClean="0">
                          <a:latin typeface="Cambria Math"/>
                        </a:rPr>
                        <m:t>𝑢𝑣</m:t>
                      </m:r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To see the effect of this mapping we consider images of a special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under this mapping, namely circle of radius </a:t>
                </a:r>
                <a:r>
                  <a:rPr lang="en-US" sz="1800" i="1" dirty="0" smtClean="0">
                    <a:latin typeface="Cambria" pitchFamily="18" charset="0"/>
                  </a:rPr>
                  <a:t>r, </a:t>
                </a:r>
                <a:r>
                  <a:rPr lang="en-US" sz="1800" dirty="0" smtClean="0">
                    <a:latin typeface="Cambria" pitchFamily="18" charset="0"/>
                  </a:rPr>
                  <a:t>given as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r>
                      <a:rPr lang="en-US" sz="1800" b="0" i="1" smtClean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func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i="1" dirty="0" smtClean="0">
                    <a:latin typeface="Cambria" pitchFamily="18" charset="0"/>
                  </a:rPr>
                  <a:t> where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0≤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≤2</m:t>
                    </m:r>
                    <m:r>
                      <a:rPr lang="en-US" sz="1800" b="0" i="1" smtClean="0">
                        <a:latin typeface="Cambria Math"/>
                      </a:rPr>
                      <m:t>𝜋</m:t>
                    </m:r>
                  </m:oMath>
                </a14:m>
                <a:endParaRPr lang="en-US" sz="1800" i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we find the image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))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3589" y="4568904"/>
            <a:ext cx="5486400" cy="2261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077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Introduction to Mappings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Consider the mapping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such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latin typeface="Cambria Math"/>
                        </a:rPr>
                        <m:t>F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=(</m:t>
                      </m:r>
                      <m:r>
                        <a:rPr lang="en-US" sz="1800" b="0" i="1" smtClean="0">
                          <a:latin typeface="Cambria Math"/>
                        </a:rPr>
                        <m:t>𝑥</m:t>
                      </m:r>
                      <m:r>
                        <a:rPr lang="en-US" sz="1800" b="0" i="1" smtClean="0">
                          <a:latin typeface="Cambria Math"/>
                        </a:rPr>
                        <m:t>−</m:t>
                      </m:r>
                      <m:r>
                        <a:rPr lang="en-US" sz="1800" b="0" i="1" smtClean="0">
                          <a:latin typeface="Cambria Math"/>
                        </a:rPr>
                        <m:t>𝑦</m:t>
                      </m:r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  <m:r>
                        <a:rPr lang="en-US" sz="1800" b="0" i="1" smtClean="0">
                          <a:latin typeface="Cambria Math"/>
                        </a:rPr>
                        <m:t>𝑥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𝑦</m:t>
                      </m:r>
                      <m:r>
                        <a:rPr lang="en-US" sz="1800" b="0" i="1" smtClean="0">
                          <a:latin typeface="Cambria Math"/>
                        </a:rPr>
                        <m:t>,2</m:t>
                      </m:r>
                      <m:r>
                        <a:rPr lang="en-US" sz="1800" b="0" i="1" smtClean="0">
                          <a:latin typeface="Cambria Math"/>
                        </a:rPr>
                        <m:t>𝑧</m:t>
                      </m:r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Observe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linear transformation.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http://mathinsight.org/site_media/applet/image/large/linear_transformation_3d_revers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724400"/>
            <a:ext cx="3742039" cy="188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77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Tangent Maps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Given 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  <a:r>
                  <a:rPr lang="en-US" sz="1800" dirty="0">
                    <a:latin typeface="Cambria" pitchFamily="18" charset="0"/>
                  </a:rPr>
                  <a:t>,</a:t>
                </a:r>
                <a:r>
                  <a:rPr lang="en-US" sz="1800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y</m:t>
                    </m:r>
                    <m:r>
                      <a:rPr lang="en-US" sz="1800" b="0" i="0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then we can approximate functional value at a nearby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593" t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://www.goshen.edu/physix/mathphys/gco/0g/2Taylor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38400"/>
            <a:ext cx="4547292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77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Tangent Maps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Our next goal is </a:t>
                </a:r>
                <a:r>
                  <a:rPr lang="en-US" sz="1800" dirty="0" smtClean="0">
                    <a:latin typeface="Cambria" pitchFamily="18" charset="0"/>
                  </a:rPr>
                  <a:t>to find analogous </a:t>
                </a:r>
                <a:r>
                  <a:rPr lang="en-US" sz="1800" dirty="0" smtClean="0">
                    <a:latin typeface="Cambria" pitchFamily="18" charset="0"/>
                  </a:rPr>
                  <a:t>linear approximation for the mapping </a:t>
                </a:r>
                <a:r>
                  <a:rPr lang="en-US" sz="1800" dirty="0" smtClean="0">
                    <a:latin typeface="Cambria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  <a:r>
                  <a:rPr lang="en-US" sz="1800" dirty="0">
                    <a:latin typeface="Cambria" pitchFamily="18" charset="0"/>
                  </a:rPr>
                  <a:t>n</a:t>
                </a:r>
                <a:r>
                  <a:rPr lang="en-US" sz="1800" dirty="0" smtClean="0">
                    <a:latin typeface="Cambria" pitchFamily="18" charset="0"/>
                  </a:rPr>
                  <a:t>ear a point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  <m:r>
                      <a:rPr lang="en-US" sz="1800" b="1" i="1" smtClean="0"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For this we once again used special 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namely lines associated to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 </a:t>
                </a:r>
                <a:r>
                  <a:rPr lang="en-US" sz="1800" dirty="0" smtClean="0">
                    <a:latin typeface="Cambria" pitchFamily="18" charset="0"/>
                  </a:rPr>
                  <a:t>We approximate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near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by the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593" t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67000"/>
            <a:ext cx="7543800" cy="293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9453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Tangent Maps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</a:t>
                </a:r>
                <a:r>
                  <a:rPr lang="en-US" sz="1800" dirty="0">
                    <a:latin typeface="Cambria" pitchFamily="18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𝐹</m:t>
                    </m:r>
                    <m:r>
                      <a:rPr lang="en-US" sz="18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𝒏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𝒎</m:t>
                        </m:r>
                      </m:sup>
                    </m:sSup>
                    <m:r>
                      <a:rPr lang="en-US" sz="1800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be a mapping. 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is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dirty="0">
                    <a:latin typeface="Cambria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𝒑</m:t>
                    </m:r>
                    <m:r>
                      <a:rPr lang="en-US" sz="1800">
                        <a:latin typeface="Cambria Math"/>
                      </a:rPr>
                      <m:t>,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∗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1" i="1" smtClean="0">
                        <a:latin typeface="Cambria Math"/>
                      </a:rPr>
                      <m:t>𝒗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be </a:t>
                </a:r>
                <a:r>
                  <a:rPr lang="en-US" sz="1800" dirty="0" smtClean="0">
                    <a:latin typeface="Cambria" pitchFamily="18" charset="0"/>
                  </a:rPr>
                  <a:t>the initial velocity vector of the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1" i="1" smtClean="0">
                        <a:latin typeface="Cambria Math"/>
                      </a:rPr>
                      <m:t>𝒑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1" i="1" smtClean="0">
                        <a:latin typeface="Cambria Math"/>
                      </a:rPr>
                      <m:t>𝒗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The resulting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sends tangent vectors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to tangent vectors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and is called the tangent map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105" y="2703095"/>
            <a:ext cx="7543800" cy="293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9453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Tangent Maps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How to calculate tangent maps:</a:t>
                </a: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Proposition:</a:t>
                </a:r>
                <a:r>
                  <a:rPr lang="en-US" sz="1800" dirty="0" smtClean="0">
                    <a:latin typeface="Cambria" pitchFamily="18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a mapping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  <m:r>
                      <a:rPr lang="en-US" sz="1800" b="1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𝒗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then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</a:rPr>
                          <m:t>𝒗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endChr m:val="]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  <m:r>
                          <a:rPr lang="en-US" sz="1800" b="0" i="1" smtClean="0">
                            <a:latin typeface="Cambria Math"/>
                          </a:rPr>
                          <m:t>[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  <m:r>
                          <a:rPr lang="en-US" sz="1800" b="0" i="1" smtClean="0">
                            <a:latin typeface="Cambria Math"/>
                          </a:rPr>
                          <m:t>[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])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1" i="1" smtClean="0">
                        <a:latin typeface="Cambria Math"/>
                      </a:rPr>
                      <m:t>(</m:t>
                    </m:r>
                    <m:r>
                      <a:rPr lang="en-US" sz="1800" b="1" i="1" smtClean="0">
                        <a:latin typeface="Cambria Math"/>
                      </a:rPr>
                      <m:t>𝒑</m:t>
                    </m:r>
                    <m:r>
                      <a:rPr lang="en-US" sz="1800" b="1" i="1" smtClean="0">
                        <a:latin typeface="Cambria Math"/>
                      </a:rPr>
                      <m:t>)</m:t>
                    </m:r>
                  </m:oMath>
                </a14:m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</a:t>
                </a: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9453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Tangent Maps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Tangent map of a mapping at a point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𝒑</m:t>
                    </m:r>
                  </m:oMath>
                </a14:m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tangent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sends  tangent vectors at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to tangent vectors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1" i="1" smtClean="0">
                        <a:latin typeface="Cambria Math"/>
                      </a:rPr>
                      <m:t>𝒑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Thus for each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give rise to a function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∗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: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1" i="1" smtClean="0">
                                  <a:latin typeface="Cambria Math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en-US" sz="1800" b="1" i="1" smtClean="0">
                                  <a:latin typeface="Cambria Math"/>
                                </a:rPr>
                                <m:t>𝒏</m:t>
                              </m:r>
                            </m:sup>
                          </m:sSup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→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𝐹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</m:d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𝑹</m:t>
                          </m:r>
                        </m:e>
                        <m:sup>
                          <m:r>
                            <a:rPr lang="en-US" sz="1800" b="1" i="1" smtClean="0">
                              <a:latin typeface="Cambria Math"/>
                            </a:rPr>
                            <m:t>𝒎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Called the tangent map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</a:t>
                </a: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http://people.hofstra.edu/stefan_waner/diff_geom/pics/TangentSpace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48000"/>
            <a:ext cx="7310703" cy="314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453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Tangent Maps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Tangent maps at a point are linear</a:t>
                </a:r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An important property of tangent maps which is a consequence of proposition is: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Corollary: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mapping, then at each point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the tangent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∗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: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𝑹</m:t>
                            </m:r>
                          </m:e>
                          <m:sup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</m:e>
                    </m:d>
                    <m:r>
                      <a:rPr lang="en-US" sz="1800" i="1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𝐹</m:t>
                        </m:r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𝑝</m:t>
                            </m:r>
                          </m:e>
                        </m:d>
                      </m:sub>
                    </m:sSub>
                    <m:r>
                      <a:rPr lang="en-US" sz="1800" i="1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𝒎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linear transformation. 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Horizontal Scroll 3"/>
              <p:cNvSpPr/>
              <p:nvPr/>
            </p:nvSpPr>
            <p:spPr>
              <a:xfrm>
                <a:off x="304800" y="5867400"/>
                <a:ext cx="3886200" cy="6858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𝑎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𝑏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i="1">
                        <a:latin typeface="Cambria Math"/>
                        <a:cs typeface="Arial" pitchFamily="34" charset="0"/>
                      </a:rPr>
                      <m:t>𝑎</m:t>
                    </m:r>
                    <m:sSub>
                      <m:sSub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i="1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i="1">
                        <a:latin typeface="Cambria Math"/>
                        <a:cs typeface="Arial" pitchFamily="34" charset="0"/>
                      </a:rPr>
                      <m:t>𝑏</m:t>
                    </m:r>
                    <m:sSub>
                      <m:sSub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i="1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i="1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dirty="0">
                    <a:latin typeface="Arial" pitchFamily="34" charset="0"/>
                    <a:cs typeface="Arial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5867400"/>
                <a:ext cx="3886200" cy="685800"/>
              </a:xfrm>
              <a:prstGeom prst="horizontalScroll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9453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Tangent Maps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5626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velocity of an image curve</a:t>
                </a: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Another important consequence of the proposition is that mappings preserved velocities.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Corollary: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mapping.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the image of a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∗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′)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  <a:r>
                  <a:rPr lang="en-US" sz="1800" dirty="0" smtClean="0">
                    <a:latin typeface="Cambria" pitchFamily="18" charset="0"/>
                  </a:rPr>
                  <a:t>We take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𝑚</m:t>
                    </m:r>
                    <m:r>
                      <a:rPr lang="en-US" sz="1800" b="0" i="1" smtClean="0">
                        <a:latin typeface="Cambria Math"/>
                      </a:rPr>
                      <m:t>=3</m:t>
                    </m:r>
                  </m:oMath>
                </a14:m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By proposition above we have: 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by lemma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w</a:t>
                </a:r>
                <a:r>
                  <a:rPr lang="en-US" sz="1800" dirty="0" smtClean="0">
                    <a:latin typeface="Cambria" pitchFamily="18" charset="0"/>
                  </a:rPr>
                  <a:t>e have </a:t>
                </a:r>
              </a:p>
              <a:p>
                <a:pPr marL="0" indent="0">
                  <a:buNone/>
                </a:pPr>
                <a:endParaRPr lang="en-US" sz="24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562600"/>
              </a:xfrm>
              <a:blipFill rotWithShape="1">
                <a:blip r:embed="rId3" cstate="print"/>
                <a:stretch>
                  <a:fillRect l="-1111" t="-876" r="-444" b="-5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6084" y="3150654"/>
            <a:ext cx="5486400" cy="31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66145"/>
            <a:ext cx="486727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Flowchart: Predefined Process 3"/>
              <p:cNvSpPr/>
              <p:nvPr/>
            </p:nvSpPr>
            <p:spPr>
              <a:xfrm>
                <a:off x="513347" y="4586037"/>
                <a:ext cx="8382000" cy="1197142"/>
              </a:xfrm>
              <a:prstGeom prst="flowChartPredefined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400" b="1" dirty="0">
                    <a:solidFill>
                      <a:schemeClr val="tx1"/>
                    </a:solidFill>
                    <a:latin typeface="Cambria" pitchFamily="18" charset="0"/>
                    <a:cs typeface="Arial" pitchFamily="34" charset="0"/>
                  </a:rPr>
                  <a:t>Lemma: </a:t>
                </a:r>
                <a:r>
                  <a:rPr lang="en-US" dirty="0">
                    <a:solidFill>
                      <a:schemeClr val="tx1"/>
                    </a:solidFill>
                    <a:latin typeface="Cambria" pitchFamily="18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𝛼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mbria" pitchFamily="18" charset="0"/>
                    <a:cs typeface="Arial" pitchFamily="34" charset="0"/>
                  </a:rPr>
                  <a:t> be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latin typeface="Cambria" pitchFamily="18" charset="0"/>
                    <a:cs typeface="Arial" pitchFamily="34" charset="0"/>
                  </a:rPr>
                  <a:t>and let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latin typeface="Cambria" pitchFamily="18" charset="0"/>
                    <a:cs typeface="Arial" pitchFamily="34" charset="0"/>
                  </a:rPr>
                  <a:t>be a differentiable function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mbria" pitchFamily="18" charset="0"/>
                    <a:cs typeface="Arial" pitchFamily="34" charset="0"/>
                  </a:rPr>
                  <a:t>. Then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𝛼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𝛼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Flowchart: Predefined Process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47" y="4586037"/>
                <a:ext cx="8382000" cy="1197142"/>
              </a:xfrm>
              <a:prstGeom prst="flowChartPredefinedProcess">
                <a:avLst/>
              </a:prstGeom>
              <a:blipFill rotWithShape="1">
                <a:blip r:embed="rId6" cstate="print"/>
                <a:stretch>
                  <a:fillRect t="-6965" b="-2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5548" y="6033335"/>
            <a:ext cx="2189747" cy="484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9453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Tangent Maps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ambria" pitchFamily="18" charset="0"/>
              </a:rPr>
              <a:t>Hence </a:t>
            </a:r>
          </a:p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55597"/>
            <a:ext cx="5714999" cy="768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9453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Tangent Maps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Tangent maps on vector fields</a:t>
                </a: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𝑈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0" dirty="0" smtClean="0">
                            <a:latin typeface="Cambria Math"/>
                          </a:rPr>
                          <m:t>1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≤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𝑗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≤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{</m:t>
                        </m:r>
                        <m:acc>
                          <m:accPr>
                            <m:chr m:val="̅"/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𝑈</m:t>
                            </m:r>
                          </m:e>
                        </m:acc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} (1≤</m:t>
                    </m:r>
                    <m:r>
                      <a:rPr lang="en-US" sz="1800" b="0" i="1" dirty="0" smtClean="0">
                        <a:latin typeface="Cambria Math"/>
                      </a:rPr>
                      <m:t>𝑖</m:t>
                    </m:r>
                    <m:r>
                      <a:rPr lang="en-US" sz="1800" b="0" i="1" dirty="0" smtClean="0">
                        <a:latin typeface="Cambria Math"/>
                      </a:rPr>
                      <m:t>≤</m:t>
                    </m:r>
                    <m:r>
                      <a:rPr lang="en-US" sz="1800" b="0" i="1" dirty="0" smtClean="0">
                        <a:latin typeface="Cambria Math"/>
                      </a:rPr>
                      <m:t>𝑚</m:t>
                    </m:r>
                    <m:r>
                      <a:rPr lang="en-US" sz="1800" b="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the natural frame fields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 respectively. Then: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Corollary: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mapping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∗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1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1" i="1" smtClean="0">
                                  <a:latin typeface="Cambria Math"/>
                                </a:rPr>
                                <m:t>𝒑</m:t>
                              </m:r>
                            </m:e>
                          </m:d>
                        </m:e>
                      </m:d>
                      <m:r>
                        <a:rPr lang="en-US" sz="1800" b="1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b="1" i="1" smtClean="0">
                              <a:latin typeface="Cambria Math"/>
                            </a:rPr>
                            <m:t>𝒊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en-US" sz="1800" b="1" i="1" smtClean="0">
                              <a:latin typeface="Cambria Math"/>
                            </a:rPr>
                            <m:t>𝒎</m:t>
                          </m:r>
                        </m:sup>
                        <m:e>
                          <m:f>
                            <m:fPr>
                              <m:ctrlPr>
                                <a:rPr lang="en-US" sz="180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1" i="1" smtClean="0">
                                  <a:latin typeface="Cambria Math"/>
                                </a:rPr>
                                <m:t>𝝏</m:t>
                              </m:r>
                              <m:sSub>
                                <m:sSubPr>
                                  <m:ctrlPr>
                                    <a:rPr lang="en-US" sz="18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1" i="1" smtClean="0">
                                      <a:latin typeface="Cambria Math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lang="en-US" sz="1800" b="1" i="1" smtClean="0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b="1" i="1" smtClean="0">
                                  <a:latin typeface="Cambria Math"/>
                                </a:rPr>
                                <m:t>𝝏</m:t>
                              </m:r>
                              <m:sSub>
                                <m:sSubPr>
                                  <m:ctrlPr>
                                    <a:rPr lang="en-US" sz="18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1" i="1" smtClean="0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1800" b="1" i="1" smtClean="0">
                                      <a:latin typeface="Cambria Math"/>
                                    </a:rPr>
                                    <m:t>𝒋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US" sz="1800" b="1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1" i="1" smtClean="0">
                                  <a:latin typeface="Cambria Math"/>
                                </a:rPr>
                                <m:t>𝒑</m:t>
                              </m:r>
                            </m:e>
                          </m:d>
                          <m:r>
                            <a:rPr lang="en-US" sz="1800" b="1" i="1" smtClean="0">
                              <a:latin typeface="Cambria Math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1800" b="1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18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1" i="1" smtClean="0">
                                      <a:latin typeface="Cambria Math"/>
                                    </a:rPr>
                                    <m:t>𝑼</m:t>
                                  </m:r>
                                </m:e>
                                <m:sub>
                                  <m:r>
                                    <a:rPr lang="en-US" sz="1800" b="1" i="1" smtClean="0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1800" b="1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𝒑</m:t>
                          </m:r>
                          <m:r>
                            <a:rPr lang="en-US" sz="1800" b="1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f</a:t>
                </a:r>
                <a:r>
                  <a:rPr lang="en-US" sz="1800" dirty="0" smtClean="0">
                    <a:latin typeface="Cambria" pitchFamily="18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1≤</m:t>
                    </m:r>
                    <m:r>
                      <a:rPr lang="en-US" sz="1800" b="0" i="1" smtClean="0">
                        <a:latin typeface="Cambria Math"/>
                      </a:rPr>
                      <m:t>𝑗</m:t>
                    </m:r>
                    <m:r>
                      <a:rPr lang="en-US" sz="1800" b="0" i="1" smtClean="0">
                        <a:latin typeface="Cambria Math"/>
                      </a:rPr>
                      <m:t>≤</m:t>
                    </m:r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9453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6709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Tangent Maps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matrix appearing in the preceding formula,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den>
                              </m:f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1≤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≤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,1≤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≤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Is called the </a:t>
                </a:r>
                <a:r>
                  <a:rPr lang="en-US" sz="1800" b="1" dirty="0" err="1" smtClean="0">
                    <a:latin typeface="Cambria" pitchFamily="18" charset="0"/>
                  </a:rPr>
                  <a:t>Jacobian</a:t>
                </a:r>
                <a:r>
                  <a:rPr lang="en-US" sz="1800" b="1" dirty="0" smtClean="0">
                    <a:latin typeface="Cambria" pitchFamily="18" charset="0"/>
                  </a:rPr>
                  <a:t> matrix </a:t>
                </a:r>
                <a:r>
                  <a:rPr lang="en-US" sz="1800" dirty="0" smtClean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at point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</a:t>
                </a:r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In expanded form it is given as:</a:t>
                </a: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593" t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5495" y="2819400"/>
            <a:ext cx="3352800" cy="3079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4477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Tangent Maps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study mappings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using the tangent map. 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A mapping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2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regular provided that at every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2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2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the tangent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∗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one-to-one.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  <m:r>
                      <a:rPr lang="en-US" sz="1800" b="0" i="1" smtClean="0"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the following are equivalent:</a:t>
                </a: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∗</m:t>
                            </m:r>
                          </m:sub>
                        </m:sSub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one-to-one</a:t>
                </a: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∗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/>
                              </a:rPr>
                              <m:t>p</m:t>
                            </m:r>
                          </m:sub>
                        </m:sSub>
                      </m:e>
                    </m:d>
                    <m:r>
                      <a:rPr lang="en-US" sz="1800" b="0" i="0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implies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Cambria" pitchFamily="18" charset="0"/>
                  </a:rPr>
                  <a:t>The rank of the </a:t>
                </a:r>
                <a:r>
                  <a:rPr lang="en-US" sz="1800" dirty="0" err="1" smtClean="0">
                    <a:latin typeface="Cambria" pitchFamily="18" charset="0"/>
                  </a:rPr>
                  <a:t>Jacobian</a:t>
                </a:r>
                <a:r>
                  <a:rPr lang="en-US" sz="1800" dirty="0" smtClean="0">
                    <a:latin typeface="Cambria" pitchFamily="18" charset="0"/>
                  </a:rPr>
                  <a:t> matrix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9768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Tangent Maps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Diffeomorphism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has an inverse mapping, 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called </a:t>
                </a:r>
                <a:r>
                  <a:rPr lang="en-US" sz="1800" dirty="0" err="1" smtClean="0">
                    <a:latin typeface="Cambria" pitchFamily="18" charset="0"/>
                  </a:rPr>
                  <a:t>diffeomorphism</a:t>
                </a:r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Inverse function theorem.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Theorem: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a mapping.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∗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one-to-one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then there is a restriction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to an open set containing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which is a </a:t>
                </a:r>
                <a:r>
                  <a:rPr lang="en-US" sz="1800" dirty="0" err="1" smtClean="0">
                    <a:latin typeface="Cambria" pitchFamily="18" charset="0"/>
                  </a:rPr>
                  <a:t>diffeomorphism</a:t>
                </a:r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9768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What did we learnt today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114800" cy="495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Introduction to Mappings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Tangent Maps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19200"/>
            <a:ext cx="3886200" cy="1191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7613" y="2572484"/>
            <a:ext cx="4480132" cy="1745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ounded Rectangle 4"/>
              <p:cNvSpPr/>
              <p:nvPr/>
            </p:nvSpPr>
            <p:spPr>
              <a:xfrm>
                <a:off x="4637613" y="4419600"/>
                <a:ext cx="4353987" cy="19812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400" b="1" dirty="0">
                    <a:latin typeface="Cambria" pitchFamily="18" charset="0"/>
                  </a:rPr>
                  <a:t>Proposition:</a:t>
                </a:r>
                <a:r>
                  <a:rPr lang="en-US" dirty="0">
                    <a:latin typeface="Cambria" pitchFamily="18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𝐹</m:t>
                    </m:r>
                    <m:r>
                      <a:rPr lang="en-US" i="1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be a mapping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𝒎</m:t>
                        </m:r>
                      </m:sup>
                    </m:sSup>
                    <m:r>
                      <a:rPr lang="en-US" b="1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𝒗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, then 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/>
                          </a:rPr>
                          <m:t>𝒗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𝑣</m:t>
                        </m:r>
                        <m:r>
                          <a:rPr lang="en-US" i="1">
                            <a:latin typeface="Cambria Math"/>
                          </a:rPr>
                          <m:t>[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  <m:r>
                          <a:rPr lang="en-US" i="1">
                            <a:latin typeface="Cambria Math"/>
                          </a:rPr>
                          <m:t>[</m:t>
                        </m:r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])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𝐹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r>
                      <a:rPr lang="en-US" b="1" i="1">
                        <a:latin typeface="Cambria Math"/>
                      </a:rPr>
                      <m:t>𝒑</m:t>
                    </m:r>
                    <m:r>
                      <a:rPr lang="en-US" b="1" i="1">
                        <a:latin typeface="Cambria Math"/>
                      </a:rPr>
                      <m:t>)</m:t>
                    </m:r>
                  </m:oMath>
                </a14:m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613" y="4419600"/>
                <a:ext cx="4353987" cy="1981200"/>
              </a:xfrm>
              <a:prstGeom prst="round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3859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4093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Next time</a:t>
            </a:r>
            <a:endParaRPr lang="en-US" sz="2800" b="1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1430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Dot Product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2052" name="Picture 4" descr="http://www.netcomuk.co.uk/~jenolive/vecdo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14600"/>
            <a:ext cx="6557280" cy="23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3259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mbria" pitchFamily="18" charset="0"/>
              </a:rPr>
              <a:t>End of the lecture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AutoShape 2" descr="https://img.verticalresponse.com/email_layout/1999/clocks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://blogs.news.com.au/images/uploads/large_A_University_Lecture_572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3490" y="1752600"/>
            <a:ext cx="659892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35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1141</TotalTime>
  <Words>143</Words>
  <Application>Microsoft Office PowerPoint</Application>
  <PresentationFormat>On-screen Show (4:3)</PresentationFormat>
  <Paragraphs>80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Today’s lecture</vt:lpstr>
      <vt:lpstr>Introduction to Mappings</vt:lpstr>
      <vt:lpstr>Introduction to Mappings</vt:lpstr>
      <vt:lpstr>Introduction to Mappings</vt:lpstr>
      <vt:lpstr>Introduction to Mappings</vt:lpstr>
      <vt:lpstr>Introduction to Mappings</vt:lpstr>
      <vt:lpstr>Introduction to Mappings</vt:lpstr>
      <vt:lpstr>Introduction to Mappings</vt:lpstr>
      <vt:lpstr>Introduction to Mappings</vt:lpstr>
      <vt:lpstr>Tangent Maps</vt:lpstr>
      <vt:lpstr>Tangent Maps</vt:lpstr>
      <vt:lpstr>Tangent Maps</vt:lpstr>
      <vt:lpstr>Tangent Maps</vt:lpstr>
      <vt:lpstr>Tangent Maps</vt:lpstr>
      <vt:lpstr>Tangent Maps</vt:lpstr>
      <vt:lpstr>Tangent Maps</vt:lpstr>
      <vt:lpstr>Tangent Maps</vt:lpstr>
      <vt:lpstr>Tangent Maps</vt:lpstr>
      <vt:lpstr>Slide 21</vt:lpstr>
      <vt:lpstr>Tangent Maps</vt:lpstr>
      <vt:lpstr>Tangent Maps</vt:lpstr>
      <vt:lpstr>Tangent Maps</vt:lpstr>
      <vt:lpstr>What did we learnt today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NTS</cp:lastModifiedBy>
  <cp:revision>82</cp:revision>
  <dcterms:created xsi:type="dcterms:W3CDTF">2006-08-16T00:00:00Z</dcterms:created>
  <dcterms:modified xsi:type="dcterms:W3CDTF">2013-04-15T11:07:27Z</dcterms:modified>
</cp:coreProperties>
</file>