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8" r:id="rId2"/>
    <p:sldId id="257" r:id="rId3"/>
    <p:sldId id="259" r:id="rId4"/>
    <p:sldId id="268" r:id="rId5"/>
    <p:sldId id="269" r:id="rId6"/>
    <p:sldId id="260" r:id="rId7"/>
    <p:sldId id="270" r:id="rId8"/>
    <p:sldId id="272" r:id="rId9"/>
    <p:sldId id="274" r:id="rId10"/>
    <p:sldId id="275" r:id="rId11"/>
    <p:sldId id="262" r:id="rId12"/>
    <p:sldId id="273" r:id="rId13"/>
    <p:sldId id="263" r:id="rId14"/>
    <p:sldId id="264" r:id="rId15"/>
    <p:sldId id="265" r:id="rId16"/>
    <p:sldId id="276" r:id="rId17"/>
    <p:sldId id="266" r:id="rId18"/>
    <p:sldId id="267" r:id="rId19"/>
    <p:sldId id="277" r:id="rId20"/>
    <p:sldId id="280" r:id="rId21"/>
    <p:sldId id="278" r:id="rId22"/>
    <p:sldId id="279" r:id="rId23"/>
    <p:sldId id="281" r:id="rId24"/>
    <p:sldId id="283" r:id="rId25"/>
    <p:sldId id="286" r:id="rId26"/>
    <p:sldId id="284" r:id="rId27"/>
    <p:sldId id="285" r:id="rId28"/>
    <p:sldId id="287" r:id="rId29"/>
    <p:sldId id="288" r:id="rId30"/>
    <p:sldId id="289" r:id="rId31"/>
    <p:sldId id="290" r:id="rId32"/>
    <p:sldId id="291" r:id="rId33"/>
    <p:sldId id="293" r:id="rId34"/>
    <p:sldId id="292" r:id="rId35"/>
    <p:sldId id="256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37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7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9B773-4AB7-436E-B971-7441AB41F5EA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C0094-E45F-41BF-8371-78DBC776B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380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4D70E-ED66-43C8-B80B-8379AC3B72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38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049179"/>
            <a:ext cx="6096000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Lecture # 6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y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MTH352: Differential Geometry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</a:rPr>
              <a:t> </a:t>
            </a:r>
            <a:r>
              <a:rPr lang="en-GB" sz="2400" b="1" dirty="0" smtClean="0">
                <a:latin typeface="Cambria" pitchFamily="18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By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Dr. SOHAIL IQBAL</a:t>
            </a:r>
            <a:endParaRPr lang="en-US" sz="2800" b="1" dirty="0" smtClean="0"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Assistant Professor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Department of Mathematics, CIIT Islamabad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1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Last Lecture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4495800" cy="4754563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latin typeface="Cambria" pitchFamily="18" charset="0"/>
                  </a:rPr>
                  <a:t>Contents: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𝟏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-forms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Differentials 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b="1" dirty="0">
                    <a:latin typeface="Cambria" pitchFamily="18" charset="0"/>
                  </a:rPr>
                  <a:t>Exercise </a:t>
                </a:r>
                <a:r>
                  <a:rPr lang="en-US" sz="2400" b="1" dirty="0" smtClean="0">
                    <a:latin typeface="Cambria" pitchFamily="18" charset="0"/>
                  </a:rPr>
                  <a:t>1.5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Properties of differentials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4495800" cy="4754563"/>
              </a:xfr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143000"/>
            <a:ext cx="3047999" cy="229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581400"/>
            <a:ext cx="2819399" cy="2830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6217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228600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Cambria" pitchFamily="18" charset="0"/>
              </a:rPr>
              <a:t>Today’s Lecture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609600" y="1219200"/>
                <a:ext cx="3924300" cy="526297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" pitchFamily="18" charset="0"/>
                  </a:rPr>
                  <a:t>Contents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Differential Forms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-forms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Exterior derivatives</a:t>
                </a:r>
                <a:endParaRPr lang="en-US" sz="2400" b="1" dirty="0">
                  <a:latin typeface="Cambria" pitchFamily="18" charset="0"/>
                </a:endParaRP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Conclusion</a:t>
                </a:r>
              </a:p>
              <a:p>
                <a:endParaRPr lang="en-US" sz="2400" b="1" dirty="0" smtClean="0">
                  <a:latin typeface="Cambria" pitchFamily="18" charset="0"/>
                </a:endParaRPr>
              </a:p>
              <a:p>
                <a:endParaRPr lang="en-US" sz="2400" b="1" dirty="0" smtClean="0">
                  <a:latin typeface="Cambria" pitchFamily="18" charset="0"/>
                </a:endParaRPr>
              </a:p>
              <a:p>
                <a:endParaRPr lang="en-US" sz="2400" b="1" dirty="0">
                  <a:latin typeface="Cambria" pitchFamily="18" charset="0"/>
                </a:endParaRPr>
              </a:p>
              <a:p>
                <a:endParaRPr lang="en-US" sz="2400" b="1" dirty="0" smtClean="0">
                  <a:latin typeface="Cambria" pitchFamily="18" charset="0"/>
                </a:endParaRPr>
              </a:p>
              <a:p>
                <a:endParaRPr lang="en-US" sz="2400" b="1" dirty="0">
                  <a:latin typeface="Cambria" pitchFamily="18" charset="0"/>
                </a:endParaRPr>
              </a:p>
              <a:p>
                <a:endParaRPr lang="en-US" sz="2400" b="1" dirty="0" smtClean="0">
                  <a:latin typeface="Cambria" pitchFamily="18" charset="0"/>
                </a:endParaRPr>
              </a:p>
              <a:p>
                <a:endParaRPr lang="en-US" sz="2400" b="1" dirty="0">
                  <a:latin typeface="Cambria" pitchFamily="18" charset="0"/>
                </a:endParaRPr>
              </a:p>
              <a:p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219200"/>
                <a:ext cx="3924300" cy="5262979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3530" y="4002003"/>
            <a:ext cx="3544803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https://www.me.bme.hu/~karolyi/advec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1498" y="1143000"/>
            <a:ext cx="3544802" cy="285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8127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Differential Forms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Char char="Ø"/>
                </a:pPr>
                <a:endParaRPr lang="en-US" sz="1800" b="0" i="1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  <m:r>
                      <a:rPr lang="en-US" sz="1800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forms </a:t>
                </a:r>
                <a:r>
                  <a:rPr lang="en-US" sz="1800" dirty="0">
                    <a:latin typeface="Cambria" pitchFamily="18" charset="0"/>
                  </a:rPr>
                  <a:t>(we discussed in last lecture) are </a:t>
                </a:r>
                <a:r>
                  <a:rPr lang="en-US" sz="1800" dirty="0" smtClean="0">
                    <a:latin typeface="Cambria" pitchFamily="18" charset="0"/>
                  </a:rPr>
                  <a:t>part of a larger system called </a:t>
                </a:r>
                <a:r>
                  <a:rPr lang="en-US" sz="1800" b="1" dirty="0" smtClean="0">
                    <a:latin typeface="Cambria" pitchFamily="18" charset="0"/>
                  </a:rPr>
                  <a:t>differential </a:t>
                </a:r>
                <a:r>
                  <a:rPr lang="en-US" sz="1800" b="1" smtClean="0">
                    <a:latin typeface="Cambria" pitchFamily="18" charset="0"/>
                  </a:rPr>
                  <a:t>forms</a:t>
                </a:r>
                <a:r>
                  <a:rPr lang="en-US" sz="1800" smtClean="0">
                    <a:latin typeface="Cambria" pitchFamily="18" charset="0"/>
                  </a:rPr>
                  <a:t>.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1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2" cstate="print"/>
                <a:stretch>
                  <a:fillRect l="-741" t="-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9423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Differential Forms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Char char="Ø"/>
                </a:pPr>
                <a:endParaRPr lang="en-US" sz="1800" b="0" i="1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  <m:r>
                      <a:rPr lang="en-US" sz="1800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forms </a:t>
                </a:r>
                <a:r>
                  <a:rPr lang="en-US" sz="1800" dirty="0">
                    <a:latin typeface="Cambria" pitchFamily="18" charset="0"/>
                  </a:rPr>
                  <a:t>(we discussed in last lecture) are </a:t>
                </a:r>
                <a:r>
                  <a:rPr lang="en-US" sz="1800" dirty="0" smtClean="0">
                    <a:latin typeface="Cambria" pitchFamily="18" charset="0"/>
                  </a:rPr>
                  <a:t>part of a larger system called </a:t>
                </a:r>
                <a:r>
                  <a:rPr lang="en-US" sz="1800" b="1" dirty="0" smtClean="0">
                    <a:latin typeface="Cambria" pitchFamily="18" charset="0"/>
                  </a:rPr>
                  <a:t>differential forms</a:t>
                </a:r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Cambria" pitchFamily="18" charset="0"/>
                  </a:rPr>
                  <a:t>Will discuss some properties of differential forms rather than full description.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1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2" cstate="print"/>
                <a:stretch>
                  <a:fillRect l="-741" t="-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4979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Differential Forms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Char char="Ø"/>
                </a:pPr>
                <a:endParaRPr lang="en-US" sz="1800" b="0" i="1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  <m:r>
                      <a:rPr lang="en-US" sz="1800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forms </a:t>
                </a:r>
                <a:r>
                  <a:rPr lang="en-US" sz="1800" dirty="0">
                    <a:latin typeface="Cambria" pitchFamily="18" charset="0"/>
                  </a:rPr>
                  <a:t>(we discussed in last lecture) are </a:t>
                </a:r>
                <a:r>
                  <a:rPr lang="en-US" sz="1800" dirty="0" smtClean="0">
                    <a:latin typeface="Cambria" pitchFamily="18" charset="0"/>
                  </a:rPr>
                  <a:t>part of a larger system called </a:t>
                </a:r>
                <a:r>
                  <a:rPr lang="en-US" sz="1800" b="1" dirty="0" smtClean="0">
                    <a:latin typeface="Cambria" pitchFamily="18" charset="0"/>
                  </a:rPr>
                  <a:t>differential forms</a:t>
                </a:r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Cambria" pitchFamily="18" charset="0"/>
                  </a:rPr>
                  <a:t>Will discuss some properties of differential forms rather than full description.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To construct a </a:t>
                </a:r>
                <a:r>
                  <a:rPr lang="en-US" sz="1800" b="1" dirty="0" smtClean="0">
                    <a:latin typeface="Cambria" pitchFamily="18" charset="0"/>
                  </a:rPr>
                  <a:t>differential form</a:t>
                </a:r>
                <a:r>
                  <a:rPr lang="en-US" sz="1800" dirty="0" smtClean="0">
                    <a:latin typeface="Cambria" pitchFamily="18" charset="0"/>
                  </a:rPr>
                  <a:t> we follow the following procedure: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800" dirty="0" smtClean="0">
                    <a:latin typeface="Cambria" pitchFamily="18" charset="0"/>
                  </a:rPr>
                  <a:t>Take real-valued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1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§"/>
                </a:pPr>
                <a:r>
                  <a:rPr lang="en-US" sz="1800" dirty="0" smtClean="0">
                    <a:latin typeface="Cambria" pitchFamily="18" charset="0"/>
                  </a:rPr>
                  <a:t>Take  differential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-forms of the coordinate functions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𝑑𝑥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𝑑𝑧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800" dirty="0" smtClean="0">
                    <a:latin typeface="Cambria" pitchFamily="18" charset="0"/>
                  </a:rPr>
                  <a:t>Take sum and product of above.</a:t>
                </a:r>
              </a:p>
              <a:p>
                <a:pPr>
                  <a:buFont typeface="Wingdings" pitchFamily="2" charset="2"/>
                  <a:buChar char="§"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1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741" t="-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7393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Differential Forms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Char char="Ø"/>
                </a:pPr>
                <a:endParaRPr lang="en-US" sz="1800" b="0" i="1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  <m:r>
                      <a:rPr lang="en-US" sz="1800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forms </a:t>
                </a:r>
                <a:r>
                  <a:rPr lang="en-US" sz="1800" dirty="0">
                    <a:latin typeface="Cambria" pitchFamily="18" charset="0"/>
                  </a:rPr>
                  <a:t>(we discussed in last lecture) are </a:t>
                </a:r>
                <a:r>
                  <a:rPr lang="en-US" sz="1800" dirty="0" smtClean="0">
                    <a:latin typeface="Cambria" pitchFamily="18" charset="0"/>
                  </a:rPr>
                  <a:t>part of a larger system called </a:t>
                </a:r>
                <a:r>
                  <a:rPr lang="en-US" sz="1800" b="1" dirty="0" smtClean="0">
                    <a:latin typeface="Cambria" pitchFamily="18" charset="0"/>
                  </a:rPr>
                  <a:t>differential forms</a:t>
                </a:r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Cambria" pitchFamily="18" charset="0"/>
                  </a:rPr>
                  <a:t>Will discuss some properties of differential forms rather than full description.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To construct a </a:t>
                </a:r>
                <a:r>
                  <a:rPr lang="en-US" sz="1800" b="1" dirty="0" smtClean="0">
                    <a:latin typeface="Cambria" pitchFamily="18" charset="0"/>
                  </a:rPr>
                  <a:t>differential form</a:t>
                </a:r>
                <a:r>
                  <a:rPr lang="en-US" sz="1800" dirty="0" smtClean="0">
                    <a:latin typeface="Cambria" pitchFamily="18" charset="0"/>
                  </a:rPr>
                  <a:t> we follow the following procedure: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800" dirty="0" smtClean="0">
                    <a:latin typeface="Cambria" pitchFamily="18" charset="0"/>
                  </a:rPr>
                  <a:t>Take real-valued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1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§"/>
                </a:pPr>
                <a:r>
                  <a:rPr lang="en-US" sz="1800" dirty="0" smtClean="0">
                    <a:latin typeface="Cambria" pitchFamily="18" charset="0"/>
                  </a:rPr>
                  <a:t>Take  differential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-forms of the coordinate functions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𝑑𝑥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</a:rPr>
                      <m:t>𝑑𝑧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>
                  <a:buFont typeface="Wingdings" pitchFamily="2" charset="2"/>
                  <a:buChar char="§"/>
                </a:pPr>
                <a:r>
                  <a:rPr lang="en-US" sz="1800" dirty="0" smtClean="0">
                    <a:latin typeface="Cambria" pitchFamily="18" charset="0"/>
                  </a:rPr>
                  <a:t>Take sum and product of above.</a:t>
                </a:r>
              </a:p>
              <a:p>
                <a:pPr>
                  <a:buFont typeface="Wingdings" pitchFamily="2" charset="2"/>
                  <a:buChar char="§"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Examples: </a:t>
                </a:r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1)-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𝑑𝑥𝑑𝑦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𝑥𝑦𝑑𝑦𝑑𝑧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𝑥𝑧</m:t>
                        </m:r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1800" b="0" i="1" smtClean="0">
                        <a:latin typeface="Cambria Math"/>
                      </a:rPr>
                      <m:t>𝑑𝑧𝑑𝑦</m:t>
                    </m:r>
                  </m:oMath>
                </a14:m>
                <a:endParaRPr lang="en-US" sz="1800" b="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2)-</a:t>
                </a:r>
                <a:r>
                  <a:rPr lang="en-US" sz="1800" dirty="0" smtClean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𝑥𝑦𝑧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𝑑𝑥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𝑥𝑦𝑧𝑑𝑧</m:t>
                    </m:r>
                  </m:oMath>
                </a14:m>
                <a:endParaRPr lang="en-US" sz="1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3)-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𝑑𝑥𝑑𝑦𝑑𝑧</m:t>
                    </m:r>
                  </m:oMath>
                </a14:m>
                <a:r>
                  <a:rPr lang="en-US" sz="11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1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702" b="-8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5783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Differential Forms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638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Cambria" pitchFamily="18" charset="0"/>
                  </a:rPr>
                  <a:t>The multiplication of forms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𝑑𝑥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not the usual multiplication and is not commutative. In fact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=−</m:t>
                      </m:r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called the alternation rule.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 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638800"/>
              </a:xfrm>
              <a:blipFill rotWithShape="1">
                <a:blip r:embed="rId2" cstate="print"/>
                <a:stretch>
                  <a:fillRect l="-593" t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4771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Differential Forms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638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Cambria" pitchFamily="18" charset="0"/>
                  </a:rPr>
                  <a:t>The multiplication of forms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𝑑𝑥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not the usual multiplication and is not commutative. In fact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=−</m:t>
                      </m:r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called the alternation rule.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 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This is a special kind of multiplication called “Wedge product”, we denote it by 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</a:rPr>
                      <m:t>"</m:t>
                    </m:r>
                    <m:r>
                      <a:rPr lang="en-US" sz="1800" b="0" i="1" smtClean="0">
                        <a:latin typeface="Cambria Math"/>
                      </a:rPr>
                      <m:t>∧"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(called wedge). Hence the above expression becomes: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=−</m:t>
                      </m:r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638800"/>
              </a:xfrm>
              <a:blipFill rotWithShape="1">
                <a:blip r:embed="rId3" cstate="print"/>
                <a:stretch>
                  <a:fillRect l="-593" t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0602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Differential Forms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638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Cambria" pitchFamily="18" charset="0"/>
                  </a:rPr>
                  <a:t>The multiplication of forms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𝑑𝑥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not the usual multiplication and is not commutative. In fact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=−</m:t>
                      </m:r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called the alternation rule.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 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This is a special kind of multiplication called “Wedge product”, we denote it by 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</a:rPr>
                      <m:t>"</m:t>
                    </m:r>
                    <m:r>
                      <a:rPr lang="en-US" sz="1800" b="0" i="1" smtClean="0">
                        <a:latin typeface="Cambria Math"/>
                      </a:rPr>
                      <m:t>∧"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(called wedge). Hence the above expression becomes: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=−</m:t>
                      </m:r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Other properties of wedge product are as follows. For differential forms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𝛾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we have:</a:t>
                </a:r>
              </a:p>
              <a:p>
                <a:pPr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  <m:r>
                          <a:rPr lang="en-US" sz="1800" b="0" i="1" smtClean="0">
                            <a:latin typeface="Cambria Math"/>
                          </a:rPr>
                          <m:t>∧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𝛾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  <m:r>
                          <a:rPr lang="en-US" sz="1800" b="0" i="1" smtClean="0">
                            <a:latin typeface="Cambria Math"/>
                          </a:rPr>
                          <m:t>∧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r>
                      <a:rPr lang="en-US" sz="1800" b="0" i="1" smtClean="0">
                        <a:latin typeface="Cambria Math"/>
                      </a:rPr>
                      <m:t>𝛾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𝛾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r>
                      <a:rPr lang="en-US" sz="1800" b="0" i="1" smtClean="0">
                        <a:latin typeface="Cambria Math"/>
                      </a:rPr>
                      <m:t>𝛾</m:t>
                    </m:r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will ignore the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</a:rPr>
                      <m:t>"</m:t>
                    </m:r>
                    <m:r>
                      <a:rPr lang="en-US" sz="1800" b="0" i="1" smtClean="0">
                        <a:latin typeface="Cambria Math"/>
                      </a:rPr>
                      <m:t>∧"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sign where ever it is clear that what kind of multiplication we are considering.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638800"/>
              </a:xfrm>
              <a:blipFill rotWithShape="1">
                <a:blip r:embed="rId3" cstate="print"/>
                <a:stretch>
                  <a:fillRect l="-593" t="-649" r="-444" b="-1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0602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Differential Forms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An important consequence </a:t>
                </a:r>
                <a:r>
                  <a:rPr lang="en-US" sz="1800" dirty="0" smtClean="0">
                    <a:latin typeface="Cambria" pitchFamily="18" charset="0"/>
                  </a:rPr>
                  <a:t>of the wedge product is that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“</a:t>
                </a:r>
                <a:r>
                  <a:rPr lang="en-US" sz="1800" b="1" dirty="0" smtClean="0">
                    <a:latin typeface="Cambria" pitchFamily="18" charset="0"/>
                  </a:rPr>
                  <a:t>repeats are zero</a:t>
                </a:r>
                <a:r>
                  <a:rPr lang="en-US" sz="1800" dirty="0">
                    <a:latin typeface="Cambria" pitchFamily="18" charset="0"/>
                  </a:rPr>
                  <a:t>” due to “</a:t>
                </a:r>
                <a:r>
                  <a:rPr lang="en-US" sz="1800" b="1" dirty="0">
                    <a:latin typeface="Cambria" pitchFamily="18" charset="0"/>
                  </a:rPr>
                  <a:t>alternation rule</a:t>
                </a:r>
                <a:r>
                  <a:rPr lang="en-US" sz="1800" dirty="0" smtClean="0">
                    <a:latin typeface="Cambria" pitchFamily="18" charset="0"/>
                  </a:rPr>
                  <a:t>”. Which means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Similarly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𝑑𝑧</m:t>
                    </m:r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r>
                      <a:rPr lang="en-US" sz="1800" b="0" i="1" smtClean="0">
                        <a:latin typeface="Cambria Math"/>
                      </a:rPr>
                      <m:t>𝑑𝑧</m:t>
                    </m:r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9730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Differential Forms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An important consequence </a:t>
                </a:r>
                <a:r>
                  <a:rPr lang="en-US" sz="1800" dirty="0" smtClean="0">
                    <a:latin typeface="Cambria" pitchFamily="18" charset="0"/>
                  </a:rPr>
                  <a:t>of the wedge product is that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“</a:t>
                </a:r>
                <a:r>
                  <a:rPr lang="en-US" sz="1800" b="1" dirty="0" smtClean="0">
                    <a:latin typeface="Cambria" pitchFamily="18" charset="0"/>
                  </a:rPr>
                  <a:t>repeats are zero</a:t>
                </a:r>
                <a:r>
                  <a:rPr lang="en-US" sz="1800" dirty="0" smtClean="0">
                    <a:latin typeface="Cambria" pitchFamily="18" charset="0"/>
                  </a:rPr>
                  <a:t>”, due to “</a:t>
                </a:r>
                <a:r>
                  <a:rPr lang="en-US" sz="1800" b="1" dirty="0" smtClean="0">
                    <a:latin typeface="Cambria" pitchFamily="18" charset="0"/>
                  </a:rPr>
                  <a:t>alternation rule</a:t>
                </a:r>
                <a:r>
                  <a:rPr lang="en-US" sz="1800" dirty="0" smtClean="0">
                    <a:latin typeface="Cambria" pitchFamily="18" charset="0"/>
                  </a:rPr>
                  <a:t>”. Which means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Similarly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𝑑𝑧</m:t>
                    </m:r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r>
                      <a:rPr lang="en-US" sz="1800" b="0" i="1" smtClean="0">
                        <a:latin typeface="Cambria Math"/>
                      </a:rPr>
                      <m:t>𝑑𝑧</m:t>
                    </m:r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In fact 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=−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⇒2 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=0⇒  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Similarly we can show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𝑑𝑦</m:t>
                    </m:r>
                    <m:r>
                      <a:rPr lang="en-US" sz="1800" i="1">
                        <a:latin typeface="Cambria Math"/>
                      </a:rPr>
                      <m:t>∧</m:t>
                    </m:r>
                    <m:r>
                      <a:rPr lang="en-US" sz="1800" i="1">
                        <a:latin typeface="Cambria Math"/>
                      </a:rPr>
                      <m:t>𝑑𝑦</m:t>
                    </m:r>
                    <m:r>
                      <a:rPr lang="en-US" sz="180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𝑑𝑧</m:t>
                    </m:r>
                    <m:r>
                      <a:rPr lang="en-US" sz="1800" i="1">
                        <a:latin typeface="Cambria Math"/>
                      </a:rPr>
                      <m:t>∧</m:t>
                    </m:r>
                    <m:r>
                      <a:rPr lang="en-US" sz="1800" i="1">
                        <a:latin typeface="Cambria Math"/>
                      </a:rPr>
                      <m:t>𝑑𝑧</m:t>
                    </m:r>
                    <m:r>
                      <a:rPr lang="en-US" sz="180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8308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Cambria" pitchFamily="18" charset="0"/>
              </a:rPr>
              <a:t>Differential Forms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</a:t>
                </a:r>
                <a:r>
                  <a:rPr lang="en-US" sz="1800" dirty="0">
                    <a:latin typeface="Cambria" pitchFamily="18" charset="0"/>
                  </a:rPr>
                  <a:t>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(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𝑑𝑥𝑑𝑦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𝑥𝑦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𝑑𝑦𝑑𝑧</m:t>
                    </m:r>
                    <m:r>
                      <a:rPr lang="en-US" sz="1800" b="0" i="1" smtClean="0">
                        <a:latin typeface="Cambria Math"/>
                      </a:rPr>
                      <m:t>)∧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𝑥𝑧</m:t>
                        </m:r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𝑑𝑥𝑑𝑦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Solution: </a:t>
                </a:r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Horizontal Scroll 3"/>
              <p:cNvSpPr/>
              <p:nvPr/>
            </p:nvSpPr>
            <p:spPr>
              <a:xfrm>
                <a:off x="4953000" y="1600200"/>
                <a:ext cx="3810000" cy="15240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Font typeface="+mj-lt"/>
                  <a:buAutoNum type="arabicParenR"/>
                </a:pPr>
                <a:r>
                  <a:rPr lang="en-US" dirty="0" smtClean="0"/>
                  <a:t>-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∧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𝛽</m:t>
                        </m:r>
                        <m:r>
                          <a:rPr lang="en-US" i="1">
                            <a:latin typeface="Cambria Math"/>
                          </a:rPr>
                          <m:t>∧</m:t>
                        </m:r>
                        <m:r>
                          <a:rPr lang="en-US" i="1">
                            <a:latin typeface="Cambria Math"/>
                          </a:rPr>
                          <m:t>𝛾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𝛼</m:t>
                        </m:r>
                        <m:r>
                          <a:rPr lang="en-US" i="1">
                            <a:latin typeface="Cambria Math"/>
                          </a:rPr>
                          <m:t>∧</m:t>
                        </m:r>
                        <m:r>
                          <a:rPr lang="en-US" i="1">
                            <a:latin typeface="Cambria Math"/>
                          </a:rPr>
                          <m:t>𝛽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∧</m:t>
                    </m:r>
                    <m:r>
                      <a:rPr lang="en-US" i="1">
                        <a:latin typeface="Cambria Math"/>
                      </a:rPr>
                      <m:t>𝛾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endParaRPr lang="en-US" dirty="0">
                  <a:latin typeface="Cambria" pitchFamily="18" charset="0"/>
                </a:endParaRPr>
              </a:p>
              <a:p>
                <a:pPr>
                  <a:buFont typeface="+mj-lt"/>
                  <a:buAutoNum type="arabicParenR"/>
                </a:pPr>
                <a:r>
                  <a:rPr lang="en-US" dirty="0" smtClean="0"/>
                  <a:t>-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∧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𝛽</m:t>
                        </m:r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</a:rPr>
                          <m:t>𝛾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∧</m:t>
                    </m:r>
                    <m:r>
                      <a:rPr lang="en-US" i="1">
                        <a:latin typeface="Cambria Math"/>
                      </a:rPr>
                      <m:t>𝛽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∧</m:t>
                    </m:r>
                    <m:r>
                      <a:rPr lang="en-US" i="1">
                        <a:latin typeface="Cambria Math"/>
                      </a:rPr>
                      <m:t>𝛾</m:t>
                    </m:r>
                  </m:oMath>
                </a14:m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Horizontal Scrol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1600200"/>
                <a:ext cx="3810000" cy="1524000"/>
              </a:xfrm>
              <a:prstGeom prst="horizontalScroll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9730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600" b="1" i="1" dirty="0" smtClean="0">
                <a:latin typeface="Cambria" pitchFamily="18" charset="0"/>
              </a:rPr>
              <a:t>p</a:t>
            </a:r>
            <a:r>
              <a:rPr lang="en-US" sz="3600" b="1" dirty="0" smtClean="0">
                <a:latin typeface="Cambria" pitchFamily="18" charset="0"/>
              </a:rPr>
              <a:t>-f</a:t>
            </a:r>
            <a:r>
              <a:rPr lang="en-US" sz="3600" b="1" dirty="0" smtClean="0">
                <a:latin typeface="Cambria" pitchFamily="18" charset="0"/>
              </a:rPr>
              <a:t>orms</a:t>
            </a:r>
            <a:r>
              <a:rPr lang="en-US" b="1" dirty="0">
                <a:latin typeface="Cambria" pitchFamily="18" charset="0"/>
              </a:rPr>
              <a:t/>
            </a:r>
            <a:br>
              <a:rPr lang="en-US" b="1" dirty="0">
                <a:latin typeface="Cambria" pitchFamily="18" charset="0"/>
              </a:rPr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-forms: </a:t>
                </a:r>
                <a:r>
                  <a:rPr lang="en-US" sz="1800" dirty="0" smtClean="0">
                    <a:latin typeface="Cambria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-form, for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 one of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0,1,2,3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is defined as: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>
                  <a:buFont typeface="+mj-lt"/>
                  <a:buAutoNum type="arabicParenR"/>
                </a:pPr>
                <a:r>
                  <a:rPr lang="en-US" sz="1800" dirty="0" smtClean="0">
                    <a:latin typeface="Cambria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 is just a differentiable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>
                  <a:buFont typeface="+mj-lt"/>
                  <a:buAutoNum type="arabicParenR"/>
                </a:pPr>
                <a:r>
                  <a:rPr lang="en-US" sz="1800" dirty="0" smtClean="0">
                    <a:latin typeface="Cambria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 is an expression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𝑓𝑑𝑥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𝑔𝑑𝑦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h𝑑𝑧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.</a:t>
                </a:r>
              </a:p>
              <a:p>
                <a:pPr>
                  <a:buFont typeface="+mj-lt"/>
                  <a:buAutoNum type="arabicParenR"/>
                </a:pPr>
                <a:r>
                  <a:rPr lang="en-US" sz="1800" dirty="0" smtClean="0">
                    <a:latin typeface="Cambria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 is an expression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𝑓𝑑𝑥</m:t>
                    </m:r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𝑔𝑑𝑥</m:t>
                    </m:r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r>
                      <a:rPr lang="en-US" sz="1800" b="0" i="1" smtClean="0">
                        <a:latin typeface="Cambria Math"/>
                      </a:rPr>
                      <m:t>𝑑𝑧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h𝑑𝑦</m:t>
                    </m:r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r>
                      <a:rPr lang="en-US" sz="1800" b="0" i="1" smtClean="0">
                        <a:latin typeface="Cambria Math"/>
                      </a:rPr>
                      <m:t>𝑑𝑧</m:t>
                    </m:r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       (or simply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𝑓𝑑𝑥𝑑𝑦</m:t>
                    </m:r>
                    <m:r>
                      <a:rPr lang="en-US" sz="1800" i="1">
                        <a:latin typeface="Cambria Math"/>
                      </a:rPr>
                      <m:t>+</m:t>
                    </m:r>
                    <m:r>
                      <a:rPr lang="en-US" sz="1800" i="1">
                        <a:latin typeface="Cambria Math"/>
                      </a:rPr>
                      <m:t>𝑔𝑑𝑥𝑑𝑧</m:t>
                    </m:r>
                    <m:r>
                      <a:rPr lang="en-US" sz="1800" i="1">
                        <a:latin typeface="Cambria Math"/>
                      </a:rPr>
                      <m:t>+</m:t>
                    </m:r>
                    <m:r>
                      <a:rPr lang="en-US" sz="1800" i="1">
                        <a:latin typeface="Cambria Math"/>
                      </a:rPr>
                      <m:t>h𝑑𝑦𝑑𝑧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) .  </a:t>
                </a:r>
              </a:p>
              <a:p>
                <a:pPr>
                  <a:buFont typeface="+mj-lt"/>
                  <a:buAutoNum type="arabicParenR" startAt="4"/>
                </a:pPr>
                <a:r>
                  <a:rPr lang="en-US" sz="1800" dirty="0" smtClean="0">
                    <a:latin typeface="Cambria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3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 is an expression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𝑓𝑑𝑥</m:t>
                    </m:r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r>
                      <a:rPr lang="en-US" sz="1800" b="0" i="1" smtClean="0">
                        <a:latin typeface="Cambria Math"/>
                      </a:rPr>
                      <m:t>𝑑𝑧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( or simply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𝑓𝑑𝑥</m:t>
                    </m:r>
                    <m:r>
                      <a:rPr lang="en-US" sz="1800" i="1">
                        <a:latin typeface="Cambria Math"/>
                      </a:rPr>
                      <m:t>∧</m:t>
                    </m:r>
                    <m:r>
                      <a:rPr lang="en-US" sz="1800" i="1">
                        <a:latin typeface="Cambria Math"/>
                      </a:rPr>
                      <m:t>𝑑𝑦</m:t>
                    </m:r>
                    <m:r>
                      <a:rPr lang="en-US" sz="1800" i="1">
                        <a:latin typeface="Cambria Math"/>
                      </a:rPr>
                      <m:t>∧</m:t>
                    </m:r>
                    <m:r>
                      <a:rPr lang="en-US" sz="1800" i="1">
                        <a:latin typeface="Cambria Math"/>
                      </a:rPr>
                      <m:t>𝑑𝑧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).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Notice that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, where we have three coordinates namely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4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-forms and higher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-forms are zero due to the </a:t>
                </a:r>
                <a:r>
                  <a:rPr lang="en-US" sz="1800" b="1" dirty="0" smtClean="0">
                    <a:latin typeface="Cambria" pitchFamily="18" charset="0"/>
                  </a:rPr>
                  <a:t>“alternation rule”</a:t>
                </a:r>
                <a:r>
                  <a:rPr lang="en-US" sz="1800" dirty="0" smtClean="0">
                    <a:latin typeface="Cambria" pitchFamily="18" charset="0"/>
                  </a:rPr>
                  <a:t>. For instance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𝑑𝑧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𝑑𝑦</m:t>
                      </m:r>
                      <m:r>
                        <a:rPr lang="en-US" sz="1800" b="0" i="1" smtClean="0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593" t="-936" r="-1037"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9730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715962"/>
              </a:xfrm>
            </p:spPr>
            <p:txBody>
              <a:bodyPr>
                <a:normAutofit/>
              </a:bodyPr>
              <a:lstStyle/>
              <a:p>
                <a:r>
                  <a:rPr lang="en-US" sz="3600" b="1" dirty="0">
                    <a:latin typeface="Cambria" pitchFamily="18" charset="0"/>
                  </a:rPr>
                  <a:t>Product of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sz="3600" b="1" dirty="0">
                    <a:latin typeface="Cambria" pitchFamily="18" charset="0"/>
                  </a:rPr>
                  <a:t>-</a:t>
                </a:r>
                <a:r>
                  <a:rPr lang="en-US" sz="3600" b="1" dirty="0" smtClean="0">
                    <a:latin typeface="Cambria" pitchFamily="18" charset="0"/>
                  </a:rPr>
                  <a:t>forms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715962"/>
              </a:xfrm>
              <a:blipFill rotWithShape="1">
                <a:blip r:embed="rId3" cstate="print"/>
                <a:stretch>
                  <a:fillRect t="-9402" b="-28205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Computation of the wedge product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(1)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𝑥𝑑𝑥</m:t>
                    </m:r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</a:rPr>
                      <m:t>𝑦𝑑𝑦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 and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𝜓</m:t>
                    </m:r>
                    <m:r>
                      <a:rPr lang="en-US" sz="1800" b="0" i="1" dirty="0" smtClean="0">
                        <a:latin typeface="Cambria Math"/>
                      </a:rPr>
                      <m:t>=</m:t>
                    </m:r>
                    <m:r>
                      <a:rPr lang="en-US" sz="1800" b="0" i="1" dirty="0" smtClean="0">
                        <a:latin typeface="Cambria Math"/>
                      </a:rPr>
                      <m:t>𝑧𝑑𝑥</m:t>
                    </m:r>
                    <m:r>
                      <a:rPr lang="en-US" sz="1800" b="0" i="1" dirty="0" smtClean="0">
                        <a:latin typeface="Cambria Math"/>
                      </a:rPr>
                      <m:t>+</m:t>
                    </m:r>
                    <m:r>
                      <a:rPr lang="en-US" sz="1800" b="0" i="1" dirty="0" smtClean="0">
                        <a:latin typeface="Cambria Math"/>
                      </a:rPr>
                      <m:t>𝑥𝑑𝑧</m:t>
                    </m:r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and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𝜃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𝑧𝑑𝑦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𝜙</m:t>
                      </m:r>
                      <m:r>
                        <a:rPr lang="en-US" sz="1800" i="1">
                          <a:latin typeface="Cambria Math"/>
                        </a:rPr>
                        <m:t>∧</m:t>
                      </m:r>
                      <m:r>
                        <a:rPr lang="en-US" sz="1800" i="1">
                          <a:latin typeface="Cambria Math"/>
                        </a:rPr>
                        <m:t>𝜓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𝑥𝑑𝑥</m:t>
                          </m:r>
                          <m:r>
                            <a:rPr lang="en-US" sz="1800" i="1">
                              <a:latin typeface="Cambria Math"/>
                            </a:rPr>
                            <m:t>−</m:t>
                          </m:r>
                          <m:r>
                            <a:rPr lang="en-US" sz="1800" i="1">
                              <a:latin typeface="Cambria Math"/>
                            </a:rPr>
                            <m:t>𝑦𝑑𝑦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∧(</m:t>
                      </m:r>
                      <m:r>
                        <a:rPr lang="en-US" sz="1800" i="1" dirty="0">
                          <a:latin typeface="Cambria Math"/>
                        </a:rPr>
                        <m:t>𝑧𝑑𝑥</m:t>
                      </m:r>
                      <m:r>
                        <a:rPr lang="en-US" sz="1800" i="1" dirty="0">
                          <a:latin typeface="Cambria Math"/>
                        </a:rPr>
                        <m:t>+</m:t>
                      </m:r>
                      <m:r>
                        <a:rPr lang="en-US" sz="1800" i="1" dirty="0">
                          <a:latin typeface="Cambria Math"/>
                        </a:rPr>
                        <m:t>𝑥𝑑𝑧</m:t>
                      </m:r>
                      <m:r>
                        <a:rPr lang="en-US" sz="1800" b="0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4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9730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715962"/>
              </a:xfrm>
            </p:spPr>
            <p:txBody>
              <a:bodyPr>
                <a:normAutofit/>
              </a:bodyPr>
              <a:lstStyle/>
              <a:p>
                <a:r>
                  <a:rPr lang="en-US" sz="3600" b="1" dirty="0">
                    <a:latin typeface="Cambria" pitchFamily="18" charset="0"/>
                  </a:rPr>
                  <a:t>Product of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sz="3600" b="1" dirty="0">
                    <a:latin typeface="Cambria" pitchFamily="18" charset="0"/>
                  </a:rPr>
                  <a:t>-</a:t>
                </a:r>
                <a:r>
                  <a:rPr lang="en-US" sz="3600" b="1" dirty="0" smtClean="0">
                    <a:latin typeface="Cambria" pitchFamily="18" charset="0"/>
                  </a:rPr>
                  <a:t>forms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715962"/>
              </a:xfrm>
              <a:blipFill rotWithShape="1">
                <a:blip r:embed="rId3" cstate="print"/>
                <a:stretch>
                  <a:fillRect t="-9402" b="-28205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7150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Computation of the wedge product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(1)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𝑥𝑑𝑥</m:t>
                    </m:r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</a:rPr>
                      <m:t>𝑦𝑑𝑦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 and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𝜓</m:t>
                    </m:r>
                    <m:r>
                      <a:rPr lang="en-US" sz="1800" b="0" i="1" dirty="0" smtClean="0">
                        <a:latin typeface="Cambria Math"/>
                      </a:rPr>
                      <m:t>=</m:t>
                    </m:r>
                    <m:r>
                      <a:rPr lang="en-US" sz="1800" b="0" i="1" dirty="0" smtClean="0">
                        <a:latin typeface="Cambria Math"/>
                      </a:rPr>
                      <m:t>𝑧𝑑𝑥</m:t>
                    </m:r>
                    <m:r>
                      <a:rPr lang="en-US" sz="1800" b="0" i="1" dirty="0" smtClean="0">
                        <a:latin typeface="Cambria Math"/>
                      </a:rPr>
                      <m:t>+</m:t>
                    </m:r>
                    <m:r>
                      <a:rPr lang="en-US" sz="1800" b="0" i="1" dirty="0" smtClean="0">
                        <a:latin typeface="Cambria Math"/>
                      </a:rPr>
                      <m:t>𝑥𝑑𝑧</m:t>
                    </m:r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and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𝜃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𝑧𝑑𝑦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𝜙</m:t>
                      </m:r>
                      <m:r>
                        <a:rPr lang="en-US" sz="1800" i="1">
                          <a:latin typeface="Cambria Math"/>
                        </a:rPr>
                        <m:t>∧</m:t>
                      </m:r>
                      <m:r>
                        <a:rPr lang="en-US" sz="1800" i="1">
                          <a:latin typeface="Cambria Math"/>
                        </a:rPr>
                        <m:t>𝜓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𝑥𝑑𝑥</m:t>
                          </m:r>
                          <m:r>
                            <a:rPr lang="en-US" sz="1800" i="1">
                              <a:latin typeface="Cambria Math"/>
                            </a:rPr>
                            <m:t>−</m:t>
                          </m:r>
                          <m:r>
                            <a:rPr lang="en-US" sz="1800" i="1">
                              <a:latin typeface="Cambria Math"/>
                            </a:rPr>
                            <m:t>𝑦𝑑𝑦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∧(</m:t>
                      </m:r>
                      <m:r>
                        <a:rPr lang="en-US" sz="1800" i="1" dirty="0">
                          <a:latin typeface="Cambria Math"/>
                        </a:rPr>
                        <m:t>𝑧𝑑𝑥</m:t>
                      </m:r>
                      <m:r>
                        <a:rPr lang="en-US" sz="1800" i="1" dirty="0">
                          <a:latin typeface="Cambria Math"/>
                        </a:rPr>
                        <m:t>+</m:t>
                      </m:r>
                      <m:r>
                        <a:rPr lang="en-US" sz="1800" i="1" dirty="0">
                          <a:latin typeface="Cambria Math"/>
                        </a:rPr>
                        <m:t>𝑥𝑑𝑧</m:t>
                      </m:r>
                      <m:r>
                        <a:rPr lang="en-US" sz="1800" b="0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Hence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𝜙</m:t>
                      </m:r>
                      <m:r>
                        <a:rPr lang="en-US" sz="1800" i="1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𝜓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𝑦𝑧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𝑑𝑥𝑑𝑦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𝑑𝑥𝑑𝑧</m:t>
                      </m:r>
                      <m:r>
                        <a:rPr lang="en-US" sz="1800" b="0" i="1" smtClean="0">
                          <a:latin typeface="Cambria Math"/>
                        </a:rPr>
                        <m:t>−</m:t>
                      </m:r>
                      <m:r>
                        <a:rPr lang="en-US" sz="1800" b="0" i="1" smtClean="0">
                          <a:latin typeface="Cambria Math"/>
                        </a:rPr>
                        <m:t>𝑥𝑦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𝑑𝑦𝑑𝑧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715000"/>
              </a:xfrm>
              <a:blipFill rotWithShape="1">
                <a:blip r:embed="rId4" cstate="print"/>
                <a:stretch>
                  <a:fillRect l="-1111" t="-853" b="-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8375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itle 1"/>
              <p:cNvSpPr txBox="1">
                <a:spLocks/>
              </p:cNvSpPr>
              <p:nvPr/>
            </p:nvSpPr>
            <p:spPr>
              <a:xfrm>
                <a:off x="609600" y="304800"/>
                <a:ext cx="8229600" cy="715962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3600" b="1" dirty="0" smtClean="0">
                    <a:latin typeface="Cambria" pitchFamily="18" charset="0"/>
                  </a:rPr>
                  <a:t>Product of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sz="3600" b="1" dirty="0">
                    <a:latin typeface="Cambria" pitchFamily="18" charset="0"/>
                  </a:rPr>
                  <a:t>-</a:t>
                </a:r>
                <a:r>
                  <a:rPr lang="en-US" sz="3600" b="1" dirty="0" smtClean="0">
                    <a:latin typeface="Cambria" pitchFamily="18" charset="0"/>
                  </a:rPr>
                  <a:t>forms</a:t>
                </a:r>
                <a:endParaRPr lang="en-US" dirty="0"/>
              </a:p>
            </p:txBody>
          </p:sp>
        </mc:Choice>
        <mc:Fallback>
          <p:sp>
            <p:nvSpPr>
              <p:cNvPr id="4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04800"/>
                <a:ext cx="8229600" cy="71596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9402" b="-28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609600" y="1066800"/>
                <a:ext cx="8229600" cy="52117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itchFamily="34" charset="0"/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Computation of the wedge product</a:t>
                </a:r>
              </a:p>
              <a:p>
                <a:pPr marL="0" indent="0">
                  <a:buFont typeface="Arial" pitchFamily="34" charset="0"/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(2)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</a:p>
              <a:p>
                <a:pPr marL="0" indent="0" algn="ctr">
                  <a:buFont typeface="Arial" pitchFamily="34" charset="0"/>
                  <a:buNone/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</a:rPr>
                      <m:t>𝜙</m:t>
                    </m:r>
                    <m:r>
                      <a:rPr lang="en-US" sz="1800" i="1" smtClean="0">
                        <a:latin typeface="Cambria Math"/>
                      </a:rPr>
                      <m:t>=</m:t>
                    </m:r>
                    <m:r>
                      <a:rPr lang="en-US" sz="1800" i="1" smtClean="0">
                        <a:latin typeface="Cambria Math"/>
                      </a:rPr>
                      <m:t>𝑥𝑑𝑥</m:t>
                    </m:r>
                    <m:r>
                      <a:rPr lang="en-US" sz="1800" i="1" smtClean="0">
                        <a:latin typeface="Cambria Math"/>
                      </a:rPr>
                      <m:t>−</m:t>
                    </m:r>
                    <m:r>
                      <a:rPr lang="en-US" sz="1800" i="1" smtClean="0">
                        <a:latin typeface="Cambria Math"/>
                      </a:rPr>
                      <m:t>𝑦𝑑𝑦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 and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</a:rPr>
                      <m:t>𝜓</m:t>
                    </m:r>
                    <m:r>
                      <a:rPr lang="en-US" sz="1800" i="1" dirty="0" smtClean="0">
                        <a:latin typeface="Cambria Math"/>
                      </a:rPr>
                      <m:t>=</m:t>
                    </m:r>
                    <m:r>
                      <a:rPr lang="en-US" sz="1800" i="1" dirty="0" smtClean="0">
                        <a:latin typeface="Cambria Math"/>
                      </a:rPr>
                      <m:t>𝑧𝑑𝑥</m:t>
                    </m:r>
                    <m:r>
                      <a:rPr lang="en-US" sz="1800" i="1" dirty="0" smtClean="0">
                        <a:latin typeface="Cambria Math"/>
                      </a:rPr>
                      <m:t>+</m:t>
                    </m:r>
                    <m:r>
                      <a:rPr lang="en-US" sz="1800" i="1" dirty="0" smtClean="0">
                        <a:latin typeface="Cambria Math"/>
                      </a:rPr>
                      <m:t>𝑥𝑑𝑧</m:t>
                    </m:r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Font typeface="Arial" pitchFamily="34" charset="0"/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and </a:t>
                </a:r>
              </a:p>
              <a:p>
                <a:pPr mar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/>
                        </a:rPr>
                        <m:t>𝜃</m:t>
                      </m:r>
                      <m:r>
                        <a:rPr lang="en-US" sz="1800" i="1" smtClean="0">
                          <a:latin typeface="Cambria Math"/>
                        </a:rPr>
                        <m:t>=</m:t>
                      </m:r>
                      <m:r>
                        <a:rPr lang="en-US" sz="1800" i="1" smtClean="0">
                          <a:latin typeface="Cambria Math"/>
                        </a:rPr>
                        <m:t>𝑧𝑑𝑦</m:t>
                      </m:r>
                      <m:r>
                        <a:rPr lang="en-US" sz="180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Font typeface="Arial" pitchFamily="34" charset="0"/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𝜃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i="1">
                          <a:latin typeface="Cambria Math"/>
                        </a:rPr>
                        <m:t>𝜙</m:t>
                      </m:r>
                      <m:r>
                        <a:rPr lang="en-US" sz="1800" i="1">
                          <a:latin typeface="Cambria Math"/>
                        </a:rPr>
                        <m:t>∧</m:t>
                      </m:r>
                      <m:r>
                        <a:rPr lang="en-US" sz="1800" i="1">
                          <a:latin typeface="Cambria Math"/>
                        </a:rPr>
                        <m:t>𝜓</m:t>
                      </m:r>
                      <m:r>
                        <a:rPr lang="en-US" sz="1800" i="1">
                          <a:latin typeface="Cambria Math"/>
                        </a:rPr>
                        <m:t>=(</m:t>
                      </m:r>
                      <m:r>
                        <a:rPr lang="en-US" sz="1800" i="1">
                          <a:latin typeface="Cambria Math"/>
                        </a:rPr>
                        <m:t>𝑧𝑑𝑦</m:t>
                      </m:r>
                      <m:r>
                        <a:rPr lang="en-US" sz="1800" b="0" i="1" smtClean="0">
                          <a:latin typeface="Cambria Math"/>
                        </a:rPr>
                        <m:t>)∧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𝑥𝑑𝑥</m:t>
                          </m:r>
                          <m:r>
                            <a:rPr lang="en-US" sz="1800" i="1">
                              <a:latin typeface="Cambria Math"/>
                            </a:rPr>
                            <m:t>−</m:t>
                          </m:r>
                          <m:r>
                            <a:rPr lang="en-US" sz="1800" i="1">
                              <a:latin typeface="Cambria Math"/>
                            </a:rPr>
                            <m:t>𝑦𝑑𝑦</m:t>
                          </m:r>
                        </m:e>
                      </m:d>
                      <m:r>
                        <a:rPr lang="en-US" sz="1800" i="1" smtClean="0">
                          <a:latin typeface="Cambria Math"/>
                        </a:rPr>
                        <m:t>∧(</m:t>
                      </m:r>
                      <m:r>
                        <a:rPr lang="en-US" sz="1800" i="1" dirty="0">
                          <a:latin typeface="Cambria Math"/>
                        </a:rPr>
                        <m:t>𝑧𝑑𝑥</m:t>
                      </m:r>
                      <m:r>
                        <a:rPr lang="en-US" sz="1800" i="1" dirty="0">
                          <a:latin typeface="Cambria Math"/>
                        </a:rPr>
                        <m:t>+</m:t>
                      </m:r>
                      <m:r>
                        <a:rPr lang="en-US" sz="1800" i="1" dirty="0">
                          <a:latin typeface="Cambria Math"/>
                        </a:rPr>
                        <m:t>𝑥𝑑𝑧</m:t>
                      </m:r>
                      <m:r>
                        <a:rPr lang="en-US" sz="1800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Font typeface="Arial" pitchFamily="34" charset="0"/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know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𝜙</m:t>
                      </m:r>
                      <m:r>
                        <a:rPr lang="en-US" sz="1800" i="1">
                          <a:latin typeface="Cambria Math"/>
                        </a:rPr>
                        <m:t>∧</m:t>
                      </m:r>
                      <m:r>
                        <a:rPr lang="en-US" sz="1800" i="1">
                          <a:latin typeface="Cambria Math"/>
                        </a:rPr>
                        <m:t>𝜓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en-US" sz="1800" i="1">
                          <a:latin typeface="Cambria Math"/>
                        </a:rPr>
                        <m:t>𝑦𝑧</m:t>
                      </m:r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𝑑𝑥𝑑𝑦</m:t>
                      </m:r>
                      <m:r>
                        <a:rPr lang="en-US" sz="18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𝑑𝑥𝑑𝑧</m:t>
                      </m:r>
                      <m:r>
                        <a:rPr lang="en-US" sz="1800" i="1">
                          <a:latin typeface="Cambria Math"/>
                        </a:rPr>
                        <m:t>−</m:t>
                      </m:r>
                      <m:r>
                        <a:rPr lang="en-US" sz="1800" i="1">
                          <a:latin typeface="Cambria Math"/>
                        </a:rPr>
                        <m:t>𝑥𝑦</m:t>
                      </m:r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𝑑𝑦𝑑𝑧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Font typeface="Arial" pitchFamily="34" charset="0"/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Font typeface="Arial" pitchFamily="34" charset="0"/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Font typeface="Arial" pitchFamily="34" charset="0"/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066800"/>
                <a:ext cx="8229600" cy="5211763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9730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28600"/>
                <a:ext cx="8229600" cy="715962"/>
              </a:xfrm>
            </p:spPr>
            <p:txBody>
              <a:bodyPr>
                <a:normAutofit/>
              </a:bodyPr>
              <a:lstStyle/>
              <a:p>
                <a:r>
                  <a:rPr lang="en-US" sz="3600" b="1" dirty="0">
                    <a:latin typeface="Cambria" pitchFamily="18" charset="0"/>
                  </a:rPr>
                  <a:t>Product of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sz="3600" b="1" dirty="0">
                    <a:latin typeface="Cambria" pitchFamily="18" charset="0"/>
                  </a:rPr>
                  <a:t>-</a:t>
                </a:r>
                <a:r>
                  <a:rPr lang="en-US" sz="3600" b="1" dirty="0" smtClean="0">
                    <a:latin typeface="Cambria" pitchFamily="18" charset="0"/>
                  </a:rPr>
                  <a:t>forms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28600"/>
                <a:ext cx="8229600" cy="715962"/>
              </a:xfrm>
              <a:blipFill rotWithShape="1">
                <a:blip r:embed="rId3" cstate="print"/>
                <a:stretch>
                  <a:fillRect t="-9402" b="-28205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>
                    <a:latin typeface="Cambria" pitchFamily="18" charset="0"/>
                  </a:rPr>
                  <a:t>Computation of the wedge product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(3) </a:t>
                </a:r>
                <a:r>
                  <a:rPr lang="en-US" sz="1800" dirty="0">
                    <a:latin typeface="Cambria" pitchFamily="18" charset="0"/>
                  </a:rPr>
                  <a:t>Let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𝜙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en-US" sz="1800" i="1">
                          <a:latin typeface="Cambria Math"/>
                        </a:rPr>
                        <m:t>𝑥𝑑𝑥</m:t>
                      </m:r>
                      <m:r>
                        <a:rPr lang="en-US" sz="1800" i="1">
                          <a:latin typeface="Cambria Math"/>
                        </a:rPr>
                        <m:t>−</m:t>
                      </m:r>
                      <m:r>
                        <a:rPr lang="en-US" sz="1800" i="1">
                          <a:latin typeface="Cambria Math"/>
                        </a:rPr>
                        <m:t>𝑦𝑑𝑦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𝜂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the 2-form given by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𝜂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𝑦</m:t>
                      </m: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𝑑𝑥𝑑𝑧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𝑥𝑑𝑦𝑑𝑧</m:t>
                      </m:r>
                      <m:r>
                        <a:rPr lang="en-US" sz="18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Then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  <m:r>
                      <a:rPr lang="en-US" sz="1800" b="0" i="1" smtClean="0">
                        <a:latin typeface="Cambria Math"/>
                      </a:rPr>
                      <m:t>∧</m:t>
                    </m:r>
                    <m:r>
                      <a:rPr lang="en-US" sz="1800" b="0" i="1" smtClean="0">
                        <a:latin typeface="Cambria Math"/>
                      </a:rPr>
                      <m:t>𝜂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𝑥𝑑𝑥</m:t>
                        </m:r>
                        <m:r>
                          <a:rPr lang="en-US" sz="1800" i="1">
                            <a:latin typeface="Cambria Math"/>
                          </a:rPr>
                          <m:t>−</m:t>
                        </m:r>
                        <m:r>
                          <a:rPr lang="en-US" sz="1800" i="1">
                            <a:latin typeface="Cambria Math"/>
                          </a:rPr>
                          <m:t>𝑦𝑑𝑦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∧(</m:t>
                    </m:r>
                    <m:r>
                      <a:rPr lang="en-US" sz="1800" i="1">
                        <a:latin typeface="Cambria Math"/>
                      </a:rPr>
                      <m:t>𝑦</m:t>
                    </m:r>
                    <m:r>
                      <a:rPr lang="en-US" sz="1800" i="1">
                        <a:latin typeface="Cambria Math"/>
                      </a:rPr>
                      <m:t> </m:t>
                    </m:r>
                    <m:r>
                      <a:rPr lang="en-US" sz="1800" i="1">
                        <a:latin typeface="Cambria Math"/>
                      </a:rPr>
                      <m:t>𝑑𝑥𝑑𝑧</m:t>
                    </m:r>
                    <m:r>
                      <a:rPr lang="en-US" sz="1800" i="1">
                        <a:latin typeface="Cambria Math"/>
                      </a:rPr>
                      <m:t>+</m:t>
                    </m:r>
                    <m:r>
                      <a:rPr lang="en-US" sz="1800" i="1">
                        <a:latin typeface="Cambria Math"/>
                      </a:rPr>
                      <m:t>𝑥𝑑𝑦𝑑𝑧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4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9730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28600"/>
                <a:ext cx="8229600" cy="715962"/>
              </a:xfrm>
            </p:spPr>
            <p:txBody>
              <a:bodyPr>
                <a:normAutofit/>
              </a:bodyPr>
              <a:lstStyle/>
              <a:p>
                <a:r>
                  <a:rPr lang="en-US" sz="3600" b="1" dirty="0">
                    <a:latin typeface="Cambria" pitchFamily="18" charset="0"/>
                  </a:rPr>
                  <a:t>Product of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sz="3600" b="1" dirty="0">
                    <a:latin typeface="Cambria" pitchFamily="18" charset="0"/>
                  </a:rPr>
                  <a:t>-</a:t>
                </a:r>
                <a:r>
                  <a:rPr lang="en-US" sz="3600" b="1" dirty="0" smtClean="0">
                    <a:latin typeface="Cambria" pitchFamily="18" charset="0"/>
                  </a:rPr>
                  <a:t>forms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28600"/>
                <a:ext cx="8229600" cy="715962"/>
              </a:xfrm>
              <a:blipFill rotWithShape="1">
                <a:blip r:embed="rId2" cstate="print"/>
                <a:stretch>
                  <a:fillRect t="-9402" b="-28205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1"/>
            <a:ext cx="8458200" cy="16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Cambria" pitchFamily="18" charset="0"/>
              </a:rPr>
              <a:t>From these examples we see that </a:t>
            </a: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845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28600"/>
                <a:ext cx="8229600" cy="715962"/>
              </a:xfrm>
            </p:spPr>
            <p:txBody>
              <a:bodyPr>
                <a:normAutofit/>
              </a:bodyPr>
              <a:lstStyle/>
              <a:p>
                <a:r>
                  <a:rPr lang="en-US" sz="3600" b="1" dirty="0">
                    <a:latin typeface="Cambria" pitchFamily="18" charset="0"/>
                  </a:rPr>
                  <a:t>Product of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sz="3600" b="1" dirty="0">
                    <a:latin typeface="Cambria" pitchFamily="18" charset="0"/>
                  </a:rPr>
                  <a:t>-</a:t>
                </a:r>
                <a:r>
                  <a:rPr lang="en-US" sz="3600" b="1" dirty="0" smtClean="0">
                    <a:latin typeface="Cambria" pitchFamily="18" charset="0"/>
                  </a:rPr>
                  <a:t>forms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28600"/>
                <a:ext cx="8229600" cy="715962"/>
              </a:xfrm>
              <a:blipFill rotWithShape="1">
                <a:blip r:embed="rId3" cstate="print"/>
                <a:stretch>
                  <a:fillRect t="-9402" b="-28205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1"/>
            <a:ext cx="8458200" cy="16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Cambria" pitchFamily="18" charset="0"/>
              </a:rPr>
              <a:t>From these examples we see that </a:t>
            </a: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228600" y="2577080"/>
                <a:ext cx="8763000" cy="954107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Cambria" pitchFamily="18" charset="0"/>
                  </a:rPr>
                  <a:t>“Product of a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800" dirty="0">
                    <a:latin typeface="Cambria" pitchFamily="18" charset="0"/>
                  </a:rPr>
                  <a:t>-form and a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800" dirty="0">
                    <a:latin typeface="Cambria" pitchFamily="18" charset="0"/>
                  </a:rPr>
                  <a:t>-form is a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</a:rPr>
                      <m:t>𝑝</m:t>
                    </m:r>
                    <m:r>
                      <a:rPr lang="en-US" sz="2800" i="1">
                        <a:latin typeface="Cambria Math"/>
                      </a:rPr>
                      <m:t>+</m:t>
                    </m:r>
                    <m:r>
                      <a:rPr lang="en-US" sz="2800" i="1">
                        <a:latin typeface="Cambria Math"/>
                      </a:rPr>
                      <m:t>𝑞</m:t>
                    </m:r>
                    <m:r>
                      <a:rPr lang="en-US" sz="2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800" dirty="0">
                    <a:latin typeface="Cambria" pitchFamily="18" charset="0"/>
                  </a:rPr>
                  <a:t>-form”.</a:t>
                </a:r>
              </a:p>
              <a:p>
                <a:endParaRPr lang="en-US" sz="2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577080"/>
                <a:ext cx="8763000" cy="95410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8588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28600"/>
                <a:ext cx="8229600" cy="715962"/>
              </a:xfrm>
            </p:spPr>
            <p:txBody>
              <a:bodyPr>
                <a:normAutofit/>
              </a:bodyPr>
              <a:lstStyle/>
              <a:p>
                <a:r>
                  <a:rPr lang="en-US" sz="3600" b="1" dirty="0">
                    <a:latin typeface="Cambria" pitchFamily="18" charset="0"/>
                  </a:rPr>
                  <a:t>Product of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sz="3600" b="1" dirty="0">
                    <a:latin typeface="Cambria" pitchFamily="18" charset="0"/>
                  </a:rPr>
                  <a:t>-</a:t>
                </a:r>
                <a:r>
                  <a:rPr lang="en-US" sz="3600" b="1" dirty="0" smtClean="0">
                    <a:latin typeface="Cambria" pitchFamily="18" charset="0"/>
                  </a:rPr>
                  <a:t>forms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28600"/>
                <a:ext cx="8229600" cy="715962"/>
              </a:xfrm>
              <a:blipFill rotWithShape="1">
                <a:blip r:embed="rId3" cstate="print"/>
                <a:stretch>
                  <a:fillRect t="-9402" b="-28205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are 1-forms,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𝜙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𝜓</m:t>
                      </m:r>
                      <m:r>
                        <a:rPr lang="en-US" sz="1800" b="0" i="1" smtClean="0">
                          <a:latin typeface="Cambria Math"/>
                        </a:rPr>
                        <m:t>=−</m:t>
                      </m:r>
                      <m:r>
                        <a:rPr lang="en-US" sz="1800" b="0" i="1" smtClean="0">
                          <a:latin typeface="Cambria Math"/>
                        </a:rPr>
                        <m:t>𝜓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𝜙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b="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  <a:r>
                  <a:rPr lang="en-US" sz="1800" dirty="0" smtClean="0">
                    <a:latin typeface="Cambria" pitchFamily="18" charset="0"/>
                  </a:rPr>
                  <a:t> Write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𝜙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a</a:t>
                </a:r>
                <a:r>
                  <a:rPr lang="en-US" sz="1800" dirty="0" smtClean="0">
                    <a:latin typeface="Cambria" pitchFamily="18" charset="0"/>
                  </a:rPr>
                  <a:t>nd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𝜓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Then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4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4242" y="4389892"/>
            <a:ext cx="7222958" cy="1751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6845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28600"/>
                <a:ext cx="8229600" cy="715962"/>
              </a:xfrm>
            </p:spPr>
            <p:txBody>
              <a:bodyPr>
                <a:normAutofit/>
              </a:bodyPr>
              <a:lstStyle/>
              <a:p>
                <a:r>
                  <a:rPr lang="en-US" sz="3600" b="1" dirty="0">
                    <a:latin typeface="Cambria" pitchFamily="18" charset="0"/>
                  </a:rPr>
                  <a:t>Product of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sz="3600" b="1" dirty="0">
                    <a:latin typeface="Cambria" pitchFamily="18" charset="0"/>
                  </a:rPr>
                  <a:t>-</a:t>
                </a:r>
                <a:r>
                  <a:rPr lang="en-US" sz="3600" b="1" dirty="0" smtClean="0">
                    <a:latin typeface="Cambria" pitchFamily="18" charset="0"/>
                  </a:rPr>
                  <a:t>forms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28600"/>
                <a:ext cx="8229600" cy="715962"/>
              </a:xfrm>
              <a:blipFill rotWithShape="1">
                <a:blip r:embed="rId3" cstate="print"/>
                <a:stretch>
                  <a:fillRect t="-9402" b="-28205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1" y="1676400"/>
            <a:ext cx="6553200" cy="158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7275" y="3265930"/>
            <a:ext cx="5763126" cy="2417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6845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Exterior derivative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914401"/>
                <a:ext cx="8382000" cy="36576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can generalize this concept to define an apply it on a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 and get a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</a:rPr>
                      <m:t>+1)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For example 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we define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914401"/>
                <a:ext cx="8382000" cy="3657600"/>
              </a:xfrm>
              <a:blipFill rotWithShape="1">
                <a:blip r:embed="rId3" cstate="print"/>
                <a:stretch>
                  <a:fillRect l="-582" t="-10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352926" y="1219200"/>
                <a:ext cx="8410073" cy="190500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dirty="0">
                    <a:latin typeface="Cambria" pitchFamily="18" charset="0"/>
                  </a:rPr>
                  <a:t>Recall: </a:t>
                </a: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Font typeface="Arial" pitchFamily="34" charset="0"/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</a:t>
                </a:r>
                <a:r>
                  <a:rPr lang="en-US" sz="2400" b="1" dirty="0" smtClean="0">
                    <a:latin typeface="Cambria" pitchFamily="18" charset="0"/>
                  </a:rPr>
                  <a:t>: </a:t>
                </a:r>
              </a:p>
              <a:p>
                <a:pPr marL="0" indent="0">
                  <a:buFont typeface="Arial" pitchFamily="34" charset="0"/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differentiable real-valued function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 differential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</a:rPr>
                      <m:t>𝑑𝑓</m:t>
                    </m:r>
                    <m:r>
                      <a:rPr lang="en-US" sz="180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-form such that </a:t>
                </a:r>
              </a:p>
              <a:p>
                <a:pPr marL="0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/>
                        </a:rPr>
                        <m:t>𝑑𝑓</m:t>
                      </m:r>
                      <m:d>
                        <m:d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i="1" smtClean="0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sz="180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180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sz="1800" i="1" smtClean="0">
                          <a:latin typeface="Cambria Math"/>
                        </a:rPr>
                        <m:t>[</m:t>
                      </m:r>
                      <m:r>
                        <a:rPr lang="en-US" sz="1800" i="1" smtClean="0">
                          <a:latin typeface="Cambria Math"/>
                        </a:rPr>
                        <m:t>𝑓</m:t>
                      </m:r>
                      <m:r>
                        <a:rPr lang="en-US" sz="180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Font typeface="Arial" pitchFamily="34" charset="0"/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For all tangent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926" y="1219200"/>
                <a:ext cx="8410073" cy="190500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457200" y="4495800"/>
                <a:ext cx="830579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is a 1-form 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 smtClean="0">
                    <a:latin typeface="Cambria" pitchFamily="18" charset="0"/>
                  </a:rPr>
                  <a:t>, the exterior derivative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</m:oMath>
                </a14:m>
                <a:r>
                  <a:rPr lang="en-US" b="1" dirty="0" smtClean="0">
                    <a:latin typeface="Cambria" pitchFamily="18" charset="0"/>
                  </a:rPr>
                  <a:t> </a:t>
                </a:r>
                <a:r>
                  <a:rPr lang="en-US" dirty="0" smtClean="0">
                    <a:latin typeface="Cambria" pitchFamily="18" charset="0"/>
                  </a:rPr>
                  <a:t>is the 2-form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/>
                      </a:rPr>
                      <m:t>d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∧</m:t>
                        </m:r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495800"/>
                <a:ext cx="8305799" cy="738664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101" t="-48760" b="-925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7033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Exterior derivative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914400"/>
                <a:ext cx="8382000" cy="5638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know that: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So if we expand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i="1">
                        <a:latin typeface="Cambria Math"/>
                      </a:rPr>
                      <m:t>d</m:t>
                    </m:r>
                    <m:r>
                      <a:rPr lang="en-US" sz="1800" i="1">
                        <a:latin typeface="Cambria Math"/>
                      </a:rPr>
                      <m:t>𝜙</m:t>
                    </m:r>
                    <m:r>
                      <a:rPr lang="en-US" sz="18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8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800" i="1">
                            <a:latin typeface="Cambria Math"/>
                          </a:rPr>
                          <m:t>∧</m:t>
                        </m:r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using above then using: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914400"/>
                <a:ext cx="8382000" cy="5638800"/>
              </a:xfrm>
              <a:blipFill rotWithShape="1">
                <a:blip r:embed="rId3" cstate="print"/>
                <a:stretch>
                  <a:fillRect l="-582" t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381000" y="1295400"/>
                <a:ext cx="8305800" cy="103566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Cambria" pitchFamily="18" charset="0"/>
                  </a:rPr>
                  <a:t>Corollary: </a:t>
                </a:r>
                <a:r>
                  <a:rPr lang="en-US" dirty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→</m:t>
                    </m:r>
                    <m:r>
                      <a:rPr lang="en-US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be a differentiable function.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𝑑𝑓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𝑑𝑥</m:t>
                      </m:r>
                      <m:r>
                        <a:rPr lang="en-US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𝑑𝑦</m:t>
                      </m:r>
                      <m:r>
                        <a:rPr lang="en-US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𝑑𝑧</m:t>
                      </m:r>
                      <m:r>
                        <a:rPr lang="en-US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295400"/>
                <a:ext cx="8305800" cy="1035668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3761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Exterior derivative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914400"/>
                <a:ext cx="8382000" cy="5638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i="1">
                        <a:latin typeface="Cambria Math"/>
                      </a:rPr>
                      <m:t>d</m:t>
                    </m:r>
                    <m:r>
                      <a:rPr lang="en-US" sz="1800" i="1">
                        <a:latin typeface="Cambria Math"/>
                      </a:rPr>
                      <m:t>𝜙</m:t>
                    </m:r>
                    <m:r>
                      <a:rPr lang="en-US" sz="18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8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800" i="1">
                            <a:latin typeface="Cambria Math"/>
                          </a:rPr>
                          <m:t>∧</m:t>
                        </m:r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using above then using: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r>
                        <a:rPr lang="en-US" sz="18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914400"/>
                <a:ext cx="8382000" cy="5638800"/>
              </a:xfrm>
              <a:blipFill rotWithShape="1">
                <a:blip r:embed="rId3" cstate="print"/>
                <a:stretch>
                  <a:fillRect l="-582" t="-7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726" y="5890608"/>
            <a:ext cx="6172200" cy="63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111673"/>
            <a:ext cx="5597653" cy="2451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1969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Exterior derivative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914400"/>
                <a:ext cx="8382000" cy="5638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𝜙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𝑥𝑦𝑑𝑥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𝑑𝑧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</m:t>
                      </m:r>
                      <m:r>
                        <a:rPr lang="en-US" sz="1800" b="0" i="1" smtClean="0">
                          <a:latin typeface="Cambria Math"/>
                        </a:rPr>
                        <m:t>𝜙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𝑥𝑦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𝑑𝑥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b="0" i="1" smtClean="0">
                          <a:latin typeface="Cambria Math"/>
                        </a:rPr>
                        <m:t>𝑑𝑧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914400"/>
                <a:ext cx="8382000" cy="5638800"/>
              </a:xfrm>
              <a:blipFill rotWithShape="1">
                <a:blip r:embed="rId3" cstate="print"/>
                <a:stretch>
                  <a:fillRect l="-1091" t="-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987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Exterior derivative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914400"/>
                <a:ext cx="8382000" cy="5638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</a:t>
                </a:r>
                <a:r>
                  <a:rPr lang="en-US" sz="2400" dirty="0" smtClean="0">
                    <a:latin typeface="Cambria" pitchFamily="18" charset="0"/>
                  </a:rPr>
                  <a:t>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𝜓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𝑓𝑑𝑥𝑑𝑦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𝑔𝑑𝑥𝑑𝑧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h𝑑𝑦𝑑𝑧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2-form. Then the exterior derivative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the 3-form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𝑑</m:t>
                      </m:r>
                      <m:r>
                        <a:rPr lang="en-US" sz="1800" b="0" i="1" smtClean="0">
                          <a:latin typeface="Cambria Math"/>
                        </a:rPr>
                        <m:t>𝜓</m:t>
                      </m:r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𝑑𝑓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i="1">
                          <a:latin typeface="Cambria Math"/>
                        </a:rPr>
                        <m:t>𝑑𝑥𝑑𝑦</m:t>
                      </m:r>
                      <m:r>
                        <a:rPr lang="en-US" sz="1800" i="1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𝑑</m:t>
                      </m:r>
                      <m:r>
                        <a:rPr lang="en-US" sz="1800" i="1">
                          <a:latin typeface="Cambria Math"/>
                        </a:rPr>
                        <m:t>𝑔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i="1">
                          <a:latin typeface="Cambria Math"/>
                        </a:rPr>
                        <m:t>𝑑𝑥𝑑𝑧</m:t>
                      </m:r>
                      <m:r>
                        <a:rPr lang="en-US" sz="1800" i="1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𝑑</m:t>
                      </m:r>
                      <m:r>
                        <a:rPr lang="en-US" sz="1800" i="1">
                          <a:latin typeface="Cambria Math"/>
                        </a:rPr>
                        <m:t>h</m:t>
                      </m:r>
                      <m:r>
                        <a:rPr lang="en-US" sz="1800" b="0" i="1" smtClean="0">
                          <a:latin typeface="Cambria Math"/>
                        </a:rPr>
                        <m:t>∧</m:t>
                      </m:r>
                      <m:r>
                        <a:rPr lang="en-US" sz="1800" i="1">
                          <a:latin typeface="Cambria Math"/>
                        </a:rPr>
                        <m:t>𝑑𝑦𝑑𝑧</m:t>
                      </m:r>
                      <m:r>
                        <a:rPr lang="en-US" sz="1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𝜓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𝑥𝑦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𝑑𝑥𝑑𝑦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𝑑𝑥𝑑𝑧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𝑥𝑧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𝑑𝑦𝑑𝑧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then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𝜓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given as: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914400"/>
                <a:ext cx="8382000" cy="5638800"/>
              </a:xfrm>
              <a:blipFill rotWithShape="1">
                <a:blip r:embed="rId3" cstate="print"/>
                <a:stretch>
                  <a:fillRect l="-1091" t="-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8996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Exterior derivative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914400"/>
                <a:ext cx="8382000" cy="1524000"/>
              </a:xfr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It </a:t>
                </a:r>
                <a:r>
                  <a:rPr lang="en-US" sz="1800" dirty="0">
                    <a:latin typeface="Cambria" pitchFamily="18" charset="0"/>
                  </a:rPr>
                  <a:t>is easy to check the following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𝑑</m:t>
                      </m:r>
                      <m:r>
                        <a:rPr lang="en-US" sz="1800" i="1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𝑎</m:t>
                          </m:r>
                          <m:r>
                            <a:rPr lang="en-US" sz="1800" i="1">
                              <a:latin typeface="Cambria Math"/>
                            </a:rPr>
                            <m:t>𝜙</m:t>
                          </m:r>
                          <m:r>
                            <a:rPr lang="en-US" sz="1800" i="1">
                              <a:latin typeface="Cambria Math"/>
                            </a:rPr>
                            <m:t>+</m:t>
                          </m:r>
                          <m:r>
                            <a:rPr lang="en-US" sz="1800" i="1">
                              <a:latin typeface="Cambria Math"/>
                            </a:rPr>
                            <m:t>𝑏</m:t>
                          </m:r>
                          <m:r>
                            <a:rPr lang="en-US" sz="1800" i="1">
                              <a:latin typeface="Cambria Math"/>
                            </a:rPr>
                            <m:t>𝜓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en-US" sz="1800" i="1">
                          <a:latin typeface="Cambria Math"/>
                        </a:rPr>
                        <m:t>𝑎𝑑</m:t>
                      </m:r>
                      <m:r>
                        <a:rPr lang="en-US" sz="1800" i="1">
                          <a:latin typeface="Cambria Math"/>
                        </a:rPr>
                        <m:t>𝜙</m:t>
                      </m:r>
                      <m:r>
                        <a:rPr lang="en-US" sz="1800" i="1">
                          <a:latin typeface="Cambria Math"/>
                        </a:rPr>
                        <m:t>+</m:t>
                      </m:r>
                      <m:r>
                        <a:rPr lang="en-US" sz="1800" i="1">
                          <a:latin typeface="Cambria Math"/>
                        </a:rPr>
                        <m:t>𝑏𝑑</m:t>
                      </m:r>
                      <m:r>
                        <a:rPr lang="en-US" sz="1800" i="1">
                          <a:latin typeface="Cambria Math"/>
                        </a:rPr>
                        <m:t>𝜓</m:t>
                      </m:r>
                      <m:r>
                        <a:rPr lang="en-US" sz="18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𝜙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𝜓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are arbitrary forms and a and b are numbers.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914400"/>
                <a:ext cx="8382000" cy="1524000"/>
              </a:xfr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dirty="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304800" y="2590800"/>
                <a:ext cx="838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" pitchFamily="18" charset="0"/>
                  </a:rPr>
                  <a:t>Theorem: </a:t>
                </a:r>
                <a:r>
                  <a:rPr lang="en-US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dirty="0" smtClean="0">
                    <a:latin typeface="Cambria" pitchFamily="18" charset="0"/>
                  </a:rPr>
                  <a:t>be functions,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dirty="0" smtClean="0">
                    <a:latin typeface="Cambria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𝜓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dirty="0" smtClean="0">
                    <a:latin typeface="Cambria" pitchFamily="18" charset="0"/>
                  </a:rPr>
                  <a:t>be 1-forms. Then</a:t>
                </a:r>
              </a:p>
              <a:p>
                <a:pPr marL="342900" indent="-3429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𝑓𝑔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𝑑𝑓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𝑔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𝑓𝑑𝑔</m:t>
                    </m:r>
                  </m:oMath>
                </a14:m>
                <a:endParaRPr lang="en-US" dirty="0" smtClean="0">
                  <a:latin typeface="Cambria" pitchFamily="18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𝑑𝑓</m:t>
                    </m:r>
                    <m:r>
                      <a:rPr lang="en-US" b="0" i="1" smtClean="0">
                        <a:latin typeface="Cambria Math"/>
                      </a:rPr>
                      <m:t>∧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  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</m:oMath>
                </a14:m>
                <a:endParaRPr lang="en-US" dirty="0" smtClean="0">
                  <a:latin typeface="Cambria" pitchFamily="18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  <m:r>
                          <a:rPr lang="en-US" b="0" i="1" smtClean="0">
                            <a:latin typeface="Cambria Math"/>
                          </a:rPr>
                          <m:t>∧</m:t>
                        </m:r>
                        <m:r>
                          <a:rPr lang="en-US" b="0" i="1" smtClean="0">
                            <a:latin typeface="Cambria Math"/>
                          </a:rPr>
                          <m:t>𝜓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∧</m:t>
                    </m:r>
                    <m:r>
                      <a:rPr lang="en-US" b="0" i="1" smtClean="0">
                        <a:latin typeface="Cambria Math"/>
                      </a:rPr>
                      <m:t>𝜓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∧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𝜓</m:t>
                    </m:r>
                  </m:oMath>
                </a14:m>
                <a:endParaRPr lang="en-US" dirty="0" smtClean="0">
                  <a:latin typeface="Cambria" pitchFamily="18" charset="0"/>
                </a:endParaRPr>
              </a:p>
              <a:p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  <a:endParaRPr lang="en-US" dirty="0" smtClean="0">
                  <a:latin typeface="Cambria" pitchFamily="18" charset="0"/>
                </a:endParaRPr>
              </a:p>
              <a:p>
                <a:endParaRPr lang="en-US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590800"/>
                <a:ext cx="8382000" cy="193899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091" t="-2516"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7098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Exterior derivative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 (1):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𝑓𝑔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𝑑𝑓</m:t>
                    </m:r>
                    <m:r>
                      <a:rPr lang="en-US" sz="1800" i="1">
                        <a:latin typeface="Cambria Math"/>
                      </a:rPr>
                      <m:t> </m:t>
                    </m:r>
                    <m:r>
                      <a:rPr lang="en-US" sz="1800" i="1">
                        <a:latin typeface="Cambria Math"/>
                      </a:rPr>
                      <m:t>𝑔</m:t>
                    </m:r>
                    <m:r>
                      <a:rPr lang="en-US" sz="1800" i="1">
                        <a:latin typeface="Cambria Math"/>
                      </a:rPr>
                      <m:t>+</m:t>
                    </m:r>
                    <m:r>
                      <a:rPr lang="en-US" sz="1800" i="1">
                        <a:latin typeface="Cambria Math"/>
                      </a:rPr>
                      <m:t>𝑓𝑑𝑔</m:t>
                    </m:r>
                  </m:oMath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  <a:blipFill rotWithShape="1">
                <a:blip r:embed="rId3" cstate="print"/>
                <a:stretch>
                  <a:fillRect l="-1111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943" y="1524000"/>
            <a:ext cx="3779718" cy="222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Horizontal Scroll 6"/>
              <p:cNvSpPr/>
              <p:nvPr/>
            </p:nvSpPr>
            <p:spPr>
              <a:xfrm>
                <a:off x="4876800" y="883932"/>
                <a:ext cx="4038600" cy="35052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400" b="1" dirty="0" smtClean="0">
                    <a:latin typeface="Cambria" pitchFamily="18" charset="0"/>
                  </a:rPr>
                  <a:t>Recall: </a:t>
                </a:r>
              </a:p>
              <a:p>
                <a:r>
                  <a:rPr lang="en-US" sz="2400" b="1" dirty="0" smtClean="0">
                    <a:latin typeface="Cambria" pitchFamily="18" charset="0"/>
                  </a:rPr>
                  <a:t>Corollary</a:t>
                </a:r>
                <a:r>
                  <a:rPr lang="en-US" sz="2400" b="1" dirty="0">
                    <a:latin typeface="Cambria" pitchFamily="18" charset="0"/>
                  </a:rPr>
                  <a:t>: </a:t>
                </a:r>
                <a:r>
                  <a:rPr lang="en-US" dirty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→</m:t>
                    </m:r>
                    <m:r>
                      <a:rPr lang="en-US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be a differentiable function.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𝑑𝑓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𝑑𝑥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𝑑𝑦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𝑑𝑧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Horizontal Scrol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883932"/>
                <a:ext cx="4038600" cy="3505200"/>
              </a:xfrm>
              <a:prstGeom prst="horizontalScroll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209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Exterior derivative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 (2):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𝑓</m:t>
                        </m:r>
                        <m:r>
                          <a:rPr lang="en-US" sz="1800" i="1">
                            <a:latin typeface="Cambria Math"/>
                          </a:rPr>
                          <m:t>𝜙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𝑑𝑓</m:t>
                    </m:r>
                    <m:r>
                      <a:rPr lang="en-US" sz="1800" i="1">
                        <a:latin typeface="Cambria Math"/>
                      </a:rPr>
                      <m:t>∧</m:t>
                    </m:r>
                    <m:r>
                      <a:rPr lang="en-US" sz="1800" i="1">
                        <a:latin typeface="Cambria Math"/>
                      </a:rPr>
                      <m:t>𝜙</m:t>
                    </m:r>
                    <m:r>
                      <a:rPr lang="en-US" sz="1800" i="1">
                        <a:latin typeface="Cambria Math"/>
                      </a:rPr>
                      <m:t>+</m:t>
                    </m:r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  </m:t>
                    </m:r>
                    <m:r>
                      <a:rPr lang="en-US" sz="1800" i="1">
                        <a:latin typeface="Cambria Math"/>
                      </a:rPr>
                      <m:t>𝑑</m:t>
                    </m:r>
                    <m:r>
                      <a:rPr lang="en-US" sz="1800" i="1">
                        <a:latin typeface="Cambria Math"/>
                      </a:rPr>
                      <m:t>𝜙</m:t>
                    </m:r>
                  </m:oMath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  <a:blipFill rotWithShape="1">
                <a:blip r:embed="rId3" cstate="print"/>
                <a:stretch>
                  <a:fillRect l="-1111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Horizontal Scroll 6"/>
              <p:cNvSpPr/>
              <p:nvPr/>
            </p:nvSpPr>
            <p:spPr>
              <a:xfrm>
                <a:off x="5410200" y="891953"/>
                <a:ext cx="3581400" cy="1851247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𝜙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is a 1-form 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>
                    <a:latin typeface="Cambria" pitchFamily="18" charset="0"/>
                  </a:rPr>
                  <a:t>, the exterior derivative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𝜙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is the 2-form </a:t>
                </a:r>
                <a:endParaRPr lang="en-US" dirty="0" smtClean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latin typeface="Cambria Math"/>
                        </a:rPr>
                        <m:t>d</m:t>
                      </m:r>
                      <m:r>
                        <a:rPr lang="en-US" i="1">
                          <a:latin typeface="Cambria Math"/>
                        </a:rPr>
                        <m:t>𝜙</m:t>
                      </m:r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∧</m:t>
                          </m:r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Horizontal Scrol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891953"/>
                <a:ext cx="3581400" cy="1851247"/>
              </a:xfrm>
              <a:prstGeom prst="horizontalScroll">
                <a:avLst/>
              </a:prstGeom>
              <a:blipFill rotWithShape="1">
                <a:blip r:embed="rId4" cstate="print"/>
                <a:stretch>
                  <a:fillRect t="-15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4331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Exterior derivative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 (3):</a:t>
                </a:r>
                <a14:m>
                  <m:oMath xmlns:m="http://schemas.openxmlformats.org/officeDocument/2006/math">
                    <m:r>
                      <a:rPr lang="en-US" sz="1800" b="1" i="0" smtClean="0">
                        <a:latin typeface="Cambria Math"/>
                      </a:rPr>
                      <m:t> </m:t>
                    </m:r>
                    <m:r>
                      <a:rPr lang="en-US" sz="1800" i="1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𝜙</m:t>
                        </m:r>
                        <m:r>
                          <a:rPr lang="en-US" sz="1800" i="1">
                            <a:latin typeface="Cambria Math"/>
                          </a:rPr>
                          <m:t>∧</m:t>
                        </m:r>
                        <m:r>
                          <a:rPr lang="en-US" sz="1800" i="1">
                            <a:latin typeface="Cambria Math"/>
                          </a:rPr>
                          <m:t>𝜓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𝑑</m:t>
                    </m:r>
                    <m:r>
                      <a:rPr lang="en-US" sz="1800" i="1">
                        <a:latin typeface="Cambria Math"/>
                      </a:rPr>
                      <m:t>𝜙</m:t>
                    </m:r>
                    <m:r>
                      <a:rPr lang="en-US" sz="1800" i="1">
                        <a:latin typeface="Cambria Math"/>
                      </a:rPr>
                      <m:t>∧</m:t>
                    </m:r>
                    <m:r>
                      <a:rPr lang="en-US" sz="1800" i="1">
                        <a:latin typeface="Cambria Math"/>
                      </a:rPr>
                      <m:t>𝜓</m:t>
                    </m:r>
                    <m:r>
                      <a:rPr lang="en-US" sz="1800" i="1">
                        <a:latin typeface="Cambria Math"/>
                      </a:rPr>
                      <m:t>−</m:t>
                    </m:r>
                    <m:r>
                      <a:rPr lang="en-US" sz="1800" i="1">
                        <a:latin typeface="Cambria Math"/>
                      </a:rPr>
                      <m:t>𝜙</m:t>
                    </m:r>
                    <m:r>
                      <a:rPr lang="en-US" sz="1800" i="1">
                        <a:latin typeface="Cambria Math"/>
                      </a:rPr>
                      <m:t>∧</m:t>
                    </m:r>
                    <m:r>
                      <a:rPr lang="en-US" sz="1800" i="1">
                        <a:latin typeface="Cambria Math"/>
                      </a:rPr>
                      <m:t>𝑑</m:t>
                    </m:r>
                    <m:r>
                      <a:rPr lang="en-US" sz="1800" i="1">
                        <a:latin typeface="Cambria Math"/>
                      </a:rPr>
                      <m:t>𝜓</m:t>
                    </m:r>
                  </m:oMath>
                </a14:m>
                <a:endParaRPr lang="en-US" sz="2400" i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Lets first consider the case where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𝜙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𝜓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𝑔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𝑑𝑦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then: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Also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And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  <a:blipFill rotWithShape="1">
                <a:blip r:embed="rId3" cstate="print"/>
                <a:stretch>
                  <a:fillRect l="-1111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Horizontal Scroll 4"/>
              <p:cNvSpPr/>
              <p:nvPr/>
            </p:nvSpPr>
            <p:spPr>
              <a:xfrm>
                <a:off x="5334000" y="762000"/>
                <a:ext cx="3733800" cy="2392668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400" b="1" dirty="0" smtClean="0">
                    <a:latin typeface="Cambria" pitchFamily="18" charset="0"/>
                  </a:rPr>
                  <a:t>Recall: </a:t>
                </a:r>
              </a:p>
              <a:p>
                <a:r>
                  <a:rPr lang="en-US" sz="2400" b="1" dirty="0" smtClean="0">
                    <a:latin typeface="Cambria" pitchFamily="18" charset="0"/>
                  </a:rPr>
                  <a:t>Corollary</a:t>
                </a:r>
                <a:r>
                  <a:rPr lang="en-US" sz="2400" b="1" dirty="0">
                    <a:latin typeface="Cambria" pitchFamily="18" charset="0"/>
                  </a:rPr>
                  <a:t>: </a:t>
                </a:r>
                <a:r>
                  <a:rPr lang="en-US" dirty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r>
                      <a:rPr lang="en-US" i="1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→</m:t>
                    </m:r>
                    <m:r>
                      <a:rPr lang="en-US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be a differentiable function. Then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𝑑𝑓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𝑑𝑥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𝑑𝑦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𝑑𝑧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Horizontal Scrol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762000"/>
                <a:ext cx="3733800" cy="2392668"/>
              </a:xfrm>
              <a:prstGeom prst="horizontalScroll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4339389" cy="1680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309" y="4267200"/>
            <a:ext cx="4567989" cy="961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308" y="5486400"/>
            <a:ext cx="4987091" cy="1231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0419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18" charset="0"/>
              </a:rPr>
              <a:t>Exterior derivative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 (3):</a:t>
                </a:r>
                <a14:m>
                  <m:oMath xmlns:m="http://schemas.openxmlformats.org/officeDocument/2006/math">
                    <m:r>
                      <a:rPr lang="en-US" sz="1800" b="1" i="0" smtClean="0">
                        <a:latin typeface="Cambria Math"/>
                      </a:rPr>
                      <m:t> </m:t>
                    </m:r>
                    <m:r>
                      <a:rPr lang="en-US" sz="1800" i="1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𝜙</m:t>
                        </m:r>
                        <m:r>
                          <a:rPr lang="en-US" sz="1800" i="1">
                            <a:latin typeface="Cambria Math"/>
                          </a:rPr>
                          <m:t>∧</m:t>
                        </m:r>
                        <m:r>
                          <a:rPr lang="en-US" sz="1800" i="1">
                            <a:latin typeface="Cambria Math"/>
                          </a:rPr>
                          <m:t>𝜓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𝑑</m:t>
                    </m:r>
                    <m:r>
                      <a:rPr lang="en-US" sz="1800" i="1">
                        <a:latin typeface="Cambria Math"/>
                      </a:rPr>
                      <m:t>𝜙</m:t>
                    </m:r>
                    <m:r>
                      <a:rPr lang="en-US" sz="1800" i="1">
                        <a:latin typeface="Cambria Math"/>
                      </a:rPr>
                      <m:t>∧</m:t>
                    </m:r>
                    <m:r>
                      <a:rPr lang="en-US" sz="1800" i="1">
                        <a:latin typeface="Cambria Math"/>
                      </a:rPr>
                      <m:t>𝜓</m:t>
                    </m:r>
                    <m:r>
                      <a:rPr lang="en-US" sz="1800" i="1">
                        <a:latin typeface="Cambria Math"/>
                      </a:rPr>
                      <m:t>−</m:t>
                    </m:r>
                    <m:r>
                      <a:rPr lang="en-US" sz="1800" i="1">
                        <a:latin typeface="Cambria Math"/>
                      </a:rPr>
                      <m:t>𝜙</m:t>
                    </m:r>
                    <m:r>
                      <a:rPr lang="en-US" sz="1800" i="1">
                        <a:latin typeface="Cambria Math"/>
                      </a:rPr>
                      <m:t>∧</m:t>
                    </m:r>
                    <m:r>
                      <a:rPr lang="en-US" sz="1800" i="1">
                        <a:latin typeface="Cambria Math"/>
                      </a:rPr>
                      <m:t>𝑑</m:t>
                    </m:r>
                    <m:r>
                      <a:rPr lang="en-US" sz="1800" i="1">
                        <a:latin typeface="Cambria Math"/>
                      </a:rPr>
                      <m:t>𝜓</m:t>
                    </m:r>
                  </m:oMath>
                </a14:m>
                <a:endParaRPr lang="en-US" sz="2400" i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Lets first consider now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𝜙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and </a:t>
                </a: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𝜓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18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  <a:blipFill rotWithShape="1">
                <a:blip r:embed="rId3" cstate="print"/>
                <a:stretch>
                  <a:fillRect l="-1111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Horizontal Scroll 7"/>
              <p:cNvSpPr/>
              <p:nvPr/>
            </p:nvSpPr>
            <p:spPr>
              <a:xfrm>
                <a:off x="5715000" y="1295400"/>
                <a:ext cx="3429000" cy="12954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/>
                            </a:rPr>
                            <m:t>𝜙</m:t>
                          </m:r>
                          <m:r>
                            <a:rPr lang="en-US" sz="1600" i="1">
                              <a:latin typeface="Cambria Math"/>
                            </a:rPr>
                            <m:t>∧</m:t>
                          </m:r>
                          <m:r>
                            <a:rPr lang="en-US" sz="1600" i="1">
                              <a:latin typeface="Cambria Math"/>
                            </a:rPr>
                            <m:t>𝜓</m:t>
                          </m:r>
                        </m:e>
                      </m:d>
                      <m:r>
                        <a:rPr lang="en-US" sz="1600" i="1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𝑑</m:t>
                      </m:r>
                      <m:r>
                        <a:rPr lang="en-US" sz="1600" i="1">
                          <a:latin typeface="Cambria Math"/>
                        </a:rPr>
                        <m:t>𝜙</m:t>
                      </m:r>
                      <m:r>
                        <a:rPr lang="en-US" sz="1600" i="1">
                          <a:latin typeface="Cambria Math"/>
                        </a:rPr>
                        <m:t>∧</m:t>
                      </m:r>
                      <m:r>
                        <a:rPr lang="en-US" sz="1600" i="1">
                          <a:latin typeface="Cambria Math"/>
                        </a:rPr>
                        <m:t>𝜓</m:t>
                      </m:r>
                      <m:r>
                        <a:rPr lang="en-US" sz="1600" i="1">
                          <a:latin typeface="Cambria Math"/>
                        </a:rPr>
                        <m:t>−</m:t>
                      </m:r>
                      <m:r>
                        <a:rPr lang="en-US" sz="1600" i="1">
                          <a:latin typeface="Cambria Math"/>
                        </a:rPr>
                        <m:t>𝜙</m:t>
                      </m:r>
                      <m:r>
                        <a:rPr lang="en-US" sz="1600" i="1">
                          <a:latin typeface="Cambria Math"/>
                        </a:rPr>
                        <m:t>∧</m:t>
                      </m:r>
                      <m:r>
                        <a:rPr lang="en-US" sz="1600" i="1">
                          <a:latin typeface="Cambria Math"/>
                        </a:rPr>
                        <m:t>𝑑</m:t>
                      </m:r>
                      <m:r>
                        <a:rPr lang="en-US" sz="1600" i="1">
                          <a:latin typeface="Cambria Math"/>
                        </a:rPr>
                        <m:t>𝜓</m:t>
                      </m:r>
                    </m:oMath>
                  </m:oMathPara>
                </a14:m>
                <a:endParaRPr lang="en-US" sz="16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8" name="Horizontal Scrol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1295400"/>
                <a:ext cx="3429000" cy="1295400"/>
              </a:xfrm>
              <a:prstGeom prst="horizontalScroll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617495"/>
            <a:ext cx="6418843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7664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228600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Cambria" pitchFamily="18" charset="0"/>
              </a:rPr>
              <a:t>Today we learnt</a:t>
            </a:r>
            <a:endParaRPr lang="en-US" sz="32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609600" y="1219200"/>
                <a:ext cx="3924300" cy="526297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" pitchFamily="18" charset="0"/>
                  </a:rPr>
                  <a:t>Contents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Differential Forms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-forms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Exterior derivatives</a:t>
                </a:r>
                <a:endParaRPr lang="en-US" sz="2400" b="1" dirty="0">
                  <a:latin typeface="Cambria" pitchFamily="18" charset="0"/>
                </a:endParaRP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b="1" dirty="0" smtClean="0">
                    <a:latin typeface="Cambria" pitchFamily="18" charset="0"/>
                  </a:rPr>
                  <a:t>Conclusion</a:t>
                </a:r>
              </a:p>
              <a:p>
                <a:endParaRPr lang="en-US" sz="2400" b="1" dirty="0" smtClean="0">
                  <a:latin typeface="Cambria" pitchFamily="18" charset="0"/>
                </a:endParaRPr>
              </a:p>
              <a:p>
                <a:endParaRPr lang="en-US" sz="2400" b="1" dirty="0" smtClean="0">
                  <a:latin typeface="Cambria" pitchFamily="18" charset="0"/>
                </a:endParaRPr>
              </a:p>
              <a:p>
                <a:endParaRPr lang="en-US" sz="2400" b="1" dirty="0">
                  <a:latin typeface="Cambria" pitchFamily="18" charset="0"/>
                </a:endParaRPr>
              </a:p>
              <a:p>
                <a:endParaRPr lang="en-US" sz="2400" b="1" dirty="0" smtClean="0">
                  <a:latin typeface="Cambria" pitchFamily="18" charset="0"/>
                </a:endParaRPr>
              </a:p>
              <a:p>
                <a:endParaRPr lang="en-US" sz="2400" b="1" dirty="0">
                  <a:latin typeface="Cambria" pitchFamily="18" charset="0"/>
                </a:endParaRPr>
              </a:p>
              <a:p>
                <a:endParaRPr lang="en-US" sz="2400" b="1" dirty="0" smtClean="0">
                  <a:latin typeface="Cambria" pitchFamily="18" charset="0"/>
                </a:endParaRPr>
              </a:p>
              <a:p>
                <a:endParaRPr lang="en-US" sz="2400" b="1" dirty="0">
                  <a:latin typeface="Cambria" pitchFamily="18" charset="0"/>
                </a:endParaRPr>
              </a:p>
              <a:p>
                <a:endParaRPr lang="en-US" sz="24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219200"/>
                <a:ext cx="3924300" cy="5262979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Flowchart: Process 6"/>
              <p:cNvSpPr/>
              <p:nvPr/>
            </p:nvSpPr>
            <p:spPr>
              <a:xfrm>
                <a:off x="4804610" y="4191001"/>
                <a:ext cx="4038600" cy="2138778"/>
              </a:xfrm>
              <a:prstGeom prst="flowChart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600" dirty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𝜙</m:t>
                    </m:r>
                    <m:r>
                      <a:rPr lang="en-US" sz="16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6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600" i="1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16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is a 1-form 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600" dirty="0">
                    <a:latin typeface="Cambria" pitchFamily="18" charset="0"/>
                  </a:rPr>
                  <a:t>, the exterior derivative of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𝜙</m:t>
                    </m:r>
                  </m:oMath>
                </a14:m>
                <a:r>
                  <a:rPr lang="en-US" sz="1600" b="1" dirty="0">
                    <a:latin typeface="Cambria" pitchFamily="18" charset="0"/>
                  </a:rPr>
                  <a:t> </a:t>
                </a:r>
                <a:r>
                  <a:rPr lang="en-US" sz="1600" dirty="0">
                    <a:latin typeface="Cambria" pitchFamily="18" charset="0"/>
                  </a:rPr>
                  <a:t>is the 2-form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i="1">
                        <a:latin typeface="Cambria Math"/>
                      </a:rPr>
                      <m:t>d</m:t>
                    </m:r>
                    <m:r>
                      <a:rPr lang="en-US" sz="1600" i="1">
                        <a:latin typeface="Cambria Math"/>
                      </a:rPr>
                      <m:t>𝜙</m:t>
                    </m:r>
                    <m:r>
                      <a:rPr lang="en-US" sz="16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16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600" i="1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6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1600" i="1">
                            <a:latin typeface="Cambria Math"/>
                          </a:rPr>
                          <m:t>∧</m:t>
                        </m:r>
                        <m:r>
                          <a:rPr lang="en-US" sz="1600" i="1">
                            <a:latin typeface="Cambria Math"/>
                          </a:rPr>
                          <m:t>𝑑</m:t>
                        </m:r>
                        <m:sSub>
                          <m:sSub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1600" i="1" dirty="0" smtClean="0">
                  <a:latin typeface="Cambria Math"/>
                </a:endParaRPr>
              </a:p>
              <a:p>
                <a:pPr marL="342900" indent="-342900">
                  <a:buFont typeface="+mj-lt"/>
                  <a:buAutoNum type="arabicParenR"/>
                </a:pPr>
                <a:endParaRPr lang="en-US" sz="1600" i="1" dirty="0" smtClean="0">
                  <a:latin typeface="Cambria Math"/>
                </a:endParaRPr>
              </a:p>
              <a:p>
                <a:pPr marL="342900" indent="-3429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/>
                          </a:rPr>
                          <m:t>𝑓𝑔</m:t>
                        </m:r>
                      </m:e>
                    </m:d>
                    <m:r>
                      <a:rPr lang="en-US" sz="1600" i="1">
                        <a:latin typeface="Cambria Math"/>
                      </a:rPr>
                      <m:t>=</m:t>
                    </m:r>
                    <m:r>
                      <a:rPr lang="en-US" sz="1600" i="1">
                        <a:latin typeface="Cambria Math"/>
                      </a:rPr>
                      <m:t>𝑑𝑓</m:t>
                    </m:r>
                    <m:r>
                      <a:rPr lang="en-US" sz="1600" i="1">
                        <a:latin typeface="Cambria Math"/>
                      </a:rPr>
                      <m:t> </m:t>
                    </m:r>
                    <m:r>
                      <a:rPr lang="en-US" sz="1600" i="1">
                        <a:latin typeface="Cambria Math"/>
                      </a:rPr>
                      <m:t>𝑔</m:t>
                    </m:r>
                    <m:r>
                      <a:rPr lang="en-US" sz="1600" i="1">
                        <a:latin typeface="Cambria Math"/>
                      </a:rPr>
                      <m:t>+</m:t>
                    </m:r>
                    <m:r>
                      <a:rPr lang="en-US" sz="1600" i="1">
                        <a:latin typeface="Cambria Math"/>
                      </a:rPr>
                      <m:t>𝑓𝑑𝑔</m:t>
                    </m:r>
                  </m:oMath>
                </a14:m>
                <a:endParaRPr lang="en-US" sz="1600" dirty="0">
                  <a:latin typeface="Cambria" pitchFamily="18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/>
                          </a:rPr>
                          <m:t>𝑓</m:t>
                        </m:r>
                        <m:r>
                          <a:rPr lang="en-US" sz="1600" i="1">
                            <a:latin typeface="Cambria Math"/>
                          </a:rPr>
                          <m:t>𝜙</m:t>
                        </m:r>
                      </m:e>
                    </m:d>
                    <m:r>
                      <a:rPr lang="en-US" sz="1600" i="1">
                        <a:latin typeface="Cambria Math"/>
                      </a:rPr>
                      <m:t>=</m:t>
                    </m:r>
                    <m:r>
                      <a:rPr lang="en-US" sz="1600" i="1">
                        <a:latin typeface="Cambria Math"/>
                      </a:rPr>
                      <m:t>𝑑𝑓</m:t>
                    </m:r>
                    <m:r>
                      <a:rPr lang="en-US" sz="1600" i="1">
                        <a:latin typeface="Cambria Math"/>
                      </a:rPr>
                      <m:t>∧</m:t>
                    </m:r>
                    <m:r>
                      <a:rPr lang="en-US" sz="1600" i="1">
                        <a:latin typeface="Cambria Math"/>
                      </a:rPr>
                      <m:t>𝜙</m:t>
                    </m:r>
                    <m:r>
                      <a:rPr lang="en-US" sz="1600" i="1">
                        <a:latin typeface="Cambria Math"/>
                      </a:rPr>
                      <m:t>+</m:t>
                    </m:r>
                    <m:r>
                      <a:rPr lang="en-US" sz="1600" i="1">
                        <a:latin typeface="Cambria Math"/>
                      </a:rPr>
                      <m:t>𝑓</m:t>
                    </m:r>
                    <m:r>
                      <a:rPr lang="en-US" sz="1600" i="1">
                        <a:latin typeface="Cambria Math"/>
                      </a:rPr>
                      <m:t>  </m:t>
                    </m:r>
                    <m:r>
                      <a:rPr lang="en-US" sz="1600" i="1">
                        <a:latin typeface="Cambria Math"/>
                      </a:rPr>
                      <m:t>𝑑</m:t>
                    </m:r>
                    <m:r>
                      <a:rPr lang="en-US" sz="1600" i="1">
                        <a:latin typeface="Cambria Math"/>
                      </a:rPr>
                      <m:t>𝜙</m:t>
                    </m:r>
                  </m:oMath>
                </a14:m>
                <a:endParaRPr lang="en-US" sz="1600" dirty="0">
                  <a:latin typeface="Cambria" pitchFamily="18" charset="0"/>
                </a:endParaRPr>
              </a:p>
              <a:p>
                <a:pPr marL="342900" indent="-342900"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/>
                          </a:rPr>
                          <m:t>𝜙</m:t>
                        </m:r>
                        <m:r>
                          <a:rPr lang="en-US" sz="1600" i="1">
                            <a:latin typeface="Cambria Math"/>
                          </a:rPr>
                          <m:t>∧</m:t>
                        </m:r>
                        <m:r>
                          <a:rPr lang="en-US" sz="1600" i="1">
                            <a:latin typeface="Cambria Math"/>
                          </a:rPr>
                          <m:t>𝜓</m:t>
                        </m:r>
                      </m:e>
                    </m:d>
                    <m:r>
                      <a:rPr lang="en-US" sz="1600" i="1">
                        <a:latin typeface="Cambria Math"/>
                      </a:rPr>
                      <m:t>=</m:t>
                    </m:r>
                    <m:r>
                      <a:rPr lang="en-US" sz="1600" i="1">
                        <a:latin typeface="Cambria Math"/>
                      </a:rPr>
                      <m:t>𝑑</m:t>
                    </m:r>
                    <m:r>
                      <a:rPr lang="en-US" sz="1600" i="1">
                        <a:latin typeface="Cambria Math"/>
                      </a:rPr>
                      <m:t>𝜙</m:t>
                    </m:r>
                    <m:r>
                      <a:rPr lang="en-US" sz="1600" i="1">
                        <a:latin typeface="Cambria Math"/>
                      </a:rPr>
                      <m:t>∧</m:t>
                    </m:r>
                    <m:r>
                      <a:rPr lang="en-US" sz="1600" i="1">
                        <a:latin typeface="Cambria Math"/>
                      </a:rPr>
                      <m:t>𝜓</m:t>
                    </m:r>
                    <m:r>
                      <a:rPr lang="en-US" sz="1600" i="1">
                        <a:latin typeface="Cambria Math"/>
                      </a:rPr>
                      <m:t>−</m:t>
                    </m:r>
                    <m:r>
                      <a:rPr lang="en-US" sz="1600" i="1">
                        <a:latin typeface="Cambria Math"/>
                      </a:rPr>
                      <m:t>𝜙</m:t>
                    </m:r>
                    <m:r>
                      <a:rPr lang="en-US" sz="1600" i="1">
                        <a:latin typeface="Cambria Math"/>
                      </a:rPr>
                      <m:t>∧</m:t>
                    </m:r>
                    <m:r>
                      <a:rPr lang="en-US" sz="1600" i="1">
                        <a:latin typeface="Cambria Math"/>
                      </a:rPr>
                      <m:t>𝑑</m:t>
                    </m:r>
                    <m:r>
                      <a:rPr lang="en-US" sz="1600" i="1">
                        <a:latin typeface="Cambria Math"/>
                      </a:rPr>
                      <m:t>𝜓</m:t>
                    </m:r>
                  </m:oMath>
                </a14:m>
                <a:endParaRPr lang="en-US" sz="16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Flowchart: Process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4610" y="4191001"/>
                <a:ext cx="4038600" cy="2138778"/>
              </a:xfrm>
              <a:prstGeom prst="flowChartProcess">
                <a:avLst/>
              </a:prstGeom>
              <a:blipFill rotWithShape="1">
                <a:blip r:embed="rId3" cstate="print"/>
                <a:stretch>
                  <a:fillRect l="-450" t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Flowchart: Alternate Process 7"/>
              <p:cNvSpPr/>
              <p:nvPr/>
            </p:nvSpPr>
            <p:spPr>
              <a:xfrm>
                <a:off x="4732421" y="1066800"/>
                <a:ext cx="4182979" cy="3124201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Font typeface="+mj-lt"/>
                  <a:buAutoNum type="arabicParenR"/>
                </a:pPr>
                <a:r>
                  <a:rPr lang="en-US" sz="1600" dirty="0">
                    <a:latin typeface="Cambria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0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-form is just a differentiable function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.</a:t>
                </a:r>
              </a:p>
              <a:p>
                <a:pPr>
                  <a:buFont typeface="+mj-lt"/>
                  <a:buAutoNum type="arabicParenR"/>
                </a:pPr>
                <a:r>
                  <a:rPr lang="en-US" sz="1600" dirty="0">
                    <a:latin typeface="Cambria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1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-form is an expression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𝑓𝑑𝑥</m:t>
                    </m:r>
                    <m:r>
                      <a:rPr lang="en-US" sz="1600" i="1">
                        <a:latin typeface="Cambria Math"/>
                      </a:rPr>
                      <m:t>+</m:t>
                    </m:r>
                    <m:r>
                      <a:rPr lang="en-US" sz="1600" i="1">
                        <a:latin typeface="Cambria Math"/>
                      </a:rPr>
                      <m:t>𝑔𝑑𝑦</m:t>
                    </m:r>
                    <m:r>
                      <a:rPr lang="en-US" sz="1600" i="1">
                        <a:latin typeface="Cambria Math"/>
                      </a:rPr>
                      <m:t>+</m:t>
                    </m:r>
                    <m:r>
                      <a:rPr lang="en-US" sz="1600" i="1">
                        <a:latin typeface="Cambria Math"/>
                      </a:rPr>
                      <m:t>h𝑑𝑧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 .</a:t>
                </a:r>
              </a:p>
              <a:p>
                <a:pPr>
                  <a:buFont typeface="+mj-lt"/>
                  <a:buAutoNum type="arabicParenR"/>
                </a:pPr>
                <a:r>
                  <a:rPr lang="en-US" sz="1600" dirty="0">
                    <a:latin typeface="Cambria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2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-form is an expression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𝑓𝑑𝑥</m:t>
                    </m:r>
                    <m:r>
                      <a:rPr lang="en-US" sz="1600" i="1">
                        <a:latin typeface="Cambria Math"/>
                      </a:rPr>
                      <m:t>∧</m:t>
                    </m:r>
                    <m:r>
                      <a:rPr lang="en-US" sz="1600" i="1">
                        <a:latin typeface="Cambria Math"/>
                      </a:rPr>
                      <m:t>𝑑𝑦</m:t>
                    </m:r>
                    <m:r>
                      <a:rPr lang="en-US" sz="1600" i="1">
                        <a:latin typeface="Cambria Math"/>
                      </a:rPr>
                      <m:t>+</m:t>
                    </m:r>
                    <m:r>
                      <a:rPr lang="en-US" sz="1600" i="1">
                        <a:latin typeface="Cambria Math"/>
                      </a:rPr>
                      <m:t>𝑔𝑑𝑥</m:t>
                    </m:r>
                    <m:r>
                      <a:rPr lang="en-US" sz="1600" i="1">
                        <a:latin typeface="Cambria Math"/>
                      </a:rPr>
                      <m:t>∧</m:t>
                    </m:r>
                    <m:r>
                      <a:rPr lang="en-US" sz="1600" i="1">
                        <a:latin typeface="Cambria Math"/>
                      </a:rPr>
                      <m:t>𝑑𝑧</m:t>
                    </m:r>
                    <m:r>
                      <a:rPr lang="en-US" sz="1600" i="1">
                        <a:latin typeface="Cambria Math"/>
                      </a:rPr>
                      <m:t>+</m:t>
                    </m:r>
                    <m:r>
                      <a:rPr lang="en-US" sz="1600" i="1">
                        <a:latin typeface="Cambria Math"/>
                      </a:rPr>
                      <m:t>h𝑑𝑦</m:t>
                    </m:r>
                    <m:r>
                      <a:rPr lang="en-US" sz="1600" i="1">
                        <a:latin typeface="Cambria Math"/>
                      </a:rPr>
                      <m:t>∧</m:t>
                    </m:r>
                    <m:r>
                      <a:rPr lang="en-US" sz="1600" i="1">
                        <a:latin typeface="Cambria Math"/>
                      </a:rPr>
                      <m:t>𝑑𝑧</m:t>
                    </m:r>
                    <m:r>
                      <a:rPr lang="en-US" sz="1600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 </a:t>
                </a:r>
              </a:p>
              <a:p>
                <a:r>
                  <a:rPr lang="en-US" sz="1600" dirty="0">
                    <a:latin typeface="Cambria" pitchFamily="18" charset="0"/>
                  </a:rPr>
                  <a:t>       (or simply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𝑓𝑑𝑥𝑑𝑦</m:t>
                    </m:r>
                    <m:r>
                      <a:rPr lang="en-US" sz="1600" i="1">
                        <a:latin typeface="Cambria Math"/>
                      </a:rPr>
                      <m:t>+</m:t>
                    </m:r>
                    <m:r>
                      <a:rPr lang="en-US" sz="1600" i="1">
                        <a:latin typeface="Cambria Math"/>
                      </a:rPr>
                      <m:t>𝑔𝑑𝑥𝑑𝑧</m:t>
                    </m:r>
                    <m:r>
                      <a:rPr lang="en-US" sz="1600" i="1">
                        <a:latin typeface="Cambria Math"/>
                      </a:rPr>
                      <m:t>+</m:t>
                    </m:r>
                    <m:r>
                      <a:rPr lang="en-US" sz="1600" i="1">
                        <a:latin typeface="Cambria Math"/>
                      </a:rPr>
                      <m:t>h𝑑𝑦𝑑𝑧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) .  </a:t>
                </a:r>
              </a:p>
              <a:p>
                <a:pPr>
                  <a:buFont typeface="+mj-lt"/>
                  <a:buAutoNum type="arabicParenR" startAt="4"/>
                </a:pPr>
                <a:r>
                  <a:rPr lang="en-US" sz="1600" dirty="0">
                    <a:latin typeface="Cambria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3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-form is an expression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𝑓𝑑𝑥</m:t>
                    </m:r>
                    <m:r>
                      <a:rPr lang="en-US" sz="1600" i="1">
                        <a:latin typeface="Cambria Math"/>
                      </a:rPr>
                      <m:t>∧</m:t>
                    </m:r>
                    <m:r>
                      <a:rPr lang="en-US" sz="1600" i="1">
                        <a:latin typeface="Cambria Math"/>
                      </a:rPr>
                      <m:t>𝑑𝑦</m:t>
                    </m:r>
                    <m:r>
                      <a:rPr lang="en-US" sz="1600" i="1">
                        <a:latin typeface="Cambria Math"/>
                      </a:rPr>
                      <m:t>∧</m:t>
                    </m:r>
                    <m:r>
                      <a:rPr lang="en-US" sz="1600" i="1">
                        <a:latin typeface="Cambria Math"/>
                      </a:rPr>
                      <m:t>𝑑𝑧</m:t>
                    </m:r>
                    <m:r>
                      <a:rPr lang="en-US" sz="16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( or simply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𝑓𝑑𝑥</m:t>
                    </m:r>
                    <m:r>
                      <a:rPr lang="en-US" sz="1600" i="1">
                        <a:latin typeface="Cambria Math"/>
                      </a:rPr>
                      <m:t>∧</m:t>
                    </m:r>
                    <m:r>
                      <a:rPr lang="en-US" sz="1600" i="1">
                        <a:latin typeface="Cambria Math"/>
                      </a:rPr>
                      <m:t>𝑑𝑦</m:t>
                    </m:r>
                    <m:r>
                      <a:rPr lang="en-US" sz="1600" i="1">
                        <a:latin typeface="Cambria Math"/>
                      </a:rPr>
                      <m:t>∧</m:t>
                    </m:r>
                    <m:r>
                      <a:rPr lang="en-US" sz="1600" i="1">
                        <a:latin typeface="Cambria Math"/>
                      </a:rPr>
                      <m:t>𝑑𝑧</m:t>
                    </m:r>
                  </m:oMath>
                </a14:m>
                <a:r>
                  <a:rPr lang="en-US" sz="1600" dirty="0">
                    <a:latin typeface="Cambria" pitchFamily="18" charset="0"/>
                  </a:rPr>
                  <a:t>).</a:t>
                </a:r>
              </a:p>
            </p:txBody>
          </p:sp>
        </mc:Choice>
        <mc:Fallback>
          <p:sp>
            <p:nvSpPr>
              <p:cNvPr id="8" name="Flowchart: Alternate Process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2421" y="1066800"/>
                <a:ext cx="4182979" cy="3124201"/>
              </a:xfrm>
              <a:prstGeom prst="flowChartAlternateProcess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4308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4093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Next time</a:t>
            </a:r>
            <a:endParaRPr lang="en-US" sz="2800" b="1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1430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Mappings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3231" y="1874949"/>
            <a:ext cx="5334000" cy="407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3259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685800"/>
            <a:ext cx="514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ambria" pitchFamily="18" charset="0"/>
              </a:rPr>
              <a:t>End of the lecture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6438" y="1905000"/>
            <a:ext cx="5191125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235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113</Words>
  <Application>Microsoft Office PowerPoint</Application>
  <PresentationFormat>On-screen Show (4:3)</PresentationFormat>
  <Paragraphs>107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Last Lecture</vt:lpstr>
      <vt:lpstr>Slide 3</vt:lpstr>
      <vt:lpstr>Differential Forms </vt:lpstr>
      <vt:lpstr>Differential Forms </vt:lpstr>
      <vt:lpstr>Differential Forms </vt:lpstr>
      <vt:lpstr>Differential Forms </vt:lpstr>
      <vt:lpstr>Differential Forms </vt:lpstr>
      <vt:lpstr>Differential Forms </vt:lpstr>
      <vt:lpstr>Differential Forms </vt:lpstr>
      <vt:lpstr>Differential Forms </vt:lpstr>
      <vt:lpstr>Differential Forms </vt:lpstr>
      <vt:lpstr>Differential Forms </vt:lpstr>
      <vt:lpstr>p-forms </vt:lpstr>
      <vt:lpstr> </vt:lpstr>
      <vt:lpstr> </vt:lpstr>
      <vt:lpstr>Slide 17</vt:lpstr>
      <vt:lpstr> </vt:lpstr>
      <vt:lpstr> </vt:lpstr>
      <vt:lpstr> </vt:lpstr>
      <vt:lpstr> </vt:lpstr>
      <vt:lpstr> </vt:lpstr>
      <vt:lpstr>Exterior derivative</vt:lpstr>
      <vt:lpstr>Exterior derivative</vt:lpstr>
      <vt:lpstr>Exterior derivative</vt:lpstr>
      <vt:lpstr>Exterior derivative</vt:lpstr>
      <vt:lpstr>Exterior derivative</vt:lpstr>
      <vt:lpstr>Exterior derivative</vt:lpstr>
      <vt:lpstr>Exterior derivative</vt:lpstr>
      <vt:lpstr>Exterior derivative</vt:lpstr>
      <vt:lpstr>Exterior derivative</vt:lpstr>
      <vt:lpstr>Exterior derivative</vt:lpstr>
      <vt:lpstr>Slide 33</vt:lpstr>
      <vt:lpstr>Slide 34</vt:lpstr>
      <vt:lpstr>Slide 35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Administrator</cp:lastModifiedBy>
  <cp:revision>49</cp:revision>
  <dcterms:created xsi:type="dcterms:W3CDTF">2006-08-16T00:00:00Z</dcterms:created>
  <dcterms:modified xsi:type="dcterms:W3CDTF">2013-04-08T12:15:49Z</dcterms:modified>
</cp:coreProperties>
</file>