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7" r:id="rId2"/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99" r:id="rId13"/>
    <p:sldId id="270" r:id="rId14"/>
    <p:sldId id="271" r:id="rId15"/>
    <p:sldId id="300" r:id="rId16"/>
    <p:sldId id="301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0" r:id="rId25"/>
    <p:sldId id="284" r:id="rId26"/>
    <p:sldId id="283" r:id="rId27"/>
    <p:sldId id="285" r:id="rId28"/>
    <p:sldId id="286" r:id="rId29"/>
    <p:sldId id="289" r:id="rId30"/>
    <p:sldId id="287" r:id="rId31"/>
    <p:sldId id="288" r:id="rId32"/>
    <p:sldId id="290" r:id="rId33"/>
    <p:sldId id="291" r:id="rId34"/>
    <p:sldId id="294" r:id="rId35"/>
    <p:sldId id="292" r:id="rId36"/>
    <p:sldId id="293" r:id="rId37"/>
    <p:sldId id="296" r:id="rId38"/>
    <p:sldId id="297" r:id="rId39"/>
    <p:sldId id="298" r:id="rId40"/>
    <p:sldId id="295" r:id="rId41"/>
    <p:sldId id="259" r:id="rId42"/>
    <p:sldId id="25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FC5D2-89BA-4A67-BAFE-D693756940F3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1BE2A-04EB-4A35-A4A2-39A6865D96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067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049179"/>
            <a:ext cx="60960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5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921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i.sanu.ac.rs/vismath/friedman/fig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6296" y="4038600"/>
            <a:ext cx="3589606" cy="239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3810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ambria" pitchFamily="18" charset="0"/>
                <a:cs typeface="Arial" pitchFamily="34" charset="0"/>
              </a:rPr>
              <a:t>Last Lecture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8275" y="304801"/>
            <a:ext cx="35814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157162" y="1295400"/>
                <a:ext cx="5248275" cy="3493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latin typeface="Cambria" pitchFamily="18" charset="0"/>
                    <a:cs typeface="Arial" pitchFamily="34" charset="0"/>
                  </a:rPr>
                  <a:t>Contents:</a:t>
                </a:r>
              </a:p>
              <a:p>
                <a:endParaRPr lang="en-US" sz="24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2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22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Velocity Vectors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Reparametrization of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2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22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Derivative with respect to Velocity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Properties of Curves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Conclusion</a:t>
                </a:r>
              </a:p>
              <a:p>
                <a:r>
                  <a:rPr lang="en-US" dirty="0" smtClean="0"/>
                  <a:t> </a:t>
                </a:r>
              </a:p>
              <a:p>
                <a:endParaRPr lang="en-US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62" y="1295400"/>
                <a:ext cx="5248275" cy="349326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439" t="-1745" b="-17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296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4495800" cy="4754563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latin typeface="Cambria" pitchFamily="18" charset="0"/>
                  </a:rPr>
                  <a:t>Contents: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-forms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Differentials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>
                    <a:latin typeface="Cambria" pitchFamily="18" charset="0"/>
                  </a:rPr>
                  <a:t>Exercise </a:t>
                </a:r>
                <a:r>
                  <a:rPr lang="en-US" sz="2400" b="1" dirty="0" smtClean="0">
                    <a:latin typeface="Cambria" pitchFamily="18" charset="0"/>
                  </a:rPr>
                  <a:t>1.5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Properties of differentials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4495800" cy="4754563"/>
              </a:xfr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2124" y="1066800"/>
            <a:ext cx="3793751" cy="229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61014"/>
            <a:ext cx="2438400" cy="2830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66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Why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forms?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1840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Why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forms?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Classical differentials: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real-valued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, then in elementary calculus the differential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usually defined as </a:t>
                </a:r>
                <a:br>
                  <a:rPr lang="en-US" sz="1800" dirty="0" smtClean="0">
                    <a:latin typeface="Cambria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b="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here calculates the small change in the value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when there is small change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dx</m:t>
                    </m:r>
                    <m:r>
                      <a:rPr lang="en-US" sz="1800" b="0" i="0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5783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Why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forms?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Classical differentials: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real-valued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, then in elementary calculus the differential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usually defined as </a:t>
                </a:r>
                <a:br>
                  <a:rPr lang="en-US" sz="1800" dirty="0" smtClean="0">
                    <a:latin typeface="Cambria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b="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here calculates the small change in the value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when there is small change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dx</m:t>
                    </m:r>
                    <m:r>
                      <a:rPr lang="en-US" sz="1800" b="0" i="0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What does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rgbClr val="0070C0"/>
                        </a:solidFill>
                        <a:latin typeface="Cambria Math"/>
                      </a:rPr>
                      <m:t>𝒅𝒇</m:t>
                    </m:r>
                    <m:r>
                      <a:rPr lang="en-US" sz="1800" b="1" i="1" smtClean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𝝏</m:t>
                        </m:r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𝒇</m:t>
                        </m:r>
                      </m:num>
                      <m:den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𝝏</m:t>
                        </m:r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𝒙</m:t>
                        </m:r>
                      </m:den>
                    </m:f>
                    <m:r>
                      <a:rPr lang="en-US" sz="1800" b="1" i="1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latin typeface="Cambria Math"/>
                      </a:rPr>
                      <m:t>𝒅𝒙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𝝏</m:t>
                        </m:r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𝒇</m:t>
                        </m:r>
                      </m:num>
                      <m:den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𝝏</m:t>
                        </m:r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𝒚</m:t>
                        </m:r>
                      </m:den>
                    </m:f>
                    <m:r>
                      <a:rPr lang="en-US" sz="1800" b="1" i="1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latin typeface="Cambria Math"/>
                      </a:rPr>
                      <m:t>𝒅𝒚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𝝏</m:t>
                        </m:r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𝒇</m:t>
                        </m:r>
                      </m:num>
                      <m:den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𝝏</m:t>
                        </m:r>
                        <m:r>
                          <a:rPr lang="en-US" sz="1800" b="1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𝒛</m:t>
                        </m:r>
                      </m:den>
                    </m:f>
                    <m:r>
                      <a:rPr lang="en-US" sz="1800" b="1" i="1">
                        <a:solidFill>
                          <a:srgbClr val="0070C0"/>
                        </a:solidFill>
                        <a:latin typeface="Cambria Math"/>
                      </a:rPr>
                      <m:t> </m:t>
                    </m:r>
                    <m:r>
                      <a:rPr lang="en-US" sz="1800" b="1" i="1">
                        <a:solidFill>
                          <a:srgbClr val="0070C0"/>
                        </a:solidFill>
                        <a:latin typeface="Cambria Math"/>
                      </a:rPr>
                      <m:t>𝒅𝒛</m:t>
                    </m:r>
                  </m:oMath>
                </a14:m>
                <a:r>
                  <a:rPr lang="en-US" sz="1800" b="1" dirty="0" smtClean="0">
                    <a:solidFill>
                      <a:srgbClr val="0070C0"/>
                    </a:solidFill>
                    <a:latin typeface="Cambria" pitchFamily="18" charset="0"/>
                  </a:rPr>
                  <a:t> </a:t>
                </a:r>
                <a:r>
                  <a:rPr lang="en-US" sz="1800" b="1" dirty="0" smtClean="0">
                    <a:latin typeface="Cambria" pitchFamily="18" charset="0"/>
                  </a:rPr>
                  <a:t>means?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will see the meaning of this expression using the notion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5783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Sometimes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instead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for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593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990600"/>
                <a:ext cx="8229600" cy="185909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Cambria" pitchFamily="18" charset="0"/>
                  </a:rPr>
                  <a:t>Definition: </a:t>
                </a:r>
              </a:p>
              <a:p>
                <a:r>
                  <a:rPr lang="en-US" dirty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1−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form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a real-valued function on the set of all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linear at each point, that is,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  <m:r>
                            <a:rPr lang="en-US" b="1" i="1">
                              <a:latin typeface="Cambria Math"/>
                            </a:rPr>
                            <m:t>𝒗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  <m:r>
                            <a:rPr lang="en-US" b="1" i="1">
                              <a:latin typeface="Cambria Math"/>
                            </a:rPr>
                            <m:t>𝒘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𝑏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r>
                        <a:rPr lang="en-US" b="1" i="1">
                          <a:latin typeface="Cambria Math"/>
                        </a:rPr>
                        <m:t>(</m:t>
                      </m:r>
                      <m:r>
                        <a:rPr lang="en-US" b="1" i="1">
                          <a:latin typeface="Cambria Math"/>
                        </a:rPr>
                        <m:t>𝒘</m:t>
                      </m:r>
                      <m:r>
                        <a:rPr lang="en-US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" pitchFamily="18" charset="0"/>
                </a:endParaRPr>
              </a:p>
              <a:p>
                <a:r>
                  <a:rPr lang="en-US" dirty="0">
                    <a:latin typeface="Cambria" pitchFamily="18" charset="0"/>
                  </a:rPr>
                  <a:t>For any numbers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and tangent vectors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𝒗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b="1" dirty="0" smtClean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/>
                      </a:rPr>
                      <m:t>𝒘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at the same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Cambria" pitchFamily="18" charset="0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990600"/>
                <a:ext cx="8229600" cy="185909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1988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Sometimes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instead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for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Fact:</a:t>
                </a:r>
                <a:endParaRPr lang="en-US" sz="20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fix point p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the resulting fucntion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1" i="1" smtClean="0">
                                <a:latin typeface="Cambria Math"/>
                              </a:rPr>
                              <m:t>𝑹</m:t>
                            </m:r>
                          </m:e>
                          <m:sup>
                            <m:r>
                              <a:rPr lang="en-US" sz="1800" b="1" i="1" smtClean="0"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e>
                    </m:d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 is linear. 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990600"/>
                <a:ext cx="8229600" cy="185909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Cambria" pitchFamily="18" charset="0"/>
                  </a:rPr>
                  <a:t>Definition: </a:t>
                </a:r>
              </a:p>
              <a:p>
                <a:r>
                  <a:rPr lang="en-US" dirty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1−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form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a real-valued function on the set of all tangent vectors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linear at each point, that is,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  <m:r>
                            <a:rPr lang="en-US" b="1" i="1">
                              <a:latin typeface="Cambria Math"/>
                            </a:rPr>
                            <m:t>𝒗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𝑏</m:t>
                          </m:r>
                          <m:r>
                            <a:rPr lang="en-US" b="1" i="1">
                              <a:latin typeface="Cambria Math"/>
                            </a:rPr>
                            <m:t>𝒘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en-US" b="1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𝑏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r>
                        <a:rPr lang="en-US" b="1" i="1">
                          <a:latin typeface="Cambria Math"/>
                        </a:rPr>
                        <m:t>(</m:t>
                      </m:r>
                      <m:r>
                        <a:rPr lang="en-US" b="1" i="1">
                          <a:latin typeface="Cambria Math"/>
                        </a:rPr>
                        <m:t>𝒘</m:t>
                      </m:r>
                      <m:r>
                        <a:rPr lang="en-US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b="1" dirty="0">
                  <a:latin typeface="Cambria" pitchFamily="18" charset="0"/>
                </a:endParaRPr>
              </a:p>
              <a:p>
                <a:r>
                  <a:rPr lang="en-US" dirty="0">
                    <a:latin typeface="Cambria" pitchFamily="18" charset="0"/>
                  </a:rPr>
                  <a:t>For any numbers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and tangent vectors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𝒗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/>
                      </a:rPr>
                      <m:t>𝒘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at the same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Cambria" pitchFamily="18" charset="0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990600"/>
                <a:ext cx="8229600" cy="185909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3802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1"/>
                <a:ext cx="8229600" cy="1600200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Sum of two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-forms: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two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1−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forms then their sum is defined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𝜙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𝜓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𝜓</m:t>
                      </m:r>
                      <m:r>
                        <a:rPr lang="en-US" sz="1800" b="0" i="1" smtClean="0">
                          <a:latin typeface="Cambria Math"/>
                        </a:rPr>
                        <m:t> (</m:t>
                      </m:r>
                      <m:r>
                        <a:rPr lang="en-US" sz="1800" b="1" i="1" smtClean="0">
                          <a:latin typeface="Cambria Math"/>
                        </a:rPr>
                        <m:t>𝒗</m:t>
                      </m:r>
                      <m:r>
                        <a:rPr lang="en-US" sz="1800" b="0" i="1" smtClean="0"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f</a:t>
                </a:r>
                <a:r>
                  <a:rPr lang="en-US" sz="1800" dirty="0" smtClean="0">
                    <a:latin typeface="Cambria" pitchFamily="18" charset="0"/>
                  </a:rPr>
                  <a:t>or all tangent vectors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𝒗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1"/>
                <a:ext cx="8229600" cy="16002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3802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69231" y="1219200"/>
                <a:ext cx="8001000" cy="164679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</a:rPr>
                  <a:t>Product </a:t>
                </a:r>
                <a:r>
                  <a:rPr lang="en-US" sz="2400" b="1" dirty="0">
                    <a:latin typeface="Cambria" pitchFamily="18" charset="0"/>
                  </a:rPr>
                  <a:t>of a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>
                    <a:latin typeface="Cambria" pitchFamily="18" charset="0"/>
                  </a:rPr>
                  <a:t>-form with a function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𝒇</m:t>
                    </m:r>
                    <m:r>
                      <a:rPr lang="en-US" sz="2400" b="1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→</m:t>
                    </m:r>
                    <m:r>
                      <a:rPr lang="en-US" sz="2400" b="1" i="1">
                        <a:latin typeface="Cambria Math"/>
                      </a:rPr>
                      <m:t>𝑹</m:t>
                    </m:r>
                  </m:oMath>
                </a14:m>
                <a:endParaRPr lang="en-US" sz="2400" b="1" dirty="0">
                  <a:latin typeface="Cambria" pitchFamily="18" charset="0"/>
                </a:endParaRPr>
              </a:p>
              <a:p>
                <a:r>
                  <a:rPr lang="en-US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→</m:t>
                    </m:r>
                    <m:r>
                      <a:rPr lang="en-US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be a real valued function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be a one form. Then for any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we define: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r>
                            <a:rPr lang="en-US" i="1">
                              <a:latin typeface="Cambria Math"/>
                            </a:rPr>
                            <m:t>𝜙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𝜙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31" y="1219200"/>
                <a:ext cx="8001000" cy="164679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7252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70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09600" y="3230328"/>
                <a:ext cx="7772400" cy="37555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mbria" pitchFamily="18" charset="0"/>
                  </a:rPr>
                  <a:t>At each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is the number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))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.</a:t>
                </a:r>
                <a:endParaRPr lang="en-US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230328"/>
                <a:ext cx="7772400" cy="375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304800" y="971280"/>
                <a:ext cx="8229600" cy="3791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Cambria" pitchFamily="18" charset="0"/>
                  </a:rPr>
                  <a:t>Evaluating a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>
                    <a:latin typeface="Cambria" pitchFamily="18" charset="0"/>
                  </a:rPr>
                  <a:t>-form on a vector form</a:t>
                </a:r>
              </a:p>
              <a:p>
                <a:endParaRPr lang="en-US" dirty="0">
                  <a:latin typeface="Cambria" pitchFamily="18" charset="0"/>
                </a:endParaRPr>
              </a:p>
              <a:p>
                <a:r>
                  <a:rPr lang="en-US" dirty="0">
                    <a:latin typeface="Cambria" pitchFamily="18" charset="0"/>
                  </a:rPr>
                  <a:t>Let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be a vector field, then for any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.</a:t>
                </a:r>
              </a:p>
              <a:p>
                <a:r>
                  <a:rPr lang="en-US" dirty="0">
                    <a:latin typeface="Cambria" pitchFamily="18" charset="0"/>
                  </a:rPr>
                  <a:t>So we can  evaluate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-form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𝜙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on a vector field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in the following way</a:t>
                </a: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971280"/>
                <a:ext cx="8229600" cy="379187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11" t="-1286" r="-444" b="-1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0549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09600" y="3230328"/>
                <a:ext cx="7772400" cy="37555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mbria" pitchFamily="18" charset="0"/>
                  </a:rPr>
                  <a:t>At each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is the number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))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.</a:t>
                </a:r>
                <a:endParaRPr lang="en-US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230328"/>
                <a:ext cx="7772400" cy="375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304800" y="971280"/>
                <a:ext cx="8229600" cy="4715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Cambria" pitchFamily="18" charset="0"/>
                  </a:rPr>
                  <a:t>Evaluating a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>
                    <a:latin typeface="Cambria" pitchFamily="18" charset="0"/>
                  </a:rPr>
                  <a:t>-form on a vector form</a:t>
                </a:r>
              </a:p>
              <a:p>
                <a:endParaRPr lang="en-US" dirty="0">
                  <a:latin typeface="Cambria" pitchFamily="18" charset="0"/>
                </a:endParaRPr>
              </a:p>
              <a:p>
                <a:r>
                  <a:rPr lang="en-US" dirty="0">
                    <a:latin typeface="Cambria" pitchFamily="18" charset="0"/>
                  </a:rPr>
                  <a:t>Let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be a vector field, then for any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at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.</a:t>
                </a:r>
              </a:p>
              <a:p>
                <a:r>
                  <a:rPr lang="en-US" dirty="0">
                    <a:latin typeface="Cambria" pitchFamily="18" charset="0"/>
                  </a:rPr>
                  <a:t>So we can  evaluate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-form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𝜙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on a vector field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in the following way</a:t>
                </a: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r>
                  <a:rPr lang="en-US" sz="2400" b="1" dirty="0">
                    <a:latin typeface="Cambria" pitchFamily="18" charset="0"/>
                  </a:rPr>
                  <a:t>Differentiable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>
                    <a:latin typeface="Cambria" pitchFamily="18" charset="0"/>
                  </a:rPr>
                  <a:t>-form</a:t>
                </a:r>
              </a:p>
              <a:p>
                <a:r>
                  <a:rPr lang="en-US" dirty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1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-</a:t>
                </a:r>
                <a:r>
                  <a:rPr lang="en-US" dirty="0">
                    <a:latin typeface="Cambria" pitchFamily="18" charset="0"/>
                  </a:rPr>
                  <a:t>form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𝜙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differentiable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differentiable whenever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differentiable 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is differentiable .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971280"/>
                <a:ext cx="8229600" cy="471520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11" t="-1034" r="-444" b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368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Properties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𝝓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𝑽</m:t>
                        </m:r>
                      </m:e>
                    </m:d>
                  </m:oMath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linearity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vector field properties imply that:</a:t>
                </a:r>
              </a:p>
              <a:p>
                <a:pPr marL="0" indent="0">
                  <a:buNone/>
                </a:pPr>
                <a:endParaRPr lang="en-US" sz="1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𝑓𝑉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𝑔𝑊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𝑔</m:t>
                      </m:r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𝑊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𝜙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𝜓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𝑔</m:t>
                      </m:r>
                      <m:r>
                        <a:rPr lang="en-US" sz="1800" b="0" i="1" smtClean="0">
                          <a:latin typeface="Cambria Math"/>
                        </a:rPr>
                        <m:t>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9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functions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1-forms</a:t>
            </a:r>
            <a:endParaRPr lang="en-US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512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1905000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differentiable real-valued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 differential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</a:t>
                </a:r>
                <a:r>
                  <a:rPr lang="en-US" sz="1800" dirty="0" smtClean="0">
                    <a:latin typeface="Cambria" pitchFamily="18" charset="0"/>
                  </a:rPr>
                  <a:t>the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[</m:t>
                      </m:r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r>
                        <a:rPr lang="en-US" sz="1800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all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19050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3200400"/>
                <a:ext cx="82296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-form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satisfies all the conditions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-form: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 smtClean="0">
                  <a:latin typeface="Cambria" pitchFamily="18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maps every tangent vector to a real number.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is linear because of the properties of directional derivative.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200400"/>
                <a:ext cx="8229600" cy="147732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593" t="-2479" b="-5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1358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1905000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differentiable real-valued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 differential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</a:t>
                </a:r>
                <a:r>
                  <a:rPr lang="en-US" sz="1800" dirty="0" smtClean="0">
                    <a:latin typeface="Cambria" pitchFamily="18" charset="0"/>
                  </a:rPr>
                  <a:t>the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[</m:t>
                      </m:r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r>
                        <a:rPr lang="en-US" sz="1800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all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19050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3200400"/>
                <a:ext cx="82296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-form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satisfies all the conditions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-form: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 smtClean="0">
                  <a:latin typeface="Cambria" pitchFamily="18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maps every tangent vector to a real number.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is linear because of the properties of directional derivative.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 smtClean="0">
                  <a:latin typeface="Cambria" pitchFamily="18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200400"/>
                <a:ext cx="8229600" cy="175432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593" t="-2083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loud Callout 4"/>
              <p:cNvSpPr/>
              <p:nvPr/>
            </p:nvSpPr>
            <p:spPr>
              <a:xfrm>
                <a:off x="3200400" y="4721844"/>
                <a:ext cx="5715000" cy="1858328"/>
              </a:xfrm>
              <a:prstGeom prst="cloudCallout">
                <a:avLst>
                  <a:gd name="adj1" fmla="val -43457"/>
                  <a:gd name="adj2" fmla="val -68327"/>
                </a:avLst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i="1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i="1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i="1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i="1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5" name="Cloud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4721844"/>
                <a:ext cx="5715000" cy="1858328"/>
              </a:xfrm>
              <a:prstGeom prst="cloudCallout">
                <a:avLst>
                  <a:gd name="adj1" fmla="val -43457"/>
                  <a:gd name="adj2" fmla="val -68327"/>
                </a:avLst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977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1905000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differentiable real-valued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 differential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</a:t>
                </a:r>
                <a:r>
                  <a:rPr lang="en-US" sz="1800" dirty="0" smtClean="0">
                    <a:latin typeface="Cambria" pitchFamily="18" charset="0"/>
                  </a:rPr>
                  <a:t>the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[</m:t>
                      </m:r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r>
                        <a:rPr lang="en-US" sz="1800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all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19050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3200400"/>
                <a:ext cx="8229600" cy="2982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-form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satisfies all the conditions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-form: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 smtClean="0">
                  <a:latin typeface="Cambria" pitchFamily="18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maps every tangent vector to a real number.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is linear because of the properties of directional derivative.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 smtClean="0">
                  <a:latin typeface="Cambria" pitchFamily="18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>
                  <a:latin typeface="Cambria" pitchFamily="18" charset="0"/>
                </a:endParaRPr>
              </a:p>
              <a:p>
                <a:r>
                  <a:rPr lang="en-US" sz="2400" b="1" dirty="0">
                    <a:latin typeface="Cambria" pitchFamily="18" charset="0"/>
                  </a:rPr>
                  <a:t>Fact: </a:t>
                </a:r>
              </a:p>
              <a:p>
                <a:r>
                  <a:rPr lang="en-US" dirty="0">
                    <a:latin typeface="Cambria" pitchFamily="18" charset="0"/>
                  </a:rPr>
                  <a:t>For any real-valued function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the differential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knows directional derivative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in every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latin typeface="Cambria" pitchFamily="18" charset="0"/>
                  </a:rPr>
                  <a:t>.</a:t>
                </a:r>
              </a:p>
              <a:p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200400"/>
                <a:ext cx="8229600" cy="298229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11" t="-1227" b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813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us consider some examples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 1 ( </a:t>
                </a:r>
                <a:r>
                  <a:rPr lang="en-US" sz="2000" dirty="0" smtClean="0">
                    <a:latin typeface="Cambria" pitchFamily="18" charset="0"/>
                  </a:rPr>
                  <a:t>Differential of Natural coordinate functions </a:t>
                </a:r>
                <a:r>
                  <a:rPr lang="en-US" sz="2400" b="1" dirty="0" smtClean="0">
                    <a:latin typeface="Cambria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Natural coordinate functions: </a:t>
                </a:r>
                <a:r>
                  <a:rPr lang="en-US" sz="1800" dirty="0" smtClean="0">
                    <a:latin typeface="Cambria" pitchFamily="18" charset="0"/>
                  </a:rPr>
                  <a:t>Natural coordinate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 functions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defined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b="1" i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20181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us consider some examples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 1 ( </a:t>
                </a:r>
                <a:r>
                  <a:rPr lang="en-US" sz="2000" dirty="0" smtClean="0">
                    <a:latin typeface="Cambria" pitchFamily="18" charset="0"/>
                  </a:rPr>
                  <a:t>Differential of Natural coordinate functions </a:t>
                </a:r>
                <a:r>
                  <a:rPr lang="en-US" sz="2400" b="1" dirty="0" smtClean="0">
                    <a:latin typeface="Cambria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Natural coordinate functions: </a:t>
                </a:r>
                <a:r>
                  <a:rPr lang="en-US" sz="1800" dirty="0" smtClean="0">
                    <a:latin typeface="Cambria" pitchFamily="18" charset="0"/>
                  </a:rPr>
                  <a:t>Natural coordinate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 functions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defined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we calculate differentials of these natural coordinate functions. Using definition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we get, for any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𝑗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i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209408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us consider some examples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 1 ( </a:t>
                </a:r>
                <a:r>
                  <a:rPr lang="en-US" sz="2000" dirty="0" smtClean="0">
                    <a:latin typeface="Cambria" pitchFamily="18" charset="0"/>
                  </a:rPr>
                  <a:t>Differential of Natural coordinate functions </a:t>
                </a:r>
                <a:r>
                  <a:rPr lang="en-US" sz="2400" b="1" dirty="0" smtClean="0">
                    <a:latin typeface="Cambria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Natural coordinate functions: </a:t>
                </a:r>
                <a:r>
                  <a:rPr lang="en-US" sz="1800" dirty="0" smtClean="0">
                    <a:latin typeface="Cambria" pitchFamily="18" charset="0"/>
                  </a:rPr>
                  <a:t>Natural coordinate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 functions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defined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b="1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we calculate differentials of these natural coordinate functions. Using definition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we get, for any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𝑗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𝑝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i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</a:t>
                </a:r>
                <a:r>
                  <a:rPr lang="en-US" sz="1800" b="1" i="1" dirty="0" err="1" smtClean="0">
                    <a:latin typeface="Cambria" pitchFamily="18" charset="0"/>
                  </a:rPr>
                  <a:t>Kronecker</a:t>
                </a:r>
                <a:r>
                  <a:rPr lang="en-US" sz="1800" b="1" i="1" dirty="0" smtClean="0">
                    <a:latin typeface="Cambria" pitchFamily="18" charset="0"/>
                  </a:rPr>
                  <a:t> delta </a:t>
                </a:r>
                <a:r>
                  <a:rPr lang="en-US" sz="1800" dirty="0" smtClean="0">
                    <a:latin typeface="Cambria" pitchFamily="18" charset="0"/>
                  </a:rPr>
                  <a:t>defined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1               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𝑤h𝑒𝑛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 0,      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𝑤h𝑒𝑛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Thus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only depends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  <a:r>
                  <a:rPr lang="en-US" sz="1800" i="1" dirty="0" smtClean="0">
                    <a:latin typeface="Cambria" pitchFamily="18" charset="0"/>
                  </a:rPr>
                  <a:t> and not on the point of application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i="1" dirty="0" smtClean="0">
                    <a:latin typeface="Cambria" pitchFamily="18" charset="0"/>
                  </a:rPr>
                  <a:t>.</a:t>
                </a:r>
                <a:endParaRPr lang="en-US" sz="1800" i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682" b="-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209408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81000" y="762000"/>
                <a:ext cx="8382000" cy="5715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Example 2 (</a:t>
                </a:r>
                <a:r>
                  <a:rPr lang="en-US" sz="2000" dirty="0" smtClean="0">
                    <a:solidFill>
                      <a:schemeClr val="tx1"/>
                    </a:solidFill>
                    <a:latin typeface="Cambria" pitchFamily="18" charset="0"/>
                  </a:rPr>
                  <a:t>Linear combination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Cambria" pitchFamily="18" charset="0"/>
                  </a:rPr>
                  <a:t>-forms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)</a:t>
                </a: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" pitchFamily="18" charset="0"/>
                  </a:rPr>
                  <a:t>,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:</m:t>
                    </m:r>
                    <m:sSup>
                      <m:sSupPr>
                        <m:ctrlPr>
                          <a:rPr lang="en-US" sz="18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dirty="0" smtClean="0">
                        <a:solidFill>
                          <a:schemeClr val="tx1"/>
                        </a:solidFill>
                        <a:latin typeface="Cambria Math"/>
                      </a:rPr>
                      <m:t>→</m:t>
                    </m:r>
                    <m:r>
                      <a:rPr lang="en-US" sz="1800" b="1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𝑹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" pitchFamily="18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be three functions. Let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𝜓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algn="l"/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𝜓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is 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-form, and for any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we have</a:t>
                </a:r>
              </a:p>
              <a:p>
                <a:pPr algn="l"/>
                <a:endParaRPr lang="en-US" sz="1800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𝜓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</a:rPr>
                        <m:t>𝑣</m:t>
                      </m:r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algn="l"/>
                <a:endParaRPr lang="en-US" sz="1800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           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algn="l"/>
                <a:endParaRPr lang="en-US" sz="1800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                                                  </m:t>
                          </m:r>
                        </m:e>
                      </m:nary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algn="l"/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Next: we show that in fact each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-form can be written in the form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</a:rPr>
                      <m:t>𝜓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</a:rPr>
                  <a:t> above.</a:t>
                </a:r>
                <a:endParaRPr lang="en-US" sz="18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81000" y="762000"/>
                <a:ext cx="8382000" cy="5715000"/>
              </a:xfrm>
              <a:blipFill rotWithShape="1">
                <a:blip r:embed="rId3" cstate="print"/>
                <a:stretch>
                  <a:fillRect l="-1164"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8305800" cy="6096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41634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Euclidean coordinate functions of a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2000" dirty="0" smtClean="0">
                    <a:latin typeface="Cambria" pitchFamily="18" charset="0"/>
                  </a:rPr>
                  <a:t>is 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-form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0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2000" dirty="0" smtClean="0">
                    <a:latin typeface="Cambria" pitchFamily="18" charset="0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𝜙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2000" dirty="0" smtClean="0">
                    <a:latin typeface="Cambria" pitchFamily="18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𝜙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These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called the Euclidean coordinate functions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3031" y="381000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782955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loud 5"/>
              <p:cNvSpPr/>
              <p:nvPr/>
            </p:nvSpPr>
            <p:spPr>
              <a:xfrm>
                <a:off x="2590800" y="5715000"/>
                <a:ext cx="5695950" cy="1066800"/>
              </a:xfrm>
              <a:prstGeom prst="clou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𝑓𝑉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𝑔𝑊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𝑓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𝑔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𝑊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5715000"/>
                <a:ext cx="5695950" cy="1066800"/>
              </a:xfrm>
              <a:prstGeom prst="cloud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105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38200"/>
                <a:ext cx="83820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classical differentials: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Corollary: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differentiable function.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Proof: </a:t>
                </a: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38200"/>
                <a:ext cx="8382000" cy="5287963"/>
              </a:xfrm>
              <a:blipFill rotWithShape="1">
                <a:blip r:embed="rId2" cstate="print"/>
                <a:stretch>
                  <a:fillRect l="-1164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185756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38200"/>
                <a:ext cx="83820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classical differentials: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Corollary: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differentiable function.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Proof: </a:t>
                </a: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38200"/>
                <a:ext cx="8382000" cy="5287963"/>
              </a:xfrm>
              <a:blipFill rotWithShape="1">
                <a:blip r:embed="rId3" cstate="print"/>
                <a:stretch>
                  <a:fillRect l="-1164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874" y="2823412"/>
            <a:ext cx="8001000" cy="245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loud Callout 4"/>
              <p:cNvSpPr/>
              <p:nvPr/>
            </p:nvSpPr>
            <p:spPr>
              <a:xfrm>
                <a:off x="565484" y="3962400"/>
                <a:ext cx="8610600" cy="2198884"/>
              </a:xfrm>
              <a:prstGeom prst="cloudCallout">
                <a:avLst>
                  <a:gd name="adj1" fmla="val -31173"/>
                  <a:gd name="adj2" fmla="val -5832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Recall from directional derivatives: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Lemma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: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 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,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𝑝</m:t>
                      </m:r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Cloud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84" y="3962400"/>
                <a:ext cx="8610600" cy="2198884"/>
              </a:xfrm>
              <a:prstGeom prst="cloudCallout">
                <a:avLst>
                  <a:gd name="adj1" fmla="val -31173"/>
                  <a:gd name="adj2" fmla="val -58329"/>
                </a:avLst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672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38200"/>
                <a:ext cx="83820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classical differentials: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Corollary: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differentiable function.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1800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sz="1800" b="0" i="1">
                          <a:solidFill>
                            <a:schemeClr val="tx1"/>
                          </a:solidFill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</a:rPr>
                  <a:t>Proof: </a:t>
                </a: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38200"/>
                <a:ext cx="8382000" cy="5287963"/>
              </a:xfrm>
              <a:blipFill rotWithShape="1">
                <a:blip r:embed="rId3" cstate="print"/>
                <a:stretch>
                  <a:fillRect l="-1164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5327" y="304800"/>
            <a:ext cx="8229600" cy="5334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Differentials </a:t>
            </a:r>
            <a:br>
              <a:rPr lang="en-US" sz="3200" b="1" dirty="0">
                <a:latin typeface="Cambria" pitchFamily="18" charset="0"/>
              </a:rPr>
            </a:br>
            <a:endParaRPr lang="en-US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874" y="2823412"/>
            <a:ext cx="8001000" cy="245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72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Exercise 1.5</a:t>
            </a:r>
            <a:endParaRPr lang="en-US" sz="3200" b="1" dirty="0">
              <a:latin typeface="Cambria" pitchFamily="18" charset="0"/>
            </a:endParaRPr>
          </a:p>
        </p:txBody>
      </p:sp>
      <p:pic>
        <p:nvPicPr>
          <p:cNvPr id="6146" name="Picture 2" descr="http://www.clipartguide.com/_named_clipart_images/0511-0909-0119-4517_Child_Doing_Math_Homework__clipart_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4305" y="1745582"/>
            <a:ext cx="32861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351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Q1(a):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=(1,2,−3)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=(0,−2,1)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Evaluate the following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 on the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𝑑𝑥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>
          <a:xfrm>
            <a:off x="505327" y="381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Cambria" pitchFamily="18" charset="0"/>
              </a:rPr>
              <a:t>Exercise 1.5</a:t>
            </a:r>
            <a:r>
              <a:rPr lang="en-US" sz="3200" b="1" dirty="0" smtClean="0">
                <a:latin typeface="Cambria" pitchFamily="18" charset="0"/>
              </a:rPr>
              <a:t/>
            </a:r>
            <a:br>
              <a:rPr lang="en-US" sz="3200" b="1" dirty="0" smtClean="0">
                <a:latin typeface="Cambria" pitchFamily="18" charset="0"/>
              </a:rPr>
            </a:br>
            <a:endParaRPr lang="en-US" sz="32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Horizontal Scroll 1"/>
              <p:cNvSpPr/>
              <p:nvPr/>
            </p:nvSpPr>
            <p:spPr>
              <a:xfrm>
                <a:off x="4620127" y="1283368"/>
                <a:ext cx="4419600" cy="22098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Horizontal Scroll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127" y="1283368"/>
                <a:ext cx="4419600" cy="2209800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370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Exercise 1.5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Q2: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</a:rPr>
                      <m:t>=∑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show that the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evaluated on the vector field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𝑉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2" cstate="print"/>
                <a:stretch>
                  <a:fillRect l="-1111" t="-7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9573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Cambria" pitchFamily="18" charset="0"/>
              </a:rPr>
              <a:t>Exercise 1.5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Q2: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</a:rPr>
                      <m:t>=∑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show that the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evaluated on the vector field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𝑉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3" cstate="print"/>
                <a:stretch>
                  <a:fillRect l="-1111" t="-7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ounded Rectangular Callout 3"/>
              <p:cNvSpPr/>
              <p:nvPr/>
            </p:nvSpPr>
            <p:spPr>
              <a:xfrm>
                <a:off x="4953000" y="1447800"/>
                <a:ext cx="4114800" cy="1143000"/>
              </a:xfrm>
              <a:prstGeom prst="wedgeRoundRectCallout">
                <a:avLst>
                  <a:gd name="adj1" fmla="val -48486"/>
                  <a:gd name="adj2" fmla="val 103266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𝑓𝑉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𝑔𝑊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𝑓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𝑔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𝑊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r>
                            <a:rPr lang="en-US" i="1">
                              <a:latin typeface="Cambria Math"/>
                            </a:rPr>
                            <m:t>𝜙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latin typeface="Cambria Math"/>
                            </a:rPr>
                            <m:t>𝑔</m:t>
                          </m:r>
                          <m:r>
                            <a:rPr lang="en-US" i="1">
                              <a:latin typeface="Cambria Math"/>
                            </a:rPr>
                            <m:t>𝜓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𝑓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𝑔</m:t>
                      </m:r>
                      <m:r>
                        <a:rPr lang="en-US" i="1">
                          <a:latin typeface="Cambria Math"/>
                        </a:rPr>
                        <m:t>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Rounded Rectangular Callou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447800"/>
                <a:ext cx="4114800" cy="1143000"/>
              </a:xfrm>
              <a:prstGeom prst="wedgeRoundRectCallout">
                <a:avLst>
                  <a:gd name="adj1" fmla="val -48486"/>
                  <a:gd name="adj2" fmla="val 103266"/>
                  <a:gd name="adj3" fmla="val 16667"/>
                </a:avLst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8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differentials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Product rule: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𝑓𝑔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the product of differentiable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𝑓𝑔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𝑔𝑑𝑓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𝑓𝑑𝑔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943" y="2462463"/>
            <a:ext cx="3779718" cy="222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809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differentials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Product rule: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𝑓𝑔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the product of differentiable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𝑓𝑔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𝑔𝑑𝑓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𝑓𝑑𝑔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943" y="2462463"/>
            <a:ext cx="3779718" cy="222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Horizontal Scroll 6"/>
              <p:cNvSpPr/>
              <p:nvPr/>
            </p:nvSpPr>
            <p:spPr>
              <a:xfrm>
                <a:off x="4876800" y="2438400"/>
                <a:ext cx="4038600" cy="35052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 smtClean="0">
                    <a:latin typeface="Cambria" pitchFamily="18" charset="0"/>
                  </a:rPr>
                  <a:t>Recall: </a:t>
                </a:r>
              </a:p>
              <a:p>
                <a:r>
                  <a:rPr lang="en-US" sz="2400" b="1" dirty="0" smtClean="0">
                    <a:latin typeface="Cambria" pitchFamily="18" charset="0"/>
                  </a:rPr>
                  <a:t>Corollary</a:t>
                </a:r>
                <a:r>
                  <a:rPr lang="en-US" sz="2400" b="1" dirty="0">
                    <a:latin typeface="Cambria" pitchFamily="18" charset="0"/>
                  </a:rPr>
                  <a:t>: </a:t>
                </a:r>
                <a:r>
                  <a:rPr lang="en-US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→</m:t>
                    </m:r>
                    <m:r>
                      <a:rPr lang="en-US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be a differentiable function.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𝑑𝑓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𝑑𝑧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Horizontal Scrol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438400"/>
                <a:ext cx="4038600" cy="3505200"/>
              </a:xfrm>
              <a:prstGeom prst="horizontalScroll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0526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Chain rule: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differentiable functions, so the composite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also differentiable.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We know that chain rule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differentials</a:t>
            </a:r>
            <a:endParaRPr lang="en-US" sz="3200" b="1" dirty="0">
              <a:latin typeface="Cambri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8125" y="2895600"/>
            <a:ext cx="2209801" cy="84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254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Chain rule: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differentiable functions, so the composite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also differentiable.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We know that chain rule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differentials</a:t>
            </a:r>
            <a:endParaRPr lang="en-US" sz="3200" b="1" dirty="0"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0925" y="3862137"/>
            <a:ext cx="3124199" cy="2431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8125" y="2895600"/>
            <a:ext cx="2209801" cy="84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897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+2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 Math"/>
                  </a:rPr>
                  <a:t>Solution: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differentials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Horizontal Scroll 4"/>
              <p:cNvSpPr/>
              <p:nvPr/>
            </p:nvSpPr>
            <p:spPr>
              <a:xfrm>
                <a:off x="381000" y="1503947"/>
                <a:ext cx="8534400" cy="21336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b="1" dirty="0" smtClean="0">
                    <a:latin typeface="Cambria" pitchFamily="18" charset="0"/>
                  </a:rPr>
                  <a:t>Chain rule: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be differentiable functions, so the composite function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is also differentiable.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𝑑𝑓</m:t>
                      </m:r>
                      <m:r>
                        <a:rPr lang="en-US" sz="1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600" dirty="0" smtClean="0">
                  <a:latin typeface="Cambria" pitchFamily="18" charset="0"/>
                </a:endParaRPr>
              </a:p>
              <a:p>
                <a:endParaRPr lang="en-US" sz="1600" dirty="0" smtClean="0">
                  <a:latin typeface="Cambria" pitchFamily="18" charset="0"/>
                </a:endParaRPr>
              </a:p>
              <a:p>
                <a:r>
                  <a:rPr lang="en-US" b="1" dirty="0">
                    <a:latin typeface="Cambria" pitchFamily="18" charset="0"/>
                  </a:rPr>
                  <a:t>Product </a:t>
                </a:r>
                <a:r>
                  <a:rPr lang="en-US" b="1" dirty="0" smtClean="0">
                    <a:latin typeface="Cambria" pitchFamily="18" charset="0"/>
                  </a:rPr>
                  <a:t>rule</a:t>
                </a:r>
                <a:r>
                  <a:rPr lang="en-US" sz="1600" b="1" dirty="0" smtClean="0">
                    <a:latin typeface="Cambria" pitchFamily="18" charset="0"/>
                  </a:rPr>
                  <a:t>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𝑓𝑔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be the product of differentiable functions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600" dirty="0">
                    <a:latin typeface="Cambria" pitchFamily="18" charset="0"/>
                  </a:rPr>
                  <a:t>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𝑓𝑔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𝑔𝑑𝑓</m:t>
                      </m:r>
                      <m:r>
                        <a:rPr lang="en-US" sz="1600" i="1">
                          <a:latin typeface="Cambria Math"/>
                        </a:rPr>
                        <m:t>+</m:t>
                      </m:r>
                      <m:r>
                        <a:rPr lang="en-US" sz="1600" i="1">
                          <a:latin typeface="Cambria Math"/>
                        </a:rPr>
                        <m:t>𝑓𝑑𝑔</m:t>
                      </m:r>
                    </m:oMath>
                  </m:oMathPara>
                </a14:m>
                <a:endParaRPr lang="en-US" sz="16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Horizontal Scrol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503947"/>
                <a:ext cx="8534400" cy="2133600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3580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+2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 Math"/>
                  </a:rPr>
                  <a:t>Solution: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𝑥𝑑𝑥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𝑦𝑑𝑦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𝑧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=2</m:t>
                      </m:r>
                      <m:r>
                        <a:rPr lang="en-US" sz="1800" b="0" i="1" smtClean="0">
                          <a:latin typeface="Cambria Math"/>
                        </a:rPr>
                        <m:t>𝑥𝑦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−1+2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𝑦𝑧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latin typeface="Cambria Math"/>
                        </a:rPr>
                        <m:t>    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2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differentials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Horizontal Scroll 4"/>
              <p:cNvSpPr/>
              <p:nvPr/>
            </p:nvSpPr>
            <p:spPr>
              <a:xfrm>
                <a:off x="381000" y="1503947"/>
                <a:ext cx="8534400" cy="21336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b="1" dirty="0" smtClean="0">
                    <a:latin typeface="Cambria" pitchFamily="18" charset="0"/>
                  </a:rPr>
                  <a:t>Chain rule: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be differentiable functions, so the composite function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is also differentiable.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𝑑𝑓</m:t>
                      </m:r>
                      <m:r>
                        <a:rPr lang="en-US" sz="1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600" dirty="0" smtClean="0">
                  <a:latin typeface="Cambria" pitchFamily="18" charset="0"/>
                </a:endParaRPr>
              </a:p>
              <a:p>
                <a:endParaRPr lang="en-US" sz="1600" dirty="0" smtClean="0">
                  <a:latin typeface="Cambria" pitchFamily="18" charset="0"/>
                </a:endParaRPr>
              </a:p>
              <a:p>
                <a:r>
                  <a:rPr lang="en-US" b="1" dirty="0">
                    <a:latin typeface="Cambria" pitchFamily="18" charset="0"/>
                  </a:rPr>
                  <a:t>Product </a:t>
                </a:r>
                <a:r>
                  <a:rPr lang="en-US" b="1" dirty="0" smtClean="0">
                    <a:latin typeface="Cambria" pitchFamily="18" charset="0"/>
                  </a:rPr>
                  <a:t>rule</a:t>
                </a:r>
                <a:r>
                  <a:rPr lang="en-US" sz="1600" b="1" dirty="0" smtClean="0">
                    <a:latin typeface="Cambria" pitchFamily="18" charset="0"/>
                  </a:rPr>
                  <a:t>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𝑓𝑔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be the product of differentiable functions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600" dirty="0">
                    <a:latin typeface="Cambria" pitchFamily="18" charset="0"/>
                  </a:rPr>
                  <a:t>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𝑓𝑔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𝑔𝑑𝑓</m:t>
                      </m:r>
                      <m:r>
                        <a:rPr lang="en-US" sz="1600" i="1">
                          <a:latin typeface="Cambria Math"/>
                        </a:rPr>
                        <m:t>+</m:t>
                      </m:r>
                      <m:r>
                        <a:rPr lang="en-US" sz="1600" i="1">
                          <a:latin typeface="Cambria Math"/>
                        </a:rPr>
                        <m:t>𝑓𝑑𝑔</m:t>
                      </m:r>
                    </m:oMath>
                  </m:oMathPara>
                </a14:m>
                <a:endParaRPr lang="en-US" sz="16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Horizontal Scrol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503947"/>
                <a:ext cx="8534400" cy="2133600"/>
              </a:xfrm>
              <a:prstGeom prst="horizontalScroll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5201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+2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 Math"/>
                  </a:rPr>
                  <a:t>Solution: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𝑥𝑑𝑥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𝑦𝑑𝑦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𝑧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=2</m:t>
                      </m:r>
                      <m:r>
                        <a:rPr lang="en-US" sz="1800" b="0" i="1" smtClean="0">
                          <a:latin typeface="Cambria Math"/>
                        </a:rPr>
                        <m:t>𝑥𝑦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−1+2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𝑦𝑧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latin typeface="Cambria Math"/>
                        </a:rPr>
                        <m:t>    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differentials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Horizontal Scroll 4"/>
              <p:cNvSpPr/>
              <p:nvPr/>
            </p:nvSpPr>
            <p:spPr>
              <a:xfrm>
                <a:off x="381000" y="1503947"/>
                <a:ext cx="8534400" cy="21336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b="1" dirty="0" smtClean="0">
                    <a:latin typeface="Cambria" pitchFamily="18" charset="0"/>
                  </a:rPr>
                  <a:t>Chain rule: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be differentiable functions, so the composite function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is also differentiable.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𝑑𝑓</m:t>
                      </m:r>
                      <m:r>
                        <a:rPr lang="en-US" sz="1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600" dirty="0" smtClean="0">
                  <a:latin typeface="Cambria" pitchFamily="18" charset="0"/>
                </a:endParaRPr>
              </a:p>
              <a:p>
                <a:endParaRPr lang="en-US" sz="1600" dirty="0" smtClean="0">
                  <a:latin typeface="Cambria" pitchFamily="18" charset="0"/>
                </a:endParaRPr>
              </a:p>
              <a:p>
                <a:r>
                  <a:rPr lang="en-US" b="1" dirty="0">
                    <a:latin typeface="Cambria" pitchFamily="18" charset="0"/>
                  </a:rPr>
                  <a:t>Product </a:t>
                </a:r>
                <a:r>
                  <a:rPr lang="en-US" b="1" dirty="0" smtClean="0">
                    <a:latin typeface="Cambria" pitchFamily="18" charset="0"/>
                  </a:rPr>
                  <a:t>rule</a:t>
                </a:r>
                <a:r>
                  <a:rPr lang="en-US" sz="1600" b="1" dirty="0" smtClean="0">
                    <a:latin typeface="Cambria" pitchFamily="18" charset="0"/>
                  </a:rPr>
                  <a:t>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𝑓𝑔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be the product of differentiable functions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600" dirty="0">
                    <a:latin typeface="Cambria" pitchFamily="18" charset="0"/>
                  </a:rPr>
                  <a:t>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𝑓𝑔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𝑔𝑑𝑓</m:t>
                      </m:r>
                      <m:r>
                        <a:rPr lang="en-US" sz="1600" i="1">
                          <a:latin typeface="Cambria Math"/>
                        </a:rPr>
                        <m:t>+</m:t>
                      </m:r>
                      <m:r>
                        <a:rPr lang="en-US" sz="1600" i="1">
                          <a:latin typeface="Cambria Math"/>
                        </a:rPr>
                        <m:t>𝑓𝑑𝑔</m:t>
                      </m:r>
                    </m:oMath>
                  </m:oMathPara>
                </a14:m>
                <a:endParaRPr lang="en-US" sz="16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Horizontal Scrol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503947"/>
                <a:ext cx="8534400" cy="2133600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Up Arrow 5"/>
              <p:cNvSpPr/>
              <p:nvPr/>
            </p:nvSpPr>
            <p:spPr>
              <a:xfrm>
                <a:off x="2133600" y="4263190"/>
                <a:ext cx="1219200" cy="1251284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Up Arrow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4263190"/>
                <a:ext cx="1219200" cy="1251284"/>
              </a:xfrm>
              <a:prstGeom prst="upArrow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Up Arrow 6"/>
              <p:cNvSpPr/>
              <p:nvPr/>
            </p:nvSpPr>
            <p:spPr>
              <a:xfrm>
                <a:off x="3733800" y="4263190"/>
                <a:ext cx="1219200" cy="1251284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Up Arrow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263190"/>
                <a:ext cx="1219200" cy="1251284"/>
              </a:xfrm>
              <a:prstGeom prst="upArrow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Up Arrow 7"/>
              <p:cNvSpPr/>
              <p:nvPr/>
            </p:nvSpPr>
            <p:spPr>
              <a:xfrm>
                <a:off x="5334000" y="4227095"/>
                <a:ext cx="1219200" cy="1251284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Up Arrow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227095"/>
                <a:ext cx="1219200" cy="1251284"/>
              </a:xfrm>
              <a:prstGeom prst="upArrow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505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+2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 Math"/>
                  </a:rPr>
                  <a:t>Solution: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𝑥𝑑𝑥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𝑦𝑑𝑦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𝑧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=2</m:t>
                      </m:r>
                      <m:r>
                        <a:rPr lang="en-US" sz="1800" b="0" i="1" smtClean="0">
                          <a:latin typeface="Cambria Math"/>
                        </a:rPr>
                        <m:t>𝑥𝑦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−1+2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𝑦𝑧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latin typeface="Cambria Math"/>
                        </a:rPr>
                        <m:t>    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we evaluate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 the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where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1800" b="0" i="0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=2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800" b="0" i="1" smtClean="0">
                              <a:latin typeface="Cambria Math"/>
                            </a:rPr>
                            <m:t>−1+2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800" b="0" i="1" smtClean="0">
                              <a:latin typeface="Cambria Math"/>
                            </a:rPr>
                            <m:t>+2 </m:t>
                          </m:r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differentials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Horizontal Scroll 4"/>
              <p:cNvSpPr/>
              <p:nvPr/>
            </p:nvSpPr>
            <p:spPr>
              <a:xfrm>
                <a:off x="381000" y="1503947"/>
                <a:ext cx="8534400" cy="21336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b="1" dirty="0" smtClean="0">
                    <a:latin typeface="Cambria" pitchFamily="18" charset="0"/>
                  </a:rPr>
                  <a:t>Chain rule: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be differentiable functions, so the composite function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is also differentiable.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𝑑𝑓</m:t>
                      </m:r>
                      <m:r>
                        <a:rPr lang="en-US" sz="16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600" dirty="0" smtClean="0">
                  <a:latin typeface="Cambria" pitchFamily="18" charset="0"/>
                </a:endParaRPr>
              </a:p>
              <a:p>
                <a:endParaRPr lang="en-US" sz="1600" dirty="0" smtClean="0">
                  <a:latin typeface="Cambria" pitchFamily="18" charset="0"/>
                </a:endParaRPr>
              </a:p>
              <a:p>
                <a:r>
                  <a:rPr lang="en-US" b="1" dirty="0">
                    <a:latin typeface="Cambria" pitchFamily="18" charset="0"/>
                  </a:rPr>
                  <a:t>Product </a:t>
                </a:r>
                <a:r>
                  <a:rPr lang="en-US" b="1" dirty="0" smtClean="0">
                    <a:latin typeface="Cambria" pitchFamily="18" charset="0"/>
                  </a:rPr>
                  <a:t>rule</a:t>
                </a:r>
                <a:r>
                  <a:rPr lang="en-US" sz="1600" b="1" dirty="0" smtClean="0">
                    <a:latin typeface="Cambria" pitchFamily="18" charset="0"/>
                  </a:rPr>
                  <a:t>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𝑓𝑔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be the product of differentiable functions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600" dirty="0">
                    <a:latin typeface="Cambria" pitchFamily="18" charset="0"/>
                  </a:rPr>
                  <a:t>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𝑓𝑔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𝑔𝑑𝑓</m:t>
                      </m:r>
                      <m:r>
                        <a:rPr lang="en-US" sz="1600" i="1">
                          <a:latin typeface="Cambria Math"/>
                        </a:rPr>
                        <m:t>+</m:t>
                      </m:r>
                      <m:r>
                        <a:rPr lang="en-US" sz="1600" i="1">
                          <a:latin typeface="Cambria Math"/>
                        </a:rPr>
                        <m:t>𝑓𝑑𝑔</m:t>
                      </m:r>
                    </m:oMath>
                  </m:oMathPara>
                </a14:m>
                <a:endParaRPr lang="en-US" sz="16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Horizontal Scrol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503947"/>
                <a:ext cx="8534400" cy="2133600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236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Some more questions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Q5 (Exercise 1.5): </a:t>
                </a:r>
                <a:r>
                  <a:rPr lang="en-US" sz="1800" dirty="0" smtClean="0">
                    <a:latin typeface="Cambria" pitchFamily="18" charset="0"/>
                  </a:rPr>
                  <a:t> Express the differentials of the following functions in the standard form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(a)-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 b="0" i="1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800" b="0" i="1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Horizontal Scroll 3"/>
              <p:cNvSpPr/>
              <p:nvPr/>
            </p:nvSpPr>
            <p:spPr>
              <a:xfrm>
                <a:off x="457200" y="2286000"/>
                <a:ext cx="8534400" cy="13716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b="1" dirty="0" smtClean="0">
                    <a:latin typeface="Cambria" pitchFamily="18" charset="0"/>
                  </a:rPr>
                  <a:t>Chain rule: </a:t>
                </a:r>
                <a:r>
                  <a:rPr lang="en-US" sz="16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r>
                      <a:rPr lang="en-US" sz="1600" i="1">
                        <a:latin typeface="Cambria Math"/>
                      </a:rPr>
                      <m:t>: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be differentiable functions, so the composite function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1600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→</m:t>
                    </m:r>
                    <m:r>
                      <a:rPr lang="en-US" sz="1600" b="1" i="1">
                        <a:latin typeface="Cambria Math"/>
                      </a:rPr>
                      <m:t>𝑹</m:t>
                    </m:r>
                    <m:r>
                      <a:rPr lang="en-US" sz="16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is also differentiable.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𝑑𝑓</m:t>
                      </m:r>
                      <m:r>
                        <a:rPr lang="en-US" sz="160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600" dirty="0" smtClean="0">
                  <a:latin typeface="Cambria" pitchFamily="18" charset="0"/>
                </a:endParaRPr>
              </a:p>
              <a:p>
                <a:endParaRPr lang="en-US" sz="16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86000"/>
                <a:ext cx="8534400" cy="1371600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9722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Q7 (Exercise 1.5): </a:t>
                </a:r>
                <a:r>
                  <a:rPr lang="en-US" sz="1800" dirty="0" smtClean="0">
                    <a:latin typeface="Cambria" pitchFamily="18" charset="0"/>
                  </a:rPr>
                  <a:t>Which of the following are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-forms? In each case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function on tangent vectors such that the value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given :</a:t>
                </a:r>
              </a:p>
              <a:p>
                <a:pPr>
                  <a:buAutoNum type="alphaLcParenBoth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>
                  <a:buAutoNum type="alphaLcParenBoth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Some more questions</a:t>
            </a:r>
            <a:endParaRPr lang="en-US" sz="32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83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6934200" cy="762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2800" b="1" dirty="0" smtClean="0">
                <a:latin typeface="Cambria" pitchFamily="18" charset="0"/>
              </a:rPr>
              <a:t>Please try the rest of exercise 1.5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marL="0" indent="0"/>
            <a:r>
              <a:rPr lang="en-US" sz="3200" b="1" dirty="0">
                <a:latin typeface="Cambria" pitchFamily="18" charset="0"/>
              </a:rPr>
              <a:t>Exercise 1.5</a:t>
            </a:r>
          </a:p>
        </p:txBody>
      </p:sp>
    </p:spTree>
    <p:extLst>
      <p:ext uri="{BB962C8B-B14F-4D97-AF65-F5344CB8AC3E}">
        <p14:creationId xmlns:p14="http://schemas.microsoft.com/office/powerpoint/2010/main" xmlns="" val="51359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 we learnt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4495800" cy="4754563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endParaRPr lang="en-US" sz="2400" b="1" i="1" dirty="0" smtClean="0">
                  <a:latin typeface="Cambria Math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2400" b="1" i="1" dirty="0" smtClean="0">
                  <a:latin typeface="Cambria Math"/>
                </a:endParaRP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-forms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Differentials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>
                    <a:latin typeface="Cambria" pitchFamily="18" charset="0"/>
                  </a:rPr>
                  <a:t>Exercise </a:t>
                </a:r>
                <a:r>
                  <a:rPr lang="en-US" sz="2400" b="1" dirty="0" smtClean="0">
                    <a:latin typeface="Cambria" pitchFamily="18" charset="0"/>
                  </a:rPr>
                  <a:t>1.5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Properties of differentials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4495800" cy="4754563"/>
              </a:xfr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398"/>
            <a:ext cx="3470515" cy="289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394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7848600" cy="72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Differential Forms</a:t>
            </a:r>
            <a:endParaRPr lang="en-US" sz="40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9767" y="1900896"/>
            <a:ext cx="6448425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0130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Picture 2" descr="http://4.bp.blogspot.com/_HS60iew8MH4/TIc5QINiwLI/AAAAAAAABYU/miP3AQ4uS9A/s1600/end+of+lec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8403" y="1857375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520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124</Words>
  <Application>Microsoft Office PowerPoint</Application>
  <PresentationFormat>On-screen Show (4:3)</PresentationFormat>
  <Paragraphs>122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Slide 2</vt:lpstr>
      <vt:lpstr>Today’s Lecture</vt:lpstr>
      <vt:lpstr>1-forms</vt:lpstr>
      <vt:lpstr>1-forms</vt:lpstr>
      <vt:lpstr>1-forms</vt:lpstr>
      <vt:lpstr>1-forms</vt:lpstr>
      <vt:lpstr>1-forms</vt:lpstr>
      <vt:lpstr>1-forms</vt:lpstr>
      <vt:lpstr>1-forms</vt:lpstr>
      <vt:lpstr>1-forms</vt:lpstr>
      <vt:lpstr>1-forms</vt:lpstr>
      <vt:lpstr>1-forms</vt:lpstr>
      <vt:lpstr>Differentials  </vt:lpstr>
      <vt:lpstr>Differentials  </vt:lpstr>
      <vt:lpstr>Differentials  </vt:lpstr>
      <vt:lpstr>Differentials  </vt:lpstr>
      <vt:lpstr>Differentials  </vt:lpstr>
      <vt:lpstr>Differentials  </vt:lpstr>
      <vt:lpstr>Differentials  </vt:lpstr>
      <vt:lpstr>Differentials  </vt:lpstr>
      <vt:lpstr>Differentials  </vt:lpstr>
      <vt:lpstr>Differentials  </vt:lpstr>
      <vt:lpstr>Differentials  </vt:lpstr>
      <vt:lpstr>Exercise 1.5</vt:lpstr>
      <vt:lpstr>Slide 26</vt:lpstr>
      <vt:lpstr>Exercise 1.5</vt:lpstr>
      <vt:lpstr>Exercise 1.5</vt:lpstr>
      <vt:lpstr>Properties of differentials</vt:lpstr>
      <vt:lpstr>Properties of differentials</vt:lpstr>
      <vt:lpstr>Properties of differentials</vt:lpstr>
      <vt:lpstr>Properties of differentials</vt:lpstr>
      <vt:lpstr>Properties of differentials</vt:lpstr>
      <vt:lpstr>Properties of differentials</vt:lpstr>
      <vt:lpstr>Properties of differentials</vt:lpstr>
      <vt:lpstr>Properties of differentials</vt:lpstr>
      <vt:lpstr>Some more questions</vt:lpstr>
      <vt:lpstr>Some more questions</vt:lpstr>
      <vt:lpstr>Exercise 1.5</vt:lpstr>
      <vt:lpstr>Today we learnt</vt:lpstr>
      <vt:lpstr>Slide 41</vt:lpstr>
      <vt:lpstr>Slide 42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Administrator</cp:lastModifiedBy>
  <cp:revision>54</cp:revision>
  <dcterms:created xsi:type="dcterms:W3CDTF">2006-08-16T00:00:00Z</dcterms:created>
  <dcterms:modified xsi:type="dcterms:W3CDTF">2013-04-08T10:10:56Z</dcterms:modified>
</cp:coreProperties>
</file>