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56" r:id="rId2"/>
    <p:sldId id="257" r:id="rId3"/>
    <p:sldId id="260" r:id="rId4"/>
    <p:sldId id="264" r:id="rId5"/>
    <p:sldId id="284" r:id="rId6"/>
    <p:sldId id="263" r:id="rId7"/>
    <p:sldId id="265" r:id="rId8"/>
    <p:sldId id="261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2" r:id="rId24"/>
    <p:sldId id="281" r:id="rId25"/>
    <p:sldId id="283" r:id="rId26"/>
    <p:sldId id="285" r:id="rId27"/>
    <p:sldId id="302" r:id="rId28"/>
    <p:sldId id="288" r:id="rId29"/>
    <p:sldId id="289" r:id="rId30"/>
    <p:sldId id="299" r:id="rId31"/>
    <p:sldId id="290" r:id="rId32"/>
    <p:sldId id="291" r:id="rId33"/>
    <p:sldId id="292" r:id="rId34"/>
    <p:sldId id="303" r:id="rId35"/>
    <p:sldId id="300" r:id="rId36"/>
    <p:sldId id="296" r:id="rId37"/>
    <p:sldId id="293" r:id="rId38"/>
    <p:sldId id="294" r:id="rId39"/>
    <p:sldId id="295" r:id="rId40"/>
    <p:sldId id="297" r:id="rId41"/>
    <p:sldId id="298" r:id="rId42"/>
    <p:sldId id="301" r:id="rId43"/>
    <p:sldId id="259" r:id="rId44"/>
    <p:sldId id="258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37" autoAdjust="0"/>
  </p:normalViewPr>
  <p:slideViewPr>
    <p:cSldViewPr>
      <p:cViewPr varScale="1">
        <p:scale>
          <a:sx n="42" d="100"/>
          <a:sy n="42" d="100"/>
        </p:scale>
        <p:origin x="-1507" y="-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6148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104906-46E1-48A9-9686-87C60AA76F7D}" type="datetimeFigureOut">
              <a:rPr lang="en-US" smtClean="0"/>
              <a:pPr/>
              <a:t>4/5/2013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04D70E-ED66-43C8-B80B-8379AC3B72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481333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4D70E-ED66-43C8-B80B-8379AC3B72C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11384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7FE5E-E410-4F21-9DD3-3B6A7A39B314}" type="datetime1">
              <a:rPr lang="en-US" smtClean="0"/>
              <a:pPr/>
              <a:t>4/5/2013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CCF79-C7B3-4567-ADBE-B8879FC52292}" type="datetime1">
              <a:rPr lang="en-US" smtClean="0"/>
              <a:pPr/>
              <a:t>4/5/2013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C919A-0D73-4B5C-B9B6-42E1B5929FC2}" type="datetime1">
              <a:rPr lang="en-US" smtClean="0"/>
              <a:pPr/>
              <a:t>4/5/2013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14C7C-35FE-4D24-B637-8E5508A11F4D}" type="datetime1">
              <a:rPr lang="en-US" smtClean="0"/>
              <a:pPr/>
              <a:t>4/5/2013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DC01A-D577-477B-9BC0-799A1298801B}" type="datetime1">
              <a:rPr lang="en-US" smtClean="0"/>
              <a:pPr/>
              <a:t>4/5/2013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BDB56-1094-4107-ACFE-0584D61BAF45}" type="datetime1">
              <a:rPr lang="en-US" smtClean="0"/>
              <a:pPr/>
              <a:t>4/5/2013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74A88-8C2F-4048-A04C-C336E843D3AB}" type="datetime1">
              <a:rPr lang="en-US" smtClean="0"/>
              <a:pPr/>
              <a:t>4/5/2013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8B8B0-AC6D-4384-8B34-B3F36A3B345F}" type="datetime1">
              <a:rPr lang="en-US" smtClean="0"/>
              <a:pPr/>
              <a:t>4/5/2013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68099-ED46-445F-BDDB-EF71B3D19EF2}" type="datetime1">
              <a:rPr lang="en-US" smtClean="0"/>
              <a:pPr/>
              <a:t>4/5/2013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FC775-9541-42D9-A198-BCFD23FCA26D}" type="datetime1">
              <a:rPr lang="en-US" smtClean="0"/>
              <a:pPr/>
              <a:t>4/5/2013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B9799-F3C6-4F31-A80E-C29164771366}" type="datetime1">
              <a:rPr lang="en-US" smtClean="0"/>
              <a:pPr/>
              <a:t>4/5/2013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750DF9-4BAC-4606-B581-83696197E08D}" type="datetime1">
              <a:rPr lang="en-US" smtClean="0"/>
              <a:pPr/>
              <a:t>4/5/2013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6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0.png"/><Relationship Id="rId5" Type="http://schemas.openxmlformats.org/officeDocument/2006/relationships/image" Target="../media/image18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28.pn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32.png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2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2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5" Type="http://schemas.openxmlformats.org/officeDocument/2006/relationships/image" Target="../media/image47.png"/><Relationship Id="rId4" Type="http://schemas.openxmlformats.org/officeDocument/2006/relationships/image" Target="../media/image4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4" Type="http://schemas.openxmlformats.org/officeDocument/2006/relationships/image" Target="../media/image4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5" Type="http://schemas.openxmlformats.org/officeDocument/2006/relationships/image" Target="../media/image51.png"/><Relationship Id="rId4" Type="http://schemas.openxmlformats.org/officeDocument/2006/relationships/image" Target="../media/image4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5" Type="http://schemas.openxmlformats.org/officeDocument/2006/relationships/image" Target="../media/image21.png"/><Relationship Id="rId4" Type="http://schemas.openxmlformats.org/officeDocument/2006/relationships/image" Target="../media/image4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1.vml"/><Relationship Id="rId4" Type="http://schemas.openxmlformats.org/officeDocument/2006/relationships/image" Target="../media/image2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2.vml"/><Relationship Id="rId4" Type="http://schemas.openxmlformats.org/officeDocument/2006/relationships/image" Target="../media/image5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4.vml"/><Relationship Id="rId4" Type="http://schemas.openxmlformats.org/officeDocument/2006/relationships/image" Target="../media/image5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6.vml"/><Relationship Id="rId4" Type="http://schemas.openxmlformats.org/officeDocument/2006/relationships/image" Target="../media/image6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371600" y="1049179"/>
            <a:ext cx="6096000" cy="3508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Arial" pitchFamily="34" charset="0"/>
              </a:rPr>
              <a:t>Lecture # 4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y-GB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Arial" pitchFamily="34" charset="0"/>
              </a:rPr>
              <a:t>MTH352: Differential Geometry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latin typeface="Cambria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latin typeface="Cambria" pitchFamily="18" charset="0"/>
                <a:cs typeface="Arial" pitchFamily="34" charset="0"/>
              </a:rPr>
              <a:t>For</a:t>
            </a:r>
          </a:p>
          <a:p>
            <a:pPr algn="ctr"/>
            <a:endParaRPr lang="en-US" dirty="0" smtClean="0">
              <a:latin typeface="Cambria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latin typeface="Cambria" pitchFamily="18" charset="0"/>
              </a:rPr>
              <a:t> </a:t>
            </a:r>
            <a:r>
              <a:rPr lang="en-GB" sz="2400" b="1" dirty="0" smtClean="0">
                <a:latin typeface="Cambria" pitchFamily="18" charset="0"/>
                <a:cs typeface="Arial" pitchFamily="34" charset="0"/>
              </a:rPr>
              <a:t>Master of Mathematics</a:t>
            </a:r>
          </a:p>
          <a:p>
            <a:pPr algn="ctr"/>
            <a:endParaRPr lang="en-US" sz="2400" b="1" dirty="0" smtClean="0">
              <a:latin typeface="Cambria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latin typeface="Cambria" pitchFamily="18" charset="0"/>
                <a:cs typeface="Arial" pitchFamily="34" charset="0"/>
              </a:rPr>
              <a:t>By</a:t>
            </a:r>
            <a:endParaRPr lang="en-US" dirty="0" smtClean="0">
              <a:latin typeface="Cambria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4495800"/>
            <a:ext cx="5562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latin typeface="Cambria" pitchFamily="18" charset="0"/>
                <a:ea typeface="Times New Roman" pitchFamily="18" charset="0"/>
                <a:cs typeface="Arial" pitchFamily="34" charset="0"/>
              </a:rPr>
              <a:t>Dr. SOHAIL IQBAL</a:t>
            </a:r>
            <a:endParaRPr lang="en-US" sz="2800" b="1" dirty="0" smtClean="0">
              <a:latin typeface="Cambria" pitchFamily="18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latin typeface="Cambria" pitchFamily="18" charset="0"/>
                <a:cs typeface="Arial" pitchFamily="34" charset="0"/>
              </a:rPr>
              <a:t>Assistant Professor</a:t>
            </a:r>
            <a:endParaRPr lang="en-US" dirty="0" smtClean="0">
              <a:latin typeface="Cambria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latin typeface="Cambria" pitchFamily="18" charset="0"/>
                <a:cs typeface="Arial" pitchFamily="34" charset="0"/>
              </a:rPr>
              <a:t>Department of Mathematics, CIIT Islamabad</a:t>
            </a:r>
            <a:endParaRPr lang="en-US" dirty="0" smtClean="0">
              <a:latin typeface="Cambria" pitchFamily="18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93805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3400" y="411089"/>
            <a:ext cx="83058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 smtClean="0">
              <a:latin typeface="Cambria" pitchFamily="18" charset="0"/>
              <a:cs typeface="Arial" pitchFamily="34" charset="0"/>
            </a:endParaRPr>
          </a:p>
          <a:p>
            <a:r>
              <a:rPr lang="en-US" sz="2800" b="1" dirty="0">
                <a:latin typeface="Cambria" pitchFamily="18" charset="0"/>
                <a:cs typeface="Arial" pitchFamily="34" charset="0"/>
              </a:rPr>
              <a:t>Last </a:t>
            </a:r>
            <a:r>
              <a:rPr lang="en-US" sz="2800" b="1" dirty="0" smtClean="0">
                <a:latin typeface="Cambria" pitchFamily="18" charset="0"/>
                <a:cs typeface="Arial" pitchFamily="34" charset="0"/>
              </a:rPr>
              <a:t>lecture:</a:t>
            </a:r>
          </a:p>
          <a:p>
            <a:endParaRPr lang="en-US" sz="2800" dirty="0" smtClean="0">
              <a:latin typeface="Cambria" pitchFamily="18" charset="0"/>
              <a:cs typeface="Arial" pitchFamily="34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US" sz="2400" dirty="0" smtClean="0">
                <a:latin typeface="Cambria" pitchFamily="18" charset="0"/>
                <a:cs typeface="Arial" pitchFamily="34" charset="0"/>
              </a:rPr>
              <a:t>Directional derivatives</a:t>
            </a:r>
          </a:p>
          <a:p>
            <a:pPr marL="742950" lvl="1" indent="-285750">
              <a:buFont typeface="Wingdings" pitchFamily="2" charset="2"/>
              <a:buChar char="q"/>
            </a:pPr>
            <a:r>
              <a:rPr lang="en-US" dirty="0" smtClean="0">
                <a:latin typeface="Cambria" pitchFamily="18" charset="0"/>
                <a:cs typeface="Arial" pitchFamily="34" charset="0"/>
              </a:rPr>
              <a:t>Definition</a:t>
            </a:r>
          </a:p>
          <a:p>
            <a:pPr marL="742950" lvl="1" indent="-285750">
              <a:buFont typeface="Wingdings" pitchFamily="2" charset="2"/>
              <a:buChar char="q"/>
            </a:pPr>
            <a:r>
              <a:rPr lang="en-US" dirty="0" smtClean="0">
                <a:latin typeface="Cambria" pitchFamily="18" charset="0"/>
                <a:cs typeface="Arial" pitchFamily="34" charset="0"/>
              </a:rPr>
              <a:t>How to differentiate composite functions</a:t>
            </a:r>
          </a:p>
          <a:p>
            <a:pPr lvl="1"/>
            <a:r>
              <a:rPr lang="en-US" dirty="0">
                <a:latin typeface="Cambria" pitchFamily="18" charset="0"/>
                <a:cs typeface="Arial" pitchFamily="34" charset="0"/>
              </a:rPr>
              <a:t> </a:t>
            </a:r>
            <a:r>
              <a:rPr lang="en-US" dirty="0" smtClean="0">
                <a:latin typeface="Cambria" pitchFamily="18" charset="0"/>
                <a:cs typeface="Arial" pitchFamily="34" charset="0"/>
              </a:rPr>
              <a:t>   (Chain rule)</a:t>
            </a:r>
          </a:p>
          <a:p>
            <a:pPr marL="742950" lvl="1" indent="-285750">
              <a:buFont typeface="Wingdings" pitchFamily="2" charset="2"/>
              <a:buChar char="q"/>
            </a:pPr>
            <a:r>
              <a:rPr lang="en-US" dirty="0" smtClean="0">
                <a:latin typeface="Cambria" pitchFamily="18" charset="0"/>
                <a:cs typeface="Arial" pitchFamily="34" charset="0"/>
              </a:rPr>
              <a:t>How to compute directional derivatives </a:t>
            </a:r>
          </a:p>
          <a:p>
            <a:pPr lvl="1"/>
            <a:r>
              <a:rPr lang="en-US" dirty="0" smtClean="0">
                <a:latin typeface="Cambria" pitchFamily="18" charset="0"/>
                <a:cs typeface="Arial" pitchFamily="34" charset="0"/>
              </a:rPr>
              <a:t>     more efficiently</a:t>
            </a:r>
          </a:p>
          <a:p>
            <a:pPr marL="742950" lvl="1" indent="-285750">
              <a:buFont typeface="Wingdings" pitchFamily="2" charset="2"/>
              <a:buChar char="q"/>
            </a:pPr>
            <a:r>
              <a:rPr lang="en-US" dirty="0" smtClean="0">
                <a:latin typeface="Cambria" pitchFamily="18" charset="0"/>
                <a:cs typeface="Arial" pitchFamily="34" charset="0"/>
              </a:rPr>
              <a:t>The main properties of directional derivatives</a:t>
            </a:r>
          </a:p>
          <a:p>
            <a:pPr marL="742950" lvl="1" indent="-285750">
              <a:buFont typeface="Wingdings" pitchFamily="2" charset="2"/>
              <a:buChar char="q"/>
            </a:pPr>
            <a:endParaRPr lang="en-US" dirty="0" smtClean="0">
              <a:latin typeface="Cambria" pitchFamily="18" charset="0"/>
              <a:cs typeface="Arial" pitchFamily="34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US" sz="2400" dirty="0" smtClean="0">
                <a:latin typeface="Cambria" pitchFamily="18" charset="0"/>
                <a:cs typeface="Arial" pitchFamily="34" charset="0"/>
              </a:rPr>
              <a:t>Operation of a vector field</a:t>
            </a:r>
          </a:p>
          <a:p>
            <a:pPr marL="742950" lvl="1" indent="-285750">
              <a:buFont typeface="Wingdings" pitchFamily="2" charset="2"/>
              <a:buChar char="q"/>
            </a:pPr>
            <a:r>
              <a:rPr lang="en-US" dirty="0" smtClean="0">
                <a:latin typeface="Cambria" pitchFamily="18" charset="0"/>
                <a:cs typeface="Arial" pitchFamily="34" charset="0"/>
              </a:rPr>
              <a:t>Basic properties of operations of vector fields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http://ars.els-cdn.com/content/image/1-s2.0-S016786550800216X-gr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24600" y="864481"/>
            <a:ext cx="2141648" cy="267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6250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mi.sanu.ac.rs/vismath/friedman/fig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56296" y="4038600"/>
            <a:ext cx="3589606" cy="2399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62000" y="381000"/>
            <a:ext cx="403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Cambria" pitchFamily="18" charset="0"/>
                <a:cs typeface="Arial" pitchFamily="34" charset="0"/>
              </a:rPr>
              <a:t>Today’s lecture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48275" y="304801"/>
            <a:ext cx="3581400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TextBox 6"/>
              <p:cNvSpPr txBox="1"/>
              <p:nvPr/>
            </p:nvSpPr>
            <p:spPr>
              <a:xfrm>
                <a:off x="157162" y="1295400"/>
                <a:ext cx="5248275" cy="34932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 smtClean="0">
                    <a:latin typeface="Cambria" pitchFamily="18" charset="0"/>
                    <a:cs typeface="Arial" pitchFamily="34" charset="0"/>
                  </a:rPr>
                  <a:t>Contents:</a:t>
                </a:r>
              </a:p>
              <a:p>
                <a:endParaRPr lang="en-US" sz="2400" b="1" dirty="0" smtClean="0">
                  <a:latin typeface="Cambria" pitchFamily="18" charset="0"/>
                  <a:cs typeface="Arial" pitchFamily="34" charset="0"/>
                </a:endParaRPr>
              </a:p>
              <a:p>
                <a:pPr marL="285750" indent="-285750">
                  <a:buFont typeface="Wingdings" pitchFamily="2" charset="2"/>
                  <a:buChar char="Ø"/>
                </a:pPr>
                <a:r>
                  <a:rPr lang="en-US" sz="2200" b="1" dirty="0" smtClean="0">
                    <a:latin typeface="Cambria" pitchFamily="18" charset="0"/>
                    <a:cs typeface="Arial" pitchFamily="34" charset="0"/>
                  </a:rPr>
                  <a:t>Curves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2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22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endParaRPr lang="en-US" sz="2200" b="1" dirty="0" smtClean="0">
                  <a:latin typeface="Cambria" pitchFamily="18" charset="0"/>
                  <a:cs typeface="Arial" pitchFamily="34" charset="0"/>
                </a:endParaRPr>
              </a:p>
              <a:p>
                <a:pPr marL="285750" indent="-285750">
                  <a:buFont typeface="Wingdings" pitchFamily="2" charset="2"/>
                  <a:buChar char="Ø"/>
                </a:pPr>
                <a:r>
                  <a:rPr lang="en-US" sz="2200" b="1" dirty="0" smtClean="0">
                    <a:latin typeface="Cambria" pitchFamily="18" charset="0"/>
                    <a:cs typeface="Arial" pitchFamily="34" charset="0"/>
                  </a:rPr>
                  <a:t>Velocity Vectors</a:t>
                </a:r>
              </a:p>
              <a:p>
                <a:pPr marL="285750" indent="-285750">
                  <a:buFont typeface="Wingdings" pitchFamily="2" charset="2"/>
                  <a:buChar char="Ø"/>
                </a:pPr>
                <a:r>
                  <a:rPr lang="en-US" sz="2200" b="1" dirty="0" smtClean="0">
                    <a:latin typeface="Cambria" pitchFamily="18" charset="0"/>
                    <a:cs typeface="Arial" pitchFamily="34" charset="0"/>
                  </a:rPr>
                  <a:t>Reparametrization of Curves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2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22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endParaRPr lang="en-US" sz="2200" b="1" dirty="0" smtClean="0">
                  <a:latin typeface="Cambria" pitchFamily="18" charset="0"/>
                  <a:cs typeface="Arial" pitchFamily="34" charset="0"/>
                </a:endParaRPr>
              </a:p>
              <a:p>
                <a:pPr marL="285750" indent="-285750">
                  <a:buFont typeface="Wingdings" pitchFamily="2" charset="2"/>
                  <a:buChar char="Ø"/>
                </a:pPr>
                <a:r>
                  <a:rPr lang="en-US" sz="2200" b="1" dirty="0" smtClean="0">
                    <a:latin typeface="Cambria" pitchFamily="18" charset="0"/>
                    <a:cs typeface="Arial" pitchFamily="34" charset="0"/>
                  </a:rPr>
                  <a:t>Derivative with respect to Velocity</a:t>
                </a:r>
              </a:p>
              <a:p>
                <a:pPr marL="285750" indent="-285750">
                  <a:buFont typeface="Wingdings" pitchFamily="2" charset="2"/>
                  <a:buChar char="Ø"/>
                </a:pPr>
                <a:r>
                  <a:rPr lang="en-US" sz="2200" b="1" dirty="0" smtClean="0">
                    <a:latin typeface="Cambria" pitchFamily="18" charset="0"/>
                    <a:cs typeface="Arial" pitchFamily="34" charset="0"/>
                  </a:rPr>
                  <a:t>Properties of Curves</a:t>
                </a:r>
              </a:p>
              <a:p>
                <a:pPr marL="285750" indent="-285750">
                  <a:buFont typeface="Wingdings" pitchFamily="2" charset="2"/>
                  <a:buChar char="Ø"/>
                </a:pPr>
                <a:r>
                  <a:rPr lang="en-US" sz="2200" b="1" dirty="0" smtClean="0">
                    <a:latin typeface="Cambria" pitchFamily="18" charset="0"/>
                    <a:cs typeface="Arial" pitchFamily="34" charset="0"/>
                  </a:rPr>
                  <a:t>Conclusion</a:t>
                </a:r>
              </a:p>
              <a:p>
                <a:r>
                  <a:rPr lang="en-US" dirty="0" smtClean="0"/>
                  <a:t> </a:t>
                </a:r>
              </a:p>
              <a:p>
                <a:endParaRPr lang="en-US" b="1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162" y="1295400"/>
                <a:ext cx="5248275" cy="3493264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l="-2439" t="-1745" b="-17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42741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152400"/>
                <a:ext cx="8229600" cy="639762"/>
              </a:xfrm>
            </p:spPr>
            <p:txBody>
              <a:bodyPr/>
              <a:lstStyle/>
              <a:p>
                <a:r>
                  <a:rPr lang="en-US" sz="3200" b="1" dirty="0">
                    <a:latin typeface="Cambria" pitchFamily="18" charset="0"/>
                    <a:cs typeface="Arial" pitchFamily="34" charset="0"/>
                  </a:rPr>
                  <a:t>Curves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3200" b="1" i="1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endParaRPr lang="en-US" sz="3200" b="1" dirty="0">
                  <a:latin typeface="Cambria" pitchFamily="18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152400"/>
                <a:ext cx="8229600" cy="639762"/>
              </a:xfrm>
              <a:blipFill rotWithShape="1">
                <a:blip r:embed="rId3" cstate="print"/>
                <a:stretch>
                  <a:fillRect t="-6667" b="-27619"/>
                </a:stretch>
              </a:blipFill>
            </p:spPr>
            <p:txBody>
              <a:bodyPr>
                <a:normAutofit fontScale="90000"/>
              </a:bodyPr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90600"/>
                <a:ext cx="8229600" cy="51355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  <a:cs typeface="Arial" pitchFamily="34" charset="0"/>
                  </a:rPr>
                  <a:t>Open intervals in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𝑹</m:t>
                    </m:r>
                  </m:oMath>
                </a14:m>
                <a:endParaRPr lang="en-US" sz="2400" b="1" dirty="0" smtClean="0">
                  <a:latin typeface="Cambria" pitchFamily="18" charset="0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  <a:cs typeface="Arial" pitchFamily="34" charset="0"/>
                  </a:rPr>
                  <a:t>An open interval in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  <a:cs typeface="Arial" pitchFamily="34" charset="0"/>
                      </a:rPr>
                      <m:t>𝑹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  <a:cs typeface="Arial" pitchFamily="34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  <a:cs typeface="Arial" pitchFamily="34" charset="0"/>
                  </a:rPr>
                  <a:t>is a set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𝐼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  <a:cs typeface="Arial" pitchFamily="34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  <a:cs typeface="Arial" pitchFamily="34" charset="0"/>
                  </a:rPr>
                  <a:t>of real numbers of one of the </a:t>
                </a:r>
                <a:r>
                  <a:rPr lang="en-US" sz="1800" dirty="0" smtClean="0">
                    <a:latin typeface="Cambria" pitchFamily="18" charset="0"/>
                    <a:cs typeface="Arial" pitchFamily="34" charset="0"/>
                  </a:rPr>
                  <a:t>four </a:t>
                </a:r>
                <a:r>
                  <a:rPr lang="en-US" sz="1800" dirty="0" smtClean="0">
                    <a:latin typeface="Cambria" pitchFamily="18" charset="0"/>
                    <a:cs typeface="Arial" pitchFamily="34" charset="0"/>
                  </a:rPr>
                  <a:t>forms </a:t>
                </a:r>
              </a:p>
              <a:p>
                <a14:m>
                  <m:oMath xmlns:m="http://schemas.openxmlformats.org/officeDocument/2006/math">
                    <m:d>
                      <m:dPr>
                        <m:begChr m:val="{"/>
                        <m:endChr m:val="|"/>
                        <m:ctrlP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𝒕</m:t>
                        </m:r>
                      </m:e>
                    </m:d>
                    <m:r>
                      <a:rPr lang="en-US" sz="1800" b="1" i="1" smtClean="0">
                        <a:latin typeface="Cambria Math"/>
                        <a:cs typeface="Arial" pitchFamily="34" charset="0"/>
                      </a:rPr>
                      <m:t> </m:t>
                    </m:r>
                    <m:r>
                      <a:rPr lang="en-US" sz="1800" b="1" i="1" smtClean="0">
                        <a:latin typeface="Cambria Math"/>
                        <a:cs typeface="Arial" pitchFamily="34" charset="0"/>
                      </a:rPr>
                      <m:t>𝒂</m:t>
                    </m:r>
                    <m:r>
                      <a:rPr lang="en-US" sz="1800" b="1" i="1" smtClean="0">
                        <a:latin typeface="Cambria Math"/>
                        <a:cs typeface="Arial" pitchFamily="34" charset="0"/>
                      </a:rPr>
                      <m:t>&lt;</m:t>
                    </m:r>
                    <m:r>
                      <a:rPr lang="en-US" sz="1800" b="1" i="1" smtClean="0">
                        <a:latin typeface="Cambria Math"/>
                        <a:cs typeface="Arial" pitchFamily="34" charset="0"/>
                      </a:rPr>
                      <m:t>𝒕</m:t>
                    </m:r>
                    <m:r>
                      <a:rPr lang="en-US" sz="1800" b="1" i="1" smtClean="0">
                        <a:latin typeface="Cambria Math"/>
                        <a:cs typeface="Arial" pitchFamily="34" charset="0"/>
                      </a:rPr>
                      <m:t>&lt;</m:t>
                    </m:r>
                    <m:r>
                      <a:rPr lang="en-US" sz="1800" b="1" i="1" smtClean="0">
                        <a:latin typeface="Cambria Math"/>
                        <a:cs typeface="Arial" pitchFamily="34" charset="0"/>
                      </a:rPr>
                      <m:t>𝒃</m:t>
                    </m:r>
                    <m:r>
                      <a:rPr lang="en-US" sz="1800" b="1" i="1" smtClean="0">
                        <a:latin typeface="Cambria Math"/>
                        <a:cs typeface="Arial" pitchFamily="34" charset="0"/>
                      </a:rPr>
                      <m:t>}</m:t>
                    </m:r>
                  </m:oMath>
                </a14:m>
                <a:endParaRPr lang="en-US" sz="1800" b="1" dirty="0" smtClean="0">
                  <a:latin typeface="Cambria" pitchFamily="18" charset="0"/>
                  <a:cs typeface="Arial" pitchFamily="34" charset="0"/>
                </a:endParaRPr>
              </a:p>
              <a:p>
                <a14:m>
                  <m:oMath xmlns:m="http://schemas.openxmlformats.org/officeDocument/2006/math">
                    <m:d>
                      <m:dPr>
                        <m:begChr m:val="{"/>
                        <m:endChr m:val="|"/>
                        <m:ctrlP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𝒕</m:t>
                        </m:r>
                      </m:e>
                    </m:d>
                    <m:r>
                      <a:rPr lang="en-US" sz="1800" b="1" i="1" smtClean="0">
                        <a:latin typeface="Cambria Math"/>
                        <a:cs typeface="Arial" pitchFamily="34" charset="0"/>
                      </a:rPr>
                      <m:t> </m:t>
                    </m:r>
                    <m:r>
                      <a:rPr lang="en-US" sz="1800" b="1" i="1" smtClean="0">
                        <a:latin typeface="Cambria Math"/>
                        <a:cs typeface="Arial" pitchFamily="34" charset="0"/>
                      </a:rPr>
                      <m:t>𝒃</m:t>
                    </m:r>
                    <m:r>
                      <a:rPr lang="en-US" sz="1800" b="1" i="1" smtClean="0">
                        <a:latin typeface="Cambria Math"/>
                        <a:cs typeface="Arial" pitchFamily="34" charset="0"/>
                      </a:rPr>
                      <m:t>&lt;</m:t>
                    </m:r>
                    <m:r>
                      <a:rPr lang="en-US" sz="1800" b="1" i="1" smtClean="0">
                        <a:latin typeface="Cambria Math"/>
                        <a:cs typeface="Arial" pitchFamily="34" charset="0"/>
                      </a:rPr>
                      <m:t>𝒕</m:t>
                    </m:r>
                    <m:r>
                      <a:rPr lang="en-US" sz="1800" b="1" i="1" smtClean="0">
                        <a:latin typeface="Cambria Math"/>
                        <a:cs typeface="Arial" pitchFamily="34" charset="0"/>
                      </a:rPr>
                      <m:t>}</m:t>
                    </m:r>
                  </m:oMath>
                </a14:m>
                <a:endParaRPr lang="en-US" sz="1800" b="1" dirty="0" smtClean="0">
                  <a:latin typeface="Cambria" pitchFamily="18" charset="0"/>
                  <a:cs typeface="Arial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  <a:cs typeface="Arial" pitchFamily="34" charset="0"/>
                      </a:rPr>
                      <m:t>{</m:t>
                    </m:r>
                    <m:r>
                      <a:rPr lang="en-US" sz="1800" b="1" i="1" smtClean="0">
                        <a:latin typeface="Cambria Math"/>
                        <a:cs typeface="Arial" pitchFamily="34" charset="0"/>
                      </a:rPr>
                      <m:t>𝒕</m:t>
                    </m:r>
                    <m:r>
                      <a:rPr lang="en-US" sz="1800" b="1" i="1" smtClean="0">
                        <a:latin typeface="Cambria Math"/>
                        <a:cs typeface="Arial" pitchFamily="34" charset="0"/>
                      </a:rPr>
                      <m:t>|</m:t>
                    </m:r>
                    <m:r>
                      <a:rPr lang="en-US" sz="1800" b="1" i="1" smtClean="0">
                        <a:latin typeface="Cambria Math"/>
                        <a:cs typeface="Arial" pitchFamily="34" charset="0"/>
                      </a:rPr>
                      <m:t>𝒕</m:t>
                    </m:r>
                    <m:r>
                      <a:rPr lang="en-US" sz="1800" b="1" i="1" smtClean="0">
                        <a:latin typeface="Cambria Math"/>
                        <a:cs typeface="Arial" pitchFamily="34" charset="0"/>
                      </a:rPr>
                      <m:t>&lt;</m:t>
                    </m:r>
                    <m:r>
                      <a:rPr lang="en-US" sz="1800" b="1" i="1" smtClean="0">
                        <a:latin typeface="Cambria Math"/>
                        <a:cs typeface="Arial" pitchFamily="34" charset="0"/>
                      </a:rPr>
                      <m:t>𝒂</m:t>
                    </m:r>
                    <m:r>
                      <a:rPr lang="en-US" sz="1800" b="1" i="1" smtClean="0">
                        <a:latin typeface="Cambria Math"/>
                        <a:cs typeface="Arial" pitchFamily="34" charset="0"/>
                      </a:rPr>
                      <m:t>}</m:t>
                    </m:r>
                  </m:oMath>
                </a14:m>
                <a:endParaRPr lang="en-US" sz="1800" b="1" dirty="0" smtClean="0">
                  <a:latin typeface="Cambria" pitchFamily="18" charset="0"/>
                  <a:cs typeface="Arial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  <a:cs typeface="Arial" pitchFamily="34" charset="0"/>
                      </a:rPr>
                      <m:t>𝑹</m:t>
                    </m:r>
                  </m:oMath>
                </a14:m>
                <a:endParaRPr lang="en-US" sz="1800" b="1" dirty="0" smtClean="0">
                  <a:latin typeface="Cambria" pitchFamily="18" charset="0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  <a:cs typeface="Arial" pitchFamily="34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Cambria" pitchFamily="18" charset="0"/>
                    <a:cs typeface="Arial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𝑏</m:t>
                    </m:r>
                  </m:oMath>
                </a14:m>
                <a:r>
                  <a:rPr lang="en-US" sz="1800" dirty="0" smtClean="0">
                    <a:latin typeface="Cambria" pitchFamily="18" charset="0"/>
                    <a:cs typeface="Arial" pitchFamily="34" charset="0"/>
                  </a:rPr>
                  <a:t> are real numbers.</a:t>
                </a:r>
              </a:p>
              <a:p>
                <a:pPr marL="0" indent="0">
                  <a:buNone/>
                </a:pPr>
                <a:endParaRPr lang="en-US" sz="18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90600"/>
                <a:ext cx="8229600" cy="5135563"/>
              </a:xfrm>
              <a:blipFill rotWithShape="1">
                <a:blip r:embed="rId4" cstate="print"/>
                <a:stretch>
                  <a:fillRect l="-1111" t="-9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0600" y="3414963"/>
            <a:ext cx="6814063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98586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152400"/>
                <a:ext cx="8229600" cy="639762"/>
              </a:xfrm>
            </p:spPr>
            <p:txBody>
              <a:bodyPr/>
              <a:lstStyle/>
              <a:p>
                <a:r>
                  <a:rPr lang="en-US" sz="3200" b="1" dirty="0">
                    <a:latin typeface="Cambria" pitchFamily="18" charset="0"/>
                    <a:cs typeface="Arial" pitchFamily="34" charset="0"/>
                  </a:rPr>
                  <a:t>Curves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3200" b="1" i="1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endParaRPr lang="en-US" sz="3200" b="1" dirty="0">
                  <a:latin typeface="Cambria" pitchFamily="18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152400"/>
                <a:ext cx="8229600" cy="639762"/>
              </a:xfrm>
              <a:blipFill rotWithShape="1">
                <a:blip r:embed="rId3" cstate="print"/>
                <a:stretch>
                  <a:fillRect t="-6667" b="-27619"/>
                </a:stretch>
              </a:blipFill>
            </p:spPr>
            <p:txBody>
              <a:bodyPr>
                <a:normAutofit fontScale="90000"/>
              </a:bodyPr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90600"/>
                <a:ext cx="8229600" cy="51355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  <a:cs typeface="Arial" pitchFamily="34" charset="0"/>
                  </a:rPr>
                  <a:t>Open intervals in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𝑹</m:t>
                    </m:r>
                  </m:oMath>
                </a14:m>
                <a:endParaRPr lang="en-US" sz="2400" b="1" dirty="0" smtClean="0">
                  <a:latin typeface="Cambria" pitchFamily="18" charset="0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  <a:cs typeface="Arial" pitchFamily="34" charset="0"/>
                  </a:rPr>
                  <a:t>An open interval in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  <a:cs typeface="Arial" pitchFamily="34" charset="0"/>
                      </a:rPr>
                      <m:t>𝑹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  <a:cs typeface="Arial" pitchFamily="34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  <a:cs typeface="Arial" pitchFamily="34" charset="0"/>
                  </a:rPr>
                  <a:t>is a set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𝐼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  <a:cs typeface="Arial" pitchFamily="34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  <a:cs typeface="Arial" pitchFamily="34" charset="0"/>
                  </a:rPr>
                  <a:t>of real numbers of one of the four forms </a:t>
                </a:r>
              </a:p>
              <a:p>
                <a14:m>
                  <m:oMath xmlns:m="http://schemas.openxmlformats.org/officeDocument/2006/math">
                    <m:d>
                      <m:dPr>
                        <m:begChr m:val="{"/>
                        <m:endChr m:val="|"/>
                        <m:ctrlP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𝒕</m:t>
                        </m:r>
                      </m:e>
                    </m:d>
                    <m:r>
                      <a:rPr lang="en-US" sz="1800" b="1" i="1" smtClean="0">
                        <a:latin typeface="Cambria Math"/>
                        <a:cs typeface="Arial" pitchFamily="34" charset="0"/>
                      </a:rPr>
                      <m:t> </m:t>
                    </m:r>
                    <m:r>
                      <a:rPr lang="en-US" sz="1800" b="1" i="1" smtClean="0">
                        <a:latin typeface="Cambria Math"/>
                        <a:cs typeface="Arial" pitchFamily="34" charset="0"/>
                      </a:rPr>
                      <m:t>𝒂</m:t>
                    </m:r>
                    <m:r>
                      <a:rPr lang="en-US" sz="1800" b="1" i="1" smtClean="0">
                        <a:latin typeface="Cambria Math"/>
                        <a:cs typeface="Arial" pitchFamily="34" charset="0"/>
                      </a:rPr>
                      <m:t>&lt;</m:t>
                    </m:r>
                    <m:r>
                      <a:rPr lang="en-US" sz="1800" b="1" i="1" smtClean="0">
                        <a:latin typeface="Cambria Math"/>
                        <a:cs typeface="Arial" pitchFamily="34" charset="0"/>
                      </a:rPr>
                      <m:t>𝒕</m:t>
                    </m:r>
                    <m:r>
                      <a:rPr lang="en-US" sz="1800" b="1" i="1" smtClean="0">
                        <a:latin typeface="Cambria Math"/>
                        <a:cs typeface="Arial" pitchFamily="34" charset="0"/>
                      </a:rPr>
                      <m:t>&lt;</m:t>
                    </m:r>
                    <m:r>
                      <a:rPr lang="en-US" sz="1800" b="1" i="1" smtClean="0">
                        <a:latin typeface="Cambria Math"/>
                        <a:cs typeface="Arial" pitchFamily="34" charset="0"/>
                      </a:rPr>
                      <m:t>𝒃</m:t>
                    </m:r>
                    <m:r>
                      <a:rPr lang="en-US" sz="1800" b="1" i="1" smtClean="0">
                        <a:latin typeface="Cambria Math"/>
                        <a:cs typeface="Arial" pitchFamily="34" charset="0"/>
                      </a:rPr>
                      <m:t>}</m:t>
                    </m:r>
                  </m:oMath>
                </a14:m>
                <a:endParaRPr lang="en-US" sz="1800" b="1" dirty="0" smtClean="0">
                  <a:latin typeface="Cambria" pitchFamily="18" charset="0"/>
                  <a:cs typeface="Arial" pitchFamily="34" charset="0"/>
                </a:endParaRPr>
              </a:p>
              <a:p>
                <a14:m>
                  <m:oMath xmlns:m="http://schemas.openxmlformats.org/officeDocument/2006/math">
                    <m:d>
                      <m:dPr>
                        <m:begChr m:val="{"/>
                        <m:endChr m:val="|"/>
                        <m:ctrlP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𝒕</m:t>
                        </m:r>
                      </m:e>
                    </m:d>
                    <m:r>
                      <a:rPr lang="en-US" sz="1800" b="1" i="1" smtClean="0">
                        <a:latin typeface="Cambria Math"/>
                        <a:cs typeface="Arial" pitchFamily="34" charset="0"/>
                      </a:rPr>
                      <m:t> </m:t>
                    </m:r>
                    <m:r>
                      <a:rPr lang="en-US" sz="1800" b="1" i="1" smtClean="0">
                        <a:latin typeface="Cambria Math"/>
                        <a:cs typeface="Arial" pitchFamily="34" charset="0"/>
                      </a:rPr>
                      <m:t>𝒃</m:t>
                    </m:r>
                    <m:r>
                      <a:rPr lang="en-US" sz="1800" b="1" i="1" smtClean="0">
                        <a:latin typeface="Cambria Math"/>
                        <a:cs typeface="Arial" pitchFamily="34" charset="0"/>
                      </a:rPr>
                      <m:t>&lt;</m:t>
                    </m:r>
                    <m:r>
                      <a:rPr lang="en-US" sz="1800" b="1" i="1" smtClean="0">
                        <a:latin typeface="Cambria Math"/>
                        <a:cs typeface="Arial" pitchFamily="34" charset="0"/>
                      </a:rPr>
                      <m:t>𝒕</m:t>
                    </m:r>
                    <m:r>
                      <a:rPr lang="en-US" sz="1800" b="1" i="1" smtClean="0">
                        <a:latin typeface="Cambria Math"/>
                        <a:cs typeface="Arial" pitchFamily="34" charset="0"/>
                      </a:rPr>
                      <m:t>}</m:t>
                    </m:r>
                  </m:oMath>
                </a14:m>
                <a:endParaRPr lang="en-US" sz="1800" b="1" dirty="0" smtClean="0">
                  <a:latin typeface="Cambria" pitchFamily="18" charset="0"/>
                  <a:cs typeface="Arial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  <a:cs typeface="Arial" pitchFamily="34" charset="0"/>
                      </a:rPr>
                      <m:t>{</m:t>
                    </m:r>
                    <m:r>
                      <a:rPr lang="en-US" sz="1800" b="1" i="1" smtClean="0">
                        <a:latin typeface="Cambria Math"/>
                        <a:cs typeface="Arial" pitchFamily="34" charset="0"/>
                      </a:rPr>
                      <m:t>𝒕</m:t>
                    </m:r>
                    <m:r>
                      <a:rPr lang="en-US" sz="1800" b="1" i="1" smtClean="0">
                        <a:latin typeface="Cambria Math"/>
                        <a:cs typeface="Arial" pitchFamily="34" charset="0"/>
                      </a:rPr>
                      <m:t>|</m:t>
                    </m:r>
                    <m:r>
                      <a:rPr lang="en-US" sz="1800" b="1" i="1" smtClean="0">
                        <a:latin typeface="Cambria Math"/>
                        <a:cs typeface="Arial" pitchFamily="34" charset="0"/>
                      </a:rPr>
                      <m:t>𝒕</m:t>
                    </m:r>
                    <m:r>
                      <a:rPr lang="en-US" sz="1800" b="1" i="1" smtClean="0">
                        <a:latin typeface="Cambria Math"/>
                        <a:cs typeface="Arial" pitchFamily="34" charset="0"/>
                      </a:rPr>
                      <m:t>&lt;</m:t>
                    </m:r>
                    <m:r>
                      <a:rPr lang="en-US" sz="1800" b="1" i="1" smtClean="0">
                        <a:latin typeface="Cambria Math"/>
                        <a:cs typeface="Arial" pitchFamily="34" charset="0"/>
                      </a:rPr>
                      <m:t>𝒂</m:t>
                    </m:r>
                    <m:r>
                      <a:rPr lang="en-US" sz="1800" b="1" i="1" smtClean="0">
                        <a:latin typeface="Cambria Math"/>
                        <a:cs typeface="Arial" pitchFamily="34" charset="0"/>
                      </a:rPr>
                      <m:t>}</m:t>
                    </m:r>
                  </m:oMath>
                </a14:m>
                <a:endParaRPr lang="en-US" sz="1800" b="1" dirty="0" smtClean="0">
                  <a:latin typeface="Cambria" pitchFamily="18" charset="0"/>
                  <a:cs typeface="Arial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  <a:cs typeface="Arial" pitchFamily="34" charset="0"/>
                      </a:rPr>
                      <m:t>𝑹</m:t>
                    </m:r>
                  </m:oMath>
                </a14:m>
                <a:endParaRPr lang="en-US" sz="1800" b="1" dirty="0" smtClean="0">
                  <a:latin typeface="Cambria" pitchFamily="18" charset="0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  <a:cs typeface="Arial" pitchFamily="34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Cambria" pitchFamily="18" charset="0"/>
                    <a:cs typeface="Arial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𝑏</m:t>
                    </m:r>
                  </m:oMath>
                </a14:m>
                <a:r>
                  <a:rPr lang="en-US" sz="1800" dirty="0" smtClean="0">
                    <a:latin typeface="Cambria" pitchFamily="18" charset="0"/>
                    <a:cs typeface="Arial" pitchFamily="34" charset="0"/>
                  </a:rPr>
                  <a:t> are real numbers.</a:t>
                </a:r>
              </a:p>
              <a:p>
                <a:pPr marL="0" indent="0">
                  <a:buNone/>
                </a:pPr>
                <a:endParaRPr lang="en-US" sz="18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90600"/>
                <a:ext cx="8229600" cy="5135563"/>
              </a:xfrm>
              <a:blipFill rotWithShape="1">
                <a:blip r:embed="rId4" cstate="print"/>
                <a:stretch>
                  <a:fillRect l="-1111" t="-9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0600" y="3414963"/>
            <a:ext cx="6814063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74854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smtClean="0">
                <a:latin typeface="Cambria" pitchFamily="18" charset="0"/>
                <a:cs typeface="Arial" pitchFamily="34" charset="0"/>
              </a:rPr>
              <a:t>What is a curve in space intuitively?</a:t>
            </a:r>
            <a:endParaRPr lang="en-US" sz="1800" dirty="0">
              <a:latin typeface="Cambria" pitchFamily="18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152400"/>
                <a:ext cx="8229600" cy="639762"/>
              </a:xfrm>
            </p:spPr>
            <p:txBody>
              <a:bodyPr/>
              <a:lstStyle/>
              <a:p>
                <a:r>
                  <a:rPr lang="en-US" sz="3200" b="1" dirty="0">
                    <a:latin typeface="Cambria" pitchFamily="18" charset="0"/>
                    <a:cs typeface="Arial" pitchFamily="34" charset="0"/>
                  </a:rPr>
                  <a:t>Curves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3200" b="1" i="1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endParaRPr lang="en-US" sz="3200" b="1" dirty="0">
                  <a:latin typeface="Cambria" pitchFamily="18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4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152400"/>
                <a:ext cx="8229600" cy="639762"/>
              </a:xfrm>
              <a:blipFill rotWithShape="1">
                <a:blip r:embed="rId3" cstate="print"/>
                <a:stretch>
                  <a:fillRect t="-6667" b="-27619"/>
                </a:stretch>
              </a:blipFill>
            </p:spPr>
            <p:txBody>
              <a:bodyPr>
                <a:normAutofit fontScale="90000"/>
              </a:bodyPr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66537" y="1524000"/>
            <a:ext cx="6762750" cy="429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64957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smtClean="0">
                <a:latin typeface="Cambria" pitchFamily="18" charset="0"/>
                <a:cs typeface="Arial" pitchFamily="34" charset="0"/>
              </a:rPr>
              <a:t>What is a curve in space intuitively?</a:t>
            </a:r>
            <a:endParaRPr lang="en-US" sz="1800" dirty="0">
              <a:latin typeface="Cambria" pitchFamily="18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152400"/>
                <a:ext cx="8229600" cy="639762"/>
              </a:xfrm>
            </p:spPr>
            <p:txBody>
              <a:bodyPr/>
              <a:lstStyle/>
              <a:p>
                <a:r>
                  <a:rPr lang="en-US" sz="3200" b="1" dirty="0">
                    <a:latin typeface="Cambria" pitchFamily="18" charset="0"/>
                    <a:cs typeface="Arial" pitchFamily="34" charset="0"/>
                  </a:rPr>
                  <a:t>Curves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3200" b="1" i="1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endParaRPr lang="en-US" sz="3200" b="1" dirty="0">
                  <a:latin typeface="Cambria" pitchFamily="18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5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152400"/>
                <a:ext cx="8229600" cy="639762"/>
              </a:xfrm>
              <a:blipFill rotWithShape="1">
                <a:blip r:embed="rId2" cstate="print"/>
                <a:stretch>
                  <a:fillRect t="-6667" b="-27619"/>
                </a:stretch>
              </a:blipFill>
            </p:spPr>
            <p:txBody>
              <a:bodyPr>
                <a:normAutofit fontScale="90000"/>
              </a:bodyPr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2" descr="http://www.math.udel.edu/~driscoll/teaching/243/maple/images/SpaceCurves_5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67200" y="2590800"/>
            <a:ext cx="3314700" cy="235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http://www.math.rutgers.edu/~greenfie/mill_courses/math251/gifstuff/stokes1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0811" y="2454442"/>
            <a:ext cx="2405084" cy="2343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6830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762000"/>
                <a:ext cx="8229600" cy="53641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  <a:cs typeface="Arial" pitchFamily="34" charset="0"/>
                  </a:rPr>
                  <a:t>Let for time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𝑡</m:t>
                    </m:r>
                  </m:oMath>
                </a14:m>
                <a:r>
                  <a:rPr lang="en-US" sz="1800" dirty="0" smtClean="0">
                    <a:latin typeface="Cambria" pitchFamily="18" charset="0"/>
                    <a:cs typeface="Arial" pitchFamily="34" charset="0"/>
                  </a:rPr>
                  <a:t> the bird is located at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𝛼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𝑡</m:t>
                        </m:r>
                      </m:e>
                    </m:d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=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  <a:cs typeface="Arial" pitchFamily="34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  <a:cs typeface="Arial" pitchFamily="34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  <a:cs typeface="Arial" pitchFamily="34" charset="0"/>
                              </a:rPr>
                              <m:t>1</m:t>
                            </m:r>
                          </m:sub>
                        </m:sSub>
                        <m:d>
                          <m:dPr>
                            <m:ctrlPr>
                              <a:rPr lang="en-US" sz="1800" b="0" i="1" smtClean="0">
                                <a:latin typeface="Cambria Math"/>
                                <a:cs typeface="Arial" pitchFamily="34" charset="0"/>
                              </a:rPr>
                            </m:ctrlPr>
                          </m:dPr>
                          <m:e>
                            <m:r>
                              <a:rPr lang="en-US" sz="1800" i="1">
                                <a:latin typeface="Cambria Math"/>
                                <a:cs typeface="Arial" pitchFamily="34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  <a:cs typeface="Arial" pitchFamily="34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  <a:cs typeface="Arial" pitchFamily="34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  <a:cs typeface="Arial" pitchFamily="34" charset="0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US" sz="1800" b="0" i="1" smtClean="0">
                                <a:latin typeface="Cambria Math"/>
                                <a:cs typeface="Arial" pitchFamily="34" charset="0"/>
                              </a:rPr>
                            </m:ctrlPr>
                          </m:dPr>
                          <m:e>
                            <m:r>
                              <a:rPr lang="en-US" sz="1800" i="1">
                                <a:latin typeface="Cambria Math"/>
                                <a:cs typeface="Arial" pitchFamily="34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  <a:cs typeface="Arial" pitchFamily="34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  <a:cs typeface="Arial" pitchFamily="34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  <a:cs typeface="Arial" pitchFamily="34" charset="0"/>
                              </a:rPr>
                              <m:t>3</m:t>
                            </m:r>
                          </m:sub>
                        </m:sSub>
                        <m:d>
                          <m:dPr>
                            <m:ctrlPr>
                              <a:rPr lang="en-US" sz="1800" b="0" i="1" smtClean="0">
                                <a:latin typeface="Cambria Math"/>
                                <a:cs typeface="Arial" pitchFamily="34" charset="0"/>
                              </a:rPr>
                            </m:ctrlPr>
                          </m:dPr>
                          <m:e>
                            <m:r>
                              <a:rPr lang="en-US" sz="1800" i="1">
                                <a:latin typeface="Cambria Math"/>
                                <a:cs typeface="Arial" pitchFamily="34" charset="0"/>
                              </a:rPr>
                              <m:t>𝑡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1800" dirty="0" smtClean="0">
                    <a:latin typeface="Cambria" pitchFamily="18" charset="0"/>
                    <a:cs typeface="Arial" pitchFamily="34" charset="0"/>
                  </a:rPr>
                  <a:t>,</a:t>
                </a:r>
              </a:p>
              <a:p>
                <a:pPr marL="0" indent="0">
                  <a:buNone/>
                </a:pPr>
                <a:r>
                  <a:rPr lang="en-US" sz="1800" dirty="0">
                    <a:latin typeface="Cambria" pitchFamily="18" charset="0"/>
                    <a:cs typeface="Arial" pitchFamily="34" charset="0"/>
                  </a:rPr>
                  <a:t>i</a:t>
                </a:r>
                <a:r>
                  <a:rPr lang="en-US" sz="1800" dirty="0" smtClean="0">
                    <a:latin typeface="Cambria" pitchFamily="18" charset="0"/>
                    <a:cs typeface="Arial" pitchFamily="34" charset="0"/>
                  </a:rPr>
                  <a:t>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b="1" dirty="0" smtClean="0">
                    <a:latin typeface="Cambria" pitchFamily="18" charset="0"/>
                    <a:cs typeface="Arial" pitchFamily="34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  <a:cs typeface="Arial" pitchFamily="34" charset="0"/>
                  </a:rPr>
                  <a:t>for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𝑡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∈(0,8)</m:t>
                    </m:r>
                  </m:oMath>
                </a14:m>
                <a:r>
                  <a:rPr lang="en-US" sz="1800" dirty="0" smtClean="0">
                    <a:latin typeface="Cambria" pitchFamily="18" charset="0"/>
                    <a:cs typeface="Arial" pitchFamily="34" charset="0"/>
                  </a:rPr>
                  <a:t>.</a:t>
                </a:r>
              </a:p>
              <a:p>
                <a:pPr marL="0" indent="0">
                  <a:buNone/>
                </a:pPr>
                <a:endParaRPr lang="en-US" sz="18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4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762000"/>
                <a:ext cx="8229600" cy="5364163"/>
              </a:xfrm>
              <a:blipFill rotWithShape="1">
                <a:blip r:embed="rId2" cstate="print"/>
                <a:stretch>
                  <a:fillRect l="-593" t="-6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152400"/>
                <a:ext cx="8229600" cy="639762"/>
              </a:xfrm>
            </p:spPr>
            <p:txBody>
              <a:bodyPr/>
              <a:lstStyle/>
              <a:p>
                <a:r>
                  <a:rPr lang="en-US" sz="3200" b="1" dirty="0">
                    <a:latin typeface="Cambria" pitchFamily="18" charset="0"/>
                    <a:cs typeface="Arial" pitchFamily="34" charset="0"/>
                  </a:rPr>
                  <a:t>Curves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3200" b="1" i="1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endParaRPr lang="en-US" sz="3200" b="1" dirty="0">
                  <a:latin typeface="Cambria" pitchFamily="18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5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152400"/>
                <a:ext cx="8229600" cy="639762"/>
              </a:xfrm>
              <a:blipFill rotWithShape="1">
                <a:blip r:embed="rId3" cstate="print"/>
                <a:stretch>
                  <a:fillRect t="-6667" b="-27619"/>
                </a:stretch>
              </a:blipFill>
            </p:spPr>
            <p:txBody>
              <a:bodyPr>
                <a:normAutofit fontScale="90000"/>
              </a:bodyPr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63978" y="701159"/>
            <a:ext cx="4003668" cy="2543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16442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762000"/>
                <a:ext cx="8229600" cy="53641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  <a:cs typeface="Arial" pitchFamily="34" charset="0"/>
                  </a:rPr>
                  <a:t>Let for time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𝑡</m:t>
                    </m:r>
                  </m:oMath>
                </a14:m>
                <a:r>
                  <a:rPr lang="en-US" sz="1800" dirty="0" smtClean="0">
                    <a:latin typeface="Cambria" pitchFamily="18" charset="0"/>
                    <a:cs typeface="Arial" pitchFamily="34" charset="0"/>
                  </a:rPr>
                  <a:t> the bird is located at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𝛼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𝑡</m:t>
                        </m:r>
                      </m:e>
                    </m:d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=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  <a:cs typeface="Arial" pitchFamily="34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  <a:cs typeface="Arial" pitchFamily="34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  <a:cs typeface="Arial" pitchFamily="34" charset="0"/>
                              </a:rPr>
                              <m:t>1</m:t>
                            </m:r>
                          </m:sub>
                        </m:sSub>
                        <m:d>
                          <m:dPr>
                            <m:ctrlPr>
                              <a:rPr lang="en-US" sz="1800" b="0" i="1" smtClean="0">
                                <a:latin typeface="Cambria Math"/>
                                <a:cs typeface="Arial" pitchFamily="34" charset="0"/>
                              </a:rPr>
                            </m:ctrlPr>
                          </m:dPr>
                          <m:e>
                            <m:r>
                              <a:rPr lang="en-US" sz="1800" i="1">
                                <a:latin typeface="Cambria Math"/>
                                <a:cs typeface="Arial" pitchFamily="34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  <a:cs typeface="Arial" pitchFamily="34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  <a:cs typeface="Arial" pitchFamily="34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  <a:cs typeface="Arial" pitchFamily="34" charset="0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US" sz="1800" b="0" i="1" smtClean="0">
                                <a:latin typeface="Cambria Math"/>
                                <a:cs typeface="Arial" pitchFamily="34" charset="0"/>
                              </a:rPr>
                            </m:ctrlPr>
                          </m:dPr>
                          <m:e>
                            <m:r>
                              <a:rPr lang="en-US" sz="1800" i="1">
                                <a:latin typeface="Cambria Math"/>
                                <a:cs typeface="Arial" pitchFamily="34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  <a:cs typeface="Arial" pitchFamily="34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  <a:cs typeface="Arial" pitchFamily="34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  <a:cs typeface="Arial" pitchFamily="34" charset="0"/>
                              </a:rPr>
                              <m:t>3</m:t>
                            </m:r>
                          </m:sub>
                        </m:sSub>
                        <m:d>
                          <m:dPr>
                            <m:ctrlPr>
                              <a:rPr lang="en-US" sz="1800" b="0" i="1" smtClean="0">
                                <a:latin typeface="Cambria Math"/>
                                <a:cs typeface="Arial" pitchFamily="34" charset="0"/>
                              </a:rPr>
                            </m:ctrlPr>
                          </m:dPr>
                          <m:e>
                            <m:r>
                              <a:rPr lang="en-US" sz="1800" i="1">
                                <a:latin typeface="Cambria Math"/>
                                <a:cs typeface="Arial" pitchFamily="34" charset="0"/>
                              </a:rPr>
                              <m:t>𝑡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1800" dirty="0" smtClean="0">
                    <a:latin typeface="Cambria" pitchFamily="18" charset="0"/>
                    <a:cs typeface="Arial" pitchFamily="34" charset="0"/>
                  </a:rPr>
                  <a:t>,</a:t>
                </a:r>
              </a:p>
              <a:p>
                <a:pPr marL="0" indent="0">
                  <a:buNone/>
                </a:pPr>
                <a:r>
                  <a:rPr lang="en-US" sz="1800" dirty="0">
                    <a:latin typeface="Cambria" pitchFamily="18" charset="0"/>
                    <a:cs typeface="Arial" pitchFamily="34" charset="0"/>
                  </a:rPr>
                  <a:t>i</a:t>
                </a:r>
                <a:r>
                  <a:rPr lang="en-US" sz="1800" dirty="0" smtClean="0">
                    <a:latin typeface="Cambria" pitchFamily="18" charset="0"/>
                    <a:cs typeface="Arial" pitchFamily="34" charset="0"/>
                  </a:rPr>
                  <a:t>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b="1" dirty="0" smtClean="0">
                    <a:latin typeface="Cambria" pitchFamily="18" charset="0"/>
                    <a:cs typeface="Arial" pitchFamily="34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  <a:cs typeface="Arial" pitchFamily="34" charset="0"/>
                  </a:rPr>
                  <a:t>for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𝑡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∈(0,8)</m:t>
                    </m:r>
                  </m:oMath>
                </a14:m>
                <a:r>
                  <a:rPr lang="en-US" sz="1800" dirty="0" smtClean="0">
                    <a:latin typeface="Cambria" pitchFamily="18" charset="0"/>
                    <a:cs typeface="Arial" pitchFamily="34" charset="0"/>
                  </a:rPr>
                  <a:t>.</a:t>
                </a: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  <a:cs typeface="Arial" pitchFamily="34" charset="0"/>
                  </a:rPr>
                  <a:t>In rigorous terms</a:t>
                </a:r>
                <a:r>
                  <a:rPr lang="en-US" sz="2400" dirty="0" smtClean="0">
                    <a:latin typeface="Cambria" pitchFamily="18" charset="0"/>
                    <a:cs typeface="Arial" pitchFamily="34" charset="0"/>
                  </a:rPr>
                  <a:t>: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𝛼</m:t>
                    </m:r>
                  </m:oMath>
                </a14:m>
                <a:r>
                  <a:rPr lang="en-US" sz="1800" dirty="0" smtClean="0">
                    <a:latin typeface="Cambria" pitchFamily="18" charset="0"/>
                    <a:cs typeface="Arial" pitchFamily="34" charset="0"/>
                  </a:rPr>
                  <a:t> is a function from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𝐼</m:t>
                    </m:r>
                  </m:oMath>
                </a14:m>
                <a:r>
                  <a:rPr lang="en-US" sz="1800" dirty="0" smtClean="0">
                    <a:latin typeface="Cambria" pitchFamily="18" charset="0"/>
                    <a:cs typeface="Arial" pitchFamily="34" charset="0"/>
                  </a:rPr>
                  <a:t>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Cambria" pitchFamily="18" charset="0"/>
                    <a:cs typeface="Arial" pitchFamily="34" charset="0"/>
                  </a:rPr>
                  <a:t>, 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  <a:cs typeface="Arial" pitchFamily="34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𝐼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  <a:cs typeface="Arial" pitchFamily="34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  <a:cs typeface="Arial" pitchFamily="34" charset="0"/>
                  </a:rPr>
                  <a:t>is an open interval. Thus we </a:t>
                </a:r>
              </a:p>
              <a:p>
                <a:pPr marL="0" indent="0">
                  <a:buNone/>
                </a:pPr>
                <a:r>
                  <a:rPr lang="en-US" sz="1800" dirty="0">
                    <a:latin typeface="Cambria" pitchFamily="18" charset="0"/>
                    <a:cs typeface="Arial" pitchFamily="34" charset="0"/>
                  </a:rPr>
                  <a:t>w</a:t>
                </a:r>
                <a:r>
                  <a:rPr lang="en-US" sz="1800" dirty="0" smtClean="0">
                    <a:latin typeface="Cambria" pitchFamily="18" charset="0"/>
                    <a:cs typeface="Arial" pitchFamily="34" charset="0"/>
                  </a:rPr>
                  <a:t>rite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𝛼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𝑡</m:t>
                          </m:r>
                        </m:e>
                      </m:d>
                      <m:r>
                        <a:rPr lang="en-US" sz="1800" i="1">
                          <a:latin typeface="Cambria Math"/>
                          <a:cs typeface="Arial" pitchFamily="34" charset="0"/>
                        </a:rPr>
                        <m:t>=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  <a:cs typeface="Arial" pitchFamily="34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latin typeface="Cambria Math"/>
                                  <a:cs typeface="Arial" pitchFamily="34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  <a:cs typeface="Arial" pitchFamily="34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  <m:t>2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latin typeface="Cambria Math"/>
                                  <a:cs typeface="Arial" pitchFamily="34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  <a:cs typeface="Arial" pitchFamily="34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  <m:t>2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latin typeface="Cambria Math"/>
                                  <a:cs typeface="Arial" pitchFamily="34" charset="0"/>
                                </a:rPr>
                                <m:t>𝑡</m:t>
                              </m:r>
                            </m:e>
                          </m:d>
                        </m:e>
                      </m:d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 </m:t>
                      </m:r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𝑓𝑜𝑟</m:t>
                      </m:r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 </m:t>
                      </m:r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𝑎𝑙𝑙</m:t>
                      </m:r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 </m:t>
                      </m:r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𝑡</m:t>
                      </m:r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 </m:t>
                      </m:r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𝑖𝑛</m:t>
                      </m:r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 </m:t>
                      </m:r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𝐼</m:t>
                      </m:r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.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  <a:cs typeface="Arial" pitchFamily="34" charset="0"/>
                  </a:rPr>
                  <a:t>The real-valued functions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𝛼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𝑡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Cambria" pitchFamily="18" charset="0"/>
                    <a:cs typeface="Arial" pitchFamily="34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𝛼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2</m:t>
                        </m:r>
                      </m:sub>
                    </m:sSub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(</m:t>
                    </m:r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𝑡</m:t>
                    </m:r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Cambria" pitchFamily="18" charset="0"/>
                    <a:cs typeface="Arial" pitchFamily="34" charset="0"/>
                  </a:rPr>
                  <a:t>,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𝛼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3</m:t>
                        </m:r>
                      </m:sub>
                    </m:sSub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(</m:t>
                    </m:r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𝑡</m:t>
                    </m:r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Cambria" pitchFamily="18" charset="0"/>
                    <a:cs typeface="Arial" pitchFamily="34" charset="0"/>
                  </a:rPr>
                  <a:t> are called Euclidean coordinate functions.</a:t>
                </a: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4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762000"/>
                <a:ext cx="8229600" cy="5364163"/>
              </a:xfrm>
              <a:blipFill rotWithShape="1">
                <a:blip r:embed="rId3" cstate="print"/>
                <a:stretch>
                  <a:fillRect l="-1111" t="-6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152400"/>
                <a:ext cx="8229600" cy="639762"/>
              </a:xfrm>
            </p:spPr>
            <p:txBody>
              <a:bodyPr/>
              <a:lstStyle/>
              <a:p>
                <a:r>
                  <a:rPr lang="en-US" sz="3200" b="1" dirty="0">
                    <a:latin typeface="Cambria" pitchFamily="18" charset="0"/>
                    <a:cs typeface="Arial" pitchFamily="34" charset="0"/>
                  </a:rPr>
                  <a:t>Curves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3200" b="1" i="1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endParaRPr lang="en-US" sz="3200" b="1" dirty="0">
                  <a:latin typeface="Cambria" pitchFamily="18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5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152400"/>
                <a:ext cx="8229600" cy="639762"/>
              </a:xfrm>
              <a:blipFill rotWithShape="1">
                <a:blip r:embed="rId4" cstate="print"/>
                <a:stretch>
                  <a:fillRect t="-6667" b="-27619"/>
                </a:stretch>
              </a:blipFill>
            </p:spPr>
            <p:txBody>
              <a:bodyPr>
                <a:normAutofit fontScale="90000"/>
              </a:bodyPr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63978" y="701159"/>
            <a:ext cx="4003668" cy="2543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45765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762000"/>
                <a:ext cx="8229600" cy="53641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  <a:cs typeface="Arial" pitchFamily="34" charset="0"/>
                  </a:rPr>
                  <a:t>Let for time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𝑡</m:t>
                    </m:r>
                  </m:oMath>
                </a14:m>
                <a:r>
                  <a:rPr lang="en-US" sz="1800" dirty="0" smtClean="0">
                    <a:latin typeface="Cambria" pitchFamily="18" charset="0"/>
                    <a:cs typeface="Arial" pitchFamily="34" charset="0"/>
                  </a:rPr>
                  <a:t> the bird is located at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𝛼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𝑡</m:t>
                        </m:r>
                      </m:e>
                    </m:d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=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  <a:cs typeface="Arial" pitchFamily="34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  <a:cs typeface="Arial" pitchFamily="34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  <a:cs typeface="Arial" pitchFamily="34" charset="0"/>
                              </a:rPr>
                              <m:t>1</m:t>
                            </m:r>
                          </m:sub>
                        </m:sSub>
                        <m:d>
                          <m:dPr>
                            <m:ctrlPr>
                              <a:rPr lang="en-US" sz="1800" b="0" i="1" smtClean="0">
                                <a:latin typeface="Cambria Math"/>
                                <a:cs typeface="Arial" pitchFamily="34" charset="0"/>
                              </a:rPr>
                            </m:ctrlPr>
                          </m:dPr>
                          <m:e>
                            <m:r>
                              <a:rPr lang="en-US" sz="1800" i="1">
                                <a:latin typeface="Cambria Math"/>
                                <a:cs typeface="Arial" pitchFamily="34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  <a:cs typeface="Arial" pitchFamily="34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  <a:cs typeface="Arial" pitchFamily="34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  <a:cs typeface="Arial" pitchFamily="34" charset="0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US" sz="1800" b="0" i="1" smtClean="0">
                                <a:latin typeface="Cambria Math"/>
                                <a:cs typeface="Arial" pitchFamily="34" charset="0"/>
                              </a:rPr>
                            </m:ctrlPr>
                          </m:dPr>
                          <m:e>
                            <m:r>
                              <a:rPr lang="en-US" sz="1800" i="1">
                                <a:latin typeface="Cambria Math"/>
                                <a:cs typeface="Arial" pitchFamily="34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  <a:cs typeface="Arial" pitchFamily="34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  <a:cs typeface="Arial" pitchFamily="34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  <a:cs typeface="Arial" pitchFamily="34" charset="0"/>
                              </a:rPr>
                              <m:t>3</m:t>
                            </m:r>
                          </m:sub>
                        </m:sSub>
                        <m:d>
                          <m:dPr>
                            <m:ctrlPr>
                              <a:rPr lang="en-US" sz="1800" b="0" i="1" smtClean="0">
                                <a:latin typeface="Cambria Math"/>
                                <a:cs typeface="Arial" pitchFamily="34" charset="0"/>
                              </a:rPr>
                            </m:ctrlPr>
                          </m:dPr>
                          <m:e>
                            <m:r>
                              <a:rPr lang="en-US" sz="1800" i="1">
                                <a:latin typeface="Cambria Math"/>
                                <a:cs typeface="Arial" pitchFamily="34" charset="0"/>
                              </a:rPr>
                              <m:t>𝑡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1800" dirty="0" smtClean="0">
                    <a:latin typeface="Cambria" pitchFamily="18" charset="0"/>
                    <a:cs typeface="Arial" pitchFamily="34" charset="0"/>
                  </a:rPr>
                  <a:t>,</a:t>
                </a:r>
              </a:p>
              <a:p>
                <a:pPr marL="0" indent="0">
                  <a:buNone/>
                </a:pPr>
                <a:r>
                  <a:rPr lang="en-US" sz="1800" dirty="0">
                    <a:latin typeface="Cambria" pitchFamily="18" charset="0"/>
                    <a:cs typeface="Arial" pitchFamily="34" charset="0"/>
                  </a:rPr>
                  <a:t>i</a:t>
                </a:r>
                <a:r>
                  <a:rPr lang="en-US" sz="1800" dirty="0" smtClean="0">
                    <a:latin typeface="Cambria" pitchFamily="18" charset="0"/>
                    <a:cs typeface="Arial" pitchFamily="34" charset="0"/>
                  </a:rPr>
                  <a:t>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b="1" dirty="0" smtClean="0">
                    <a:latin typeface="Cambria" pitchFamily="18" charset="0"/>
                    <a:cs typeface="Arial" pitchFamily="34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  <a:cs typeface="Arial" pitchFamily="34" charset="0"/>
                  </a:rPr>
                  <a:t>for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𝑡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∈(0,8)</m:t>
                    </m:r>
                  </m:oMath>
                </a14:m>
                <a:r>
                  <a:rPr lang="en-US" sz="1800" dirty="0" smtClean="0">
                    <a:latin typeface="Cambria" pitchFamily="18" charset="0"/>
                    <a:cs typeface="Arial" pitchFamily="34" charset="0"/>
                  </a:rPr>
                  <a:t>.</a:t>
                </a: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  <a:cs typeface="Arial" pitchFamily="34" charset="0"/>
                  </a:rPr>
                  <a:t>In rigorous terms: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𝛼</m:t>
                    </m:r>
                  </m:oMath>
                </a14:m>
                <a:r>
                  <a:rPr lang="en-US" sz="1800" dirty="0" smtClean="0">
                    <a:latin typeface="Cambria" pitchFamily="18" charset="0"/>
                    <a:cs typeface="Arial" pitchFamily="34" charset="0"/>
                  </a:rPr>
                  <a:t> is a function from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𝐼</m:t>
                    </m:r>
                  </m:oMath>
                </a14:m>
                <a:r>
                  <a:rPr lang="en-US" sz="1800" dirty="0" smtClean="0">
                    <a:latin typeface="Cambria" pitchFamily="18" charset="0"/>
                    <a:cs typeface="Arial" pitchFamily="34" charset="0"/>
                  </a:rPr>
                  <a:t>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Cambria" pitchFamily="18" charset="0"/>
                    <a:cs typeface="Arial" pitchFamily="34" charset="0"/>
                  </a:rPr>
                  <a:t>, 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  <a:cs typeface="Arial" pitchFamily="34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𝐼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  <a:cs typeface="Arial" pitchFamily="34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  <a:cs typeface="Arial" pitchFamily="34" charset="0"/>
                  </a:rPr>
                  <a:t>is an open interval. Thus we </a:t>
                </a:r>
              </a:p>
              <a:p>
                <a:pPr marL="0" indent="0">
                  <a:buNone/>
                </a:pPr>
                <a:r>
                  <a:rPr lang="en-US" sz="1800" dirty="0">
                    <a:latin typeface="Cambria" pitchFamily="18" charset="0"/>
                    <a:cs typeface="Arial" pitchFamily="34" charset="0"/>
                  </a:rPr>
                  <a:t>w</a:t>
                </a:r>
                <a:r>
                  <a:rPr lang="en-US" sz="1800" dirty="0" smtClean="0">
                    <a:latin typeface="Cambria" pitchFamily="18" charset="0"/>
                    <a:cs typeface="Arial" pitchFamily="34" charset="0"/>
                  </a:rPr>
                  <a:t>rite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𝛼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𝑡</m:t>
                          </m:r>
                        </m:e>
                      </m:d>
                      <m:r>
                        <a:rPr lang="en-US" sz="1800" i="1">
                          <a:latin typeface="Cambria Math"/>
                          <a:cs typeface="Arial" pitchFamily="34" charset="0"/>
                        </a:rPr>
                        <m:t>=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  <a:cs typeface="Arial" pitchFamily="34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latin typeface="Cambria Math"/>
                                  <a:cs typeface="Arial" pitchFamily="34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  <a:cs typeface="Arial" pitchFamily="34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  <m:t>2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latin typeface="Cambria Math"/>
                                  <a:cs typeface="Arial" pitchFamily="34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  <a:cs typeface="Arial" pitchFamily="34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  <m:t>2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latin typeface="Cambria Math"/>
                                  <a:cs typeface="Arial" pitchFamily="34" charset="0"/>
                                </a:rPr>
                                <m:t>𝑡</m:t>
                              </m:r>
                            </m:e>
                          </m:d>
                        </m:e>
                      </m:d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 </m:t>
                      </m:r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𝑓𝑜𝑟</m:t>
                      </m:r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 </m:t>
                      </m:r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𝑎𝑙𝑙</m:t>
                      </m:r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 </m:t>
                      </m:r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𝑡</m:t>
                      </m:r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 </m:t>
                      </m:r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𝑖𝑛</m:t>
                      </m:r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 </m:t>
                      </m:r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𝐼</m:t>
                      </m:r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.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  <a:cs typeface="Arial" pitchFamily="34" charset="0"/>
                  </a:rPr>
                  <a:t>The real-valued functions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𝛼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𝑡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Cambria" pitchFamily="18" charset="0"/>
                    <a:cs typeface="Arial" pitchFamily="34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𝛼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2</m:t>
                        </m:r>
                      </m:sub>
                    </m:sSub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(</m:t>
                    </m:r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𝑡</m:t>
                    </m:r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Cambria" pitchFamily="18" charset="0"/>
                    <a:cs typeface="Arial" pitchFamily="34" charset="0"/>
                  </a:rPr>
                  <a:t>,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𝛼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3</m:t>
                        </m:r>
                      </m:sub>
                    </m:sSub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(</m:t>
                    </m:r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𝑡</m:t>
                    </m:r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Cambria" pitchFamily="18" charset="0"/>
                    <a:cs typeface="Arial" pitchFamily="34" charset="0"/>
                  </a:rPr>
                  <a:t> are called Euclidean coordinate functions.</a:t>
                </a: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  <a:cs typeface="Arial" pitchFamily="34" charset="0"/>
                  </a:rPr>
                  <a:t>Differentiable functions: </a:t>
                </a:r>
                <a:r>
                  <a:rPr lang="en-US" sz="1800" dirty="0" smtClean="0">
                    <a:latin typeface="Cambria" pitchFamily="18" charset="0"/>
                    <a:cs typeface="Arial" pitchFamily="34" charset="0"/>
                  </a:rPr>
                  <a:t>We define the function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𝛼</m:t>
                    </m:r>
                  </m:oMath>
                </a14:m>
                <a:r>
                  <a:rPr lang="en-US" sz="1800" dirty="0" smtClean="0">
                    <a:latin typeface="Cambria" pitchFamily="18" charset="0"/>
                    <a:cs typeface="Arial" pitchFamily="34" charset="0"/>
                  </a:rPr>
                  <a:t> to be differentiable provided its coordinate </a:t>
                </a:r>
                <a:r>
                  <a:rPr lang="en-US" sz="1800" dirty="0">
                    <a:latin typeface="Cambria" pitchFamily="18" charset="0"/>
                    <a:cs typeface="Arial" pitchFamily="34" charset="0"/>
                  </a:rPr>
                  <a:t>functions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𝛼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1</m:t>
                        </m:r>
                      </m:sub>
                    </m:sSub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(</m:t>
                    </m:r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𝑡</m:t>
                    </m:r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)</m:t>
                    </m:r>
                  </m:oMath>
                </a14:m>
                <a:r>
                  <a:rPr lang="en-US" sz="1800" dirty="0">
                    <a:latin typeface="Cambria" pitchFamily="18" charset="0"/>
                    <a:cs typeface="Arial" pitchFamily="34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𝛼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2</m:t>
                        </m:r>
                      </m:sub>
                    </m:sSub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(</m:t>
                    </m:r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𝑡</m:t>
                    </m:r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)</m:t>
                    </m:r>
                  </m:oMath>
                </a14:m>
                <a:r>
                  <a:rPr lang="en-US" sz="1800" dirty="0">
                    <a:latin typeface="Cambria" pitchFamily="18" charset="0"/>
                    <a:cs typeface="Arial" pitchFamily="34" charset="0"/>
                  </a:rPr>
                  <a:t>,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𝛼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3</m:t>
                        </m:r>
                      </m:sub>
                    </m:sSub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(</m:t>
                    </m:r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𝑡</m:t>
                    </m:r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Cambria" pitchFamily="18" charset="0"/>
                    <a:cs typeface="Arial" pitchFamily="34" charset="0"/>
                  </a:rPr>
                  <a:t> are differentiable. </a:t>
                </a:r>
                <a:endParaRPr lang="en-US" sz="1800" dirty="0">
                  <a:latin typeface="Cambria" pitchFamily="18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4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762000"/>
                <a:ext cx="8229600" cy="5364163"/>
              </a:xfrm>
              <a:blipFill rotWithShape="1">
                <a:blip r:embed="rId3" cstate="print"/>
                <a:stretch>
                  <a:fillRect l="-1111" t="-6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152400"/>
                <a:ext cx="8229600" cy="639762"/>
              </a:xfrm>
            </p:spPr>
            <p:txBody>
              <a:bodyPr/>
              <a:lstStyle/>
              <a:p>
                <a:r>
                  <a:rPr lang="en-US" sz="3200" b="1" dirty="0">
                    <a:latin typeface="Cambria" pitchFamily="18" charset="0"/>
                    <a:cs typeface="Arial" pitchFamily="34" charset="0"/>
                  </a:rPr>
                  <a:t>Curves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3200" b="1" i="1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endParaRPr lang="en-US" sz="3200" b="1" dirty="0">
                  <a:latin typeface="Cambria" pitchFamily="18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5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152400"/>
                <a:ext cx="8229600" cy="639762"/>
              </a:xfrm>
              <a:blipFill rotWithShape="1">
                <a:blip r:embed="rId4" cstate="print"/>
                <a:stretch>
                  <a:fillRect t="-6667" b="-27619"/>
                </a:stretch>
              </a:blipFill>
            </p:spPr>
            <p:txBody>
              <a:bodyPr>
                <a:normAutofit fontScale="90000"/>
              </a:bodyPr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63978" y="701159"/>
            <a:ext cx="4003668" cy="2543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45765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762000"/>
                <a:ext cx="8229600" cy="53641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  <a:cs typeface="Arial" pitchFamily="34" charset="0"/>
                  </a:rPr>
                  <a:t>Definition:  </a:t>
                </a:r>
                <a:r>
                  <a:rPr lang="en-US" sz="1800" dirty="0" smtClean="0">
                    <a:latin typeface="Cambria" pitchFamily="18" charset="0"/>
                    <a:cs typeface="Arial" pitchFamily="34" charset="0"/>
                  </a:rPr>
                  <a:t>A curve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𝑅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Cambria" pitchFamily="18" charset="0"/>
                    <a:cs typeface="Arial" pitchFamily="34" charset="0"/>
                  </a:rPr>
                  <a:t> is a differentiable function</a:t>
                </a:r>
                <a:r>
                  <a:rPr lang="en-US" sz="1800" b="1" dirty="0" smtClean="0">
                    <a:latin typeface="Cambria" pitchFamily="18" charset="0"/>
                    <a:cs typeface="Arial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  <a:cs typeface="Arial" pitchFamily="34" charset="0"/>
                      </a:rPr>
                      <m:t>𝜶</m:t>
                    </m:r>
                    <m:r>
                      <a:rPr lang="en-US" sz="1800" b="1" i="1" smtClean="0">
                        <a:latin typeface="Cambria Math"/>
                        <a:cs typeface="Arial" pitchFamily="34" charset="0"/>
                      </a:rPr>
                      <m:t>:</m:t>
                    </m:r>
                    <m:r>
                      <a:rPr lang="en-US" sz="1800" b="1" i="1" smtClean="0">
                        <a:latin typeface="Cambria Math"/>
                        <a:cs typeface="Arial" pitchFamily="34" charset="0"/>
                      </a:rPr>
                      <m:t>𝑰</m:t>
                    </m:r>
                    <m:r>
                      <a:rPr lang="en-US" sz="1800" b="1" i="1" smtClean="0">
                        <a:latin typeface="Cambria Math"/>
                        <a:cs typeface="Arial" pitchFamily="34" charset="0"/>
                      </a:rPr>
                      <m:t>→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b="1" dirty="0" smtClean="0">
                    <a:latin typeface="Cambria" pitchFamily="18" charset="0"/>
                    <a:cs typeface="Arial" pitchFamily="34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  <a:cs typeface="Arial" pitchFamily="34" charset="0"/>
                  </a:rPr>
                  <a:t>from an open interval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𝐼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  <a:cs typeface="Arial" pitchFamily="34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  <a:cs typeface="Arial" pitchFamily="34" charset="0"/>
                  </a:rPr>
                  <a:t>to</a:t>
                </a:r>
                <a:r>
                  <a:rPr lang="en-US" sz="1800" b="1" dirty="0" smtClean="0">
                    <a:latin typeface="Cambria" pitchFamily="18" charset="0"/>
                    <a:cs typeface="Arial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b="1" dirty="0" smtClean="0">
                    <a:latin typeface="Cambria" pitchFamily="18" charset="0"/>
                    <a:cs typeface="Arial" pitchFamily="34" charset="0"/>
                  </a:rPr>
                  <a:t>.</a:t>
                </a:r>
              </a:p>
              <a:p>
                <a:pPr marL="0" indent="0">
                  <a:buNone/>
                </a:pPr>
                <a:endParaRPr lang="en-US" sz="1800" b="1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US" sz="1800" b="1" dirty="0" smtClean="0">
                    <a:latin typeface="Arial" pitchFamily="34" charset="0"/>
                    <a:cs typeface="Arial" pitchFamily="34" charset="0"/>
                  </a:rPr>
                  <a:t> </a:t>
                </a:r>
                <a:endParaRPr lang="en-US" sz="1800" b="1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4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762000"/>
                <a:ext cx="8229600" cy="5364163"/>
              </a:xfrm>
              <a:blipFill rotWithShape="1">
                <a:blip r:embed="rId3" cstate="print"/>
                <a:stretch>
                  <a:fillRect l="-1111" t="-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152400"/>
                <a:ext cx="8229600" cy="639762"/>
              </a:xfrm>
            </p:spPr>
            <p:txBody>
              <a:bodyPr/>
              <a:lstStyle/>
              <a:p>
                <a:r>
                  <a:rPr lang="en-US" sz="3200" b="1" dirty="0">
                    <a:latin typeface="Cambria" pitchFamily="18" charset="0"/>
                    <a:cs typeface="Arial" pitchFamily="34" charset="0"/>
                  </a:rPr>
                  <a:t>Curves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3200" b="1" i="1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endParaRPr lang="en-US" sz="3200" b="1" dirty="0">
                  <a:latin typeface="Cambria" pitchFamily="18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5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152400"/>
                <a:ext cx="8229600" cy="639762"/>
              </a:xfrm>
              <a:blipFill rotWithShape="1">
                <a:blip r:embed="rId4" cstate="print"/>
                <a:stretch>
                  <a:fillRect t="-6667" b="-27619"/>
                </a:stretch>
              </a:blipFill>
            </p:spPr>
            <p:txBody>
              <a:bodyPr>
                <a:normAutofit fontScale="90000"/>
              </a:bodyPr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77153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762000"/>
                <a:ext cx="8229600" cy="53641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  <a:cs typeface="Arial" pitchFamily="34" charset="0"/>
                  </a:rPr>
                  <a:t>Definition:  </a:t>
                </a:r>
                <a:r>
                  <a:rPr lang="en-US" sz="1800" dirty="0" smtClean="0">
                    <a:latin typeface="Cambria" pitchFamily="18" charset="0"/>
                    <a:cs typeface="Arial" pitchFamily="34" charset="0"/>
                  </a:rPr>
                  <a:t>A curve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𝑅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Cambria" pitchFamily="18" charset="0"/>
                    <a:cs typeface="Arial" pitchFamily="34" charset="0"/>
                  </a:rPr>
                  <a:t> is a differentiable function</a:t>
                </a:r>
                <a:r>
                  <a:rPr lang="en-US" sz="1800" b="1" dirty="0" smtClean="0">
                    <a:latin typeface="Cambria" pitchFamily="18" charset="0"/>
                    <a:cs typeface="Arial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  <a:cs typeface="Arial" pitchFamily="34" charset="0"/>
                      </a:rPr>
                      <m:t>𝜶</m:t>
                    </m:r>
                    <m:r>
                      <a:rPr lang="en-US" sz="1800" b="1" i="1" smtClean="0">
                        <a:latin typeface="Cambria Math"/>
                        <a:cs typeface="Arial" pitchFamily="34" charset="0"/>
                      </a:rPr>
                      <m:t>:</m:t>
                    </m:r>
                    <m:r>
                      <a:rPr lang="en-US" sz="1800" b="1" i="1" smtClean="0">
                        <a:latin typeface="Cambria Math"/>
                        <a:cs typeface="Arial" pitchFamily="34" charset="0"/>
                      </a:rPr>
                      <m:t>𝑰</m:t>
                    </m:r>
                    <m:r>
                      <a:rPr lang="en-US" sz="1800" b="1" i="1" smtClean="0">
                        <a:latin typeface="Cambria Math"/>
                        <a:cs typeface="Arial" pitchFamily="34" charset="0"/>
                      </a:rPr>
                      <m:t>→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b="1" dirty="0" smtClean="0">
                    <a:latin typeface="Cambria" pitchFamily="18" charset="0"/>
                    <a:cs typeface="Arial" pitchFamily="34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  <a:cs typeface="Arial" pitchFamily="34" charset="0"/>
                  </a:rPr>
                  <a:t>from an open interval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𝐼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  <a:cs typeface="Arial" pitchFamily="34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  <a:cs typeface="Arial" pitchFamily="34" charset="0"/>
                  </a:rPr>
                  <a:t>to</a:t>
                </a:r>
                <a:r>
                  <a:rPr lang="en-US" sz="1800" b="1" dirty="0" smtClean="0">
                    <a:latin typeface="Cambria" pitchFamily="18" charset="0"/>
                    <a:cs typeface="Arial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b="1" dirty="0" smtClean="0">
                    <a:latin typeface="Cambria" pitchFamily="18" charset="0"/>
                    <a:cs typeface="Arial" pitchFamily="34" charset="0"/>
                  </a:rPr>
                  <a:t>.</a:t>
                </a:r>
              </a:p>
              <a:p>
                <a:pPr marL="0" indent="0">
                  <a:buNone/>
                </a:pPr>
                <a:endParaRPr lang="en-US" sz="1800" b="1" dirty="0" smtClean="0">
                  <a:latin typeface="Cambria" pitchFamily="18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US" sz="1800" b="1" dirty="0">
                  <a:latin typeface="Cambria" pitchFamily="18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US" sz="1800" b="1" dirty="0" smtClean="0">
                  <a:latin typeface="Cambria" pitchFamily="18" charset="0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  <a:cs typeface="Arial" pitchFamily="34" charset="0"/>
                  </a:rPr>
                  <a:t>Example 1: Straight line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  <a:cs typeface="Arial" pitchFamily="34" charset="0"/>
                  </a:rPr>
                  <a:t>A line through point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𝑝</m:t>
                    </m:r>
                  </m:oMath>
                </a14:m>
                <a:r>
                  <a:rPr lang="en-US" sz="1800" dirty="0" smtClean="0">
                    <a:latin typeface="Cambria" pitchFamily="18" charset="0"/>
                    <a:cs typeface="Arial" pitchFamily="34" charset="0"/>
                  </a:rPr>
                  <a:t> and in the direction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𝑞</m:t>
                    </m:r>
                  </m:oMath>
                </a14:m>
                <a:r>
                  <a:rPr lang="en-US" sz="1800" dirty="0" smtClean="0">
                    <a:latin typeface="Cambria" pitchFamily="18" charset="0"/>
                    <a:cs typeface="Arial" pitchFamily="34" charset="0"/>
                  </a:rPr>
                  <a:t> is a curve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𝛼</m:t>
                      </m:r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:</m:t>
                      </m:r>
                      <m:r>
                        <a:rPr lang="en-US" sz="1800" b="1" i="1" smtClean="0">
                          <a:latin typeface="Cambria Math"/>
                          <a:cs typeface="Arial" pitchFamily="34" charset="0"/>
                        </a:rPr>
                        <m:t>𝑹</m:t>
                      </m:r>
                      <m:r>
                        <a:rPr lang="en-US" sz="1800" b="1" i="1" smtClean="0">
                          <a:latin typeface="Cambria Math"/>
                          <a:cs typeface="Arial" pitchFamily="34" charset="0"/>
                        </a:rPr>
                        <m:t>→</m:t>
                      </m:r>
                      <m:sSup>
                        <m:sSupPr>
                          <m:ctrlPr>
                            <a:rPr lang="en-US" sz="1800" b="1" i="1" smtClean="0">
                              <a:latin typeface="Cambria Math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a:rPr lang="en-US" sz="1800" b="1" i="1" smtClean="0">
                              <a:latin typeface="Cambria Math"/>
                              <a:cs typeface="Arial" pitchFamily="34" charset="0"/>
                            </a:rPr>
                            <m:t>𝑹</m:t>
                          </m:r>
                        </m:e>
                        <m:sup>
                          <m:r>
                            <a:rPr lang="en-US" sz="1800" b="1" i="1" smtClean="0">
                              <a:latin typeface="Cambria Math"/>
                              <a:cs typeface="Arial" pitchFamily="34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en-US" sz="1800" b="1" i="1" dirty="0" smtClean="0">
                  <a:latin typeface="Cambria" pitchFamily="18" charset="0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  <a:cs typeface="Arial" pitchFamily="34" charset="0"/>
                  </a:rPr>
                  <a:t>defined as </a:t>
                </a:r>
                <a:endParaRPr lang="en-US" sz="1800" b="0" dirty="0" smtClean="0">
                  <a:latin typeface="Cambria" pitchFamily="18" charset="0"/>
                  <a:cs typeface="Arial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𝛼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𝑡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=</m:t>
                      </m:r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𝑝</m:t>
                      </m:r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+</m:t>
                      </m:r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𝑡𝑞</m:t>
                      </m:r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=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+</m:t>
                          </m:r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𝑡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  <a:cs typeface="Arial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  <a:cs typeface="Arial" pitchFamily="34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+</m:t>
                          </m:r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𝑡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  <a:cs typeface="Arial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  <a:cs typeface="Arial" pitchFamily="34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  <a:cs typeface="Arial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  <a:cs typeface="Arial" pitchFamily="34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+</m:t>
                          </m:r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𝑡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  <a:cs typeface="Arial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  <a:cs typeface="Arial" pitchFamily="34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.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US" sz="1800" b="1" dirty="0" smtClean="0">
                    <a:latin typeface="Arial" pitchFamily="34" charset="0"/>
                    <a:cs typeface="Arial" pitchFamily="34" charset="0"/>
                  </a:rPr>
                  <a:t> </a:t>
                </a:r>
                <a:endParaRPr lang="en-US" sz="1800" b="1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4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762000"/>
                <a:ext cx="8229600" cy="5364163"/>
              </a:xfrm>
              <a:blipFill rotWithShape="1">
                <a:blip r:embed="rId3" cstate="print"/>
                <a:stretch>
                  <a:fillRect l="-1111" t="-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152400"/>
                <a:ext cx="8229600" cy="639762"/>
              </a:xfrm>
            </p:spPr>
            <p:txBody>
              <a:bodyPr/>
              <a:lstStyle/>
              <a:p>
                <a:r>
                  <a:rPr lang="en-US" sz="3200" b="1" dirty="0">
                    <a:latin typeface="Cambria" pitchFamily="18" charset="0"/>
                    <a:cs typeface="Arial" pitchFamily="34" charset="0"/>
                  </a:rPr>
                  <a:t>Curves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3200" b="1" i="1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endParaRPr lang="en-US" sz="3200" b="1" dirty="0">
                  <a:latin typeface="Cambria" pitchFamily="18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5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152400"/>
                <a:ext cx="8229600" cy="639762"/>
              </a:xfrm>
              <a:blipFill rotWithShape="1">
                <a:blip r:embed="rId4" cstate="print"/>
                <a:stretch>
                  <a:fillRect t="-6667" b="-27619"/>
                </a:stretch>
              </a:blipFill>
            </p:spPr>
            <p:txBody>
              <a:bodyPr>
                <a:normAutofit fontScale="90000"/>
              </a:bodyPr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592681"/>
            <a:ext cx="2152650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76871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152400"/>
                <a:ext cx="8229600" cy="639762"/>
              </a:xfrm>
            </p:spPr>
            <p:txBody>
              <a:bodyPr/>
              <a:lstStyle/>
              <a:p>
                <a:r>
                  <a:rPr lang="en-US" sz="3200" b="1" dirty="0">
                    <a:latin typeface="Cambria" pitchFamily="18" charset="0"/>
                    <a:cs typeface="Arial" pitchFamily="34" charset="0"/>
                  </a:rPr>
                  <a:t>Curves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3200" b="1" i="1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endParaRPr lang="en-US" sz="3200" b="1" dirty="0">
                  <a:latin typeface="Cambria" pitchFamily="18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4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152400"/>
                <a:ext cx="8229600" cy="639762"/>
              </a:xfrm>
              <a:blipFill rotWithShape="1">
                <a:blip r:embed="rId3" cstate="print"/>
                <a:stretch>
                  <a:fillRect t="-6667" b="-27619"/>
                </a:stretch>
              </a:blipFill>
            </p:spPr>
            <p:txBody>
              <a:bodyPr>
                <a:normAutofit fontScale="90000"/>
              </a:bodyPr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/>
              <p:cNvSpPr txBox="1"/>
              <p:nvPr/>
            </p:nvSpPr>
            <p:spPr>
              <a:xfrm>
                <a:off x="381000" y="914400"/>
                <a:ext cx="5410200" cy="29546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latin typeface="Cambria" pitchFamily="18" charset="0"/>
                    <a:cs typeface="Arial" pitchFamily="34" charset="0"/>
                  </a:rPr>
                  <a:t>Circle:</a:t>
                </a:r>
              </a:p>
              <a:p>
                <a:r>
                  <a:rPr lang="en-US" dirty="0" smtClean="0">
                    <a:latin typeface="Cambria" pitchFamily="18" charset="0"/>
                    <a:cs typeface="Arial" pitchFamily="34" charset="0"/>
                  </a:rPr>
                  <a:t>The </a:t>
                </a:r>
                <a:r>
                  <a:rPr lang="en-US" dirty="0">
                    <a:latin typeface="Cambria" pitchFamily="18" charset="0"/>
                    <a:cs typeface="Arial" pitchFamily="34" charset="0"/>
                  </a:rPr>
                  <a:t>curve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𝑡</m:t>
                    </m:r>
                    <m:r>
                      <a:rPr lang="en-US" b="0" i="1" smtClean="0">
                        <a:latin typeface="Cambria Math"/>
                      </a:rPr>
                      <m:t>→(</m:t>
                    </m:r>
                    <m:func>
                      <m:funcPr>
                        <m:ctrlPr>
                          <a:rPr lang="en-US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acos</m:t>
                        </m:r>
                      </m:fName>
                      <m:e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  <m:r>
                          <a:rPr lang="en-US" b="0" i="1" smtClean="0">
                            <a:latin typeface="Cambria Math"/>
                          </a:rPr>
                          <m:t>, </m:t>
                        </m:r>
                        <m:r>
                          <a:rPr lang="en-US" b="0" i="1" smtClean="0">
                            <a:latin typeface="Cambria Math"/>
                          </a:rPr>
                          <m:t>𝑎𝑠𝑖𝑛𝑡</m:t>
                        </m:r>
                        <m:r>
                          <a:rPr lang="en-US" b="0" i="1" smtClean="0">
                            <a:latin typeface="Cambria Math"/>
                          </a:rPr>
                          <m:t>, 0</m:t>
                        </m:r>
                      </m:e>
                    </m:func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>
                    <a:latin typeface="Cambria" pitchFamily="18" charset="0"/>
                    <a:cs typeface="Arial" pitchFamily="34" charset="0"/>
                  </a:rPr>
                  <a:t> </a:t>
                </a:r>
                <a:r>
                  <a:rPr lang="en-US" dirty="0">
                    <a:latin typeface="Cambria" pitchFamily="18" charset="0"/>
                    <a:cs typeface="Arial" pitchFamily="34" charset="0"/>
                  </a:rPr>
                  <a:t>travels around a </a:t>
                </a:r>
                <a:r>
                  <a:rPr lang="en-US" dirty="0" smtClean="0">
                    <a:latin typeface="Cambria" pitchFamily="18" charset="0"/>
                    <a:cs typeface="Arial" pitchFamily="34" charset="0"/>
                  </a:rPr>
                  <a:t>circle of </a:t>
                </a:r>
                <a:r>
                  <a:rPr lang="en-US" dirty="0">
                    <a:latin typeface="Cambria" pitchFamily="18" charset="0"/>
                    <a:cs typeface="Arial" pitchFamily="34" charset="0"/>
                  </a:rPr>
                  <a:t>radius </a:t>
                </a:r>
                <a:r>
                  <a:rPr lang="en-US" i="1" dirty="0">
                    <a:latin typeface="Cambria" pitchFamily="18" charset="0"/>
                    <a:cs typeface="Arial" pitchFamily="34" charset="0"/>
                  </a:rPr>
                  <a:t>a </a:t>
                </a:r>
                <a:r>
                  <a:rPr lang="en-US" dirty="0">
                    <a:latin typeface="Cambria" pitchFamily="18" charset="0"/>
                    <a:cs typeface="Arial" pitchFamily="34" charset="0"/>
                  </a:rPr>
                  <a:t>&gt; 0 in the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𝑥𝑦</m:t>
                    </m:r>
                  </m:oMath>
                </a14:m>
                <a:r>
                  <a:rPr lang="en-US" i="1" dirty="0" smtClean="0">
                    <a:latin typeface="Cambria" pitchFamily="18" charset="0"/>
                    <a:cs typeface="Arial" pitchFamily="34" charset="0"/>
                  </a:rPr>
                  <a:t>-</a:t>
                </a:r>
                <a:r>
                  <a:rPr lang="en-US" dirty="0" smtClean="0">
                    <a:latin typeface="Cambria" pitchFamily="18" charset="0"/>
                    <a:cs typeface="Arial" pitchFamily="34" charset="0"/>
                  </a:rPr>
                  <a:t>plane </a:t>
                </a:r>
                <a:r>
                  <a:rPr lang="en-US" dirty="0">
                    <a:latin typeface="Cambria" pitchFamily="18" charset="0"/>
                    <a:cs typeface="Arial" pitchFamily="34" charset="0"/>
                  </a:rPr>
                  <a:t>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 smtClean="0">
                    <a:latin typeface="Cambria" pitchFamily="18" charset="0"/>
                    <a:cs typeface="Arial" pitchFamily="34" charset="0"/>
                  </a:rPr>
                  <a:t>.</a:t>
                </a:r>
              </a:p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  <a:p>
                <a:endParaRPr lang="en-US" dirty="0" smtClean="0">
                  <a:latin typeface="Arial" pitchFamily="34" charset="0"/>
                  <a:cs typeface="Arial" pitchFamily="34" charset="0"/>
                </a:endParaRPr>
              </a:p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  <a:p>
                <a:endParaRPr lang="en-US" dirty="0" smtClean="0">
                  <a:latin typeface="Arial" pitchFamily="34" charset="0"/>
                  <a:cs typeface="Arial" pitchFamily="34" charset="0"/>
                </a:endParaRPr>
              </a:p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  <a:p>
                <a:endParaRPr lang="en-US" dirty="0" smtClean="0">
                  <a:latin typeface="Arial" pitchFamily="34" charset="0"/>
                  <a:cs typeface="Arial" pitchFamily="34" charset="0"/>
                </a:endParaRPr>
              </a:p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914400"/>
                <a:ext cx="5410200" cy="2954655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l="-1804" t="-1649" b="-22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52400"/>
            <a:ext cx="2837993" cy="2316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233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152400"/>
                <a:ext cx="8229600" cy="639762"/>
              </a:xfrm>
            </p:spPr>
            <p:txBody>
              <a:bodyPr/>
              <a:lstStyle/>
              <a:p>
                <a:r>
                  <a:rPr lang="en-US" sz="3200" b="1" dirty="0">
                    <a:latin typeface="Cambria" pitchFamily="18" charset="0"/>
                    <a:cs typeface="Arial" pitchFamily="34" charset="0"/>
                  </a:rPr>
                  <a:t>Curves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3200" b="1" i="1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endParaRPr lang="en-US" sz="3200" b="1" dirty="0">
                  <a:latin typeface="Cambria" pitchFamily="18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4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152400"/>
                <a:ext cx="8229600" cy="639762"/>
              </a:xfrm>
              <a:blipFill rotWithShape="1">
                <a:blip r:embed="rId3" cstate="print"/>
                <a:stretch>
                  <a:fillRect t="-6667" b="-27619"/>
                </a:stretch>
              </a:blipFill>
            </p:spPr>
            <p:txBody>
              <a:bodyPr>
                <a:normAutofit fontScale="90000"/>
              </a:bodyPr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/>
              <p:cNvSpPr txBox="1"/>
              <p:nvPr/>
            </p:nvSpPr>
            <p:spPr>
              <a:xfrm>
                <a:off x="381000" y="914400"/>
                <a:ext cx="5410200" cy="49922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latin typeface="Cambria" pitchFamily="18" charset="0"/>
                    <a:cs typeface="Arial" pitchFamily="34" charset="0"/>
                  </a:rPr>
                  <a:t>Circle:</a:t>
                </a:r>
              </a:p>
              <a:p>
                <a:r>
                  <a:rPr lang="en-US" dirty="0" smtClean="0">
                    <a:latin typeface="Cambria" pitchFamily="18" charset="0"/>
                    <a:cs typeface="Arial" pitchFamily="34" charset="0"/>
                  </a:rPr>
                  <a:t>The </a:t>
                </a:r>
                <a:r>
                  <a:rPr lang="en-US" dirty="0">
                    <a:latin typeface="Cambria" pitchFamily="18" charset="0"/>
                    <a:cs typeface="Arial" pitchFamily="34" charset="0"/>
                  </a:rPr>
                  <a:t>curve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𝑡</m:t>
                    </m:r>
                    <m:r>
                      <a:rPr lang="en-US" b="0" i="1" smtClean="0">
                        <a:latin typeface="Cambria Math"/>
                      </a:rPr>
                      <m:t>→(</m:t>
                    </m:r>
                    <m:func>
                      <m:funcPr>
                        <m:ctrlPr>
                          <a:rPr lang="en-US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acos</m:t>
                        </m:r>
                      </m:fName>
                      <m:e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  <m:r>
                          <a:rPr lang="en-US" b="0" i="1" smtClean="0">
                            <a:latin typeface="Cambria Math"/>
                          </a:rPr>
                          <m:t>, </m:t>
                        </m:r>
                        <m:r>
                          <a:rPr lang="en-US" b="0" i="1" smtClean="0">
                            <a:latin typeface="Cambria Math"/>
                          </a:rPr>
                          <m:t>𝑎𝑠𝑖𝑛𝑡</m:t>
                        </m:r>
                        <m:r>
                          <a:rPr lang="en-US" b="0" i="1" smtClean="0">
                            <a:latin typeface="Cambria Math"/>
                          </a:rPr>
                          <m:t>, 0</m:t>
                        </m:r>
                      </m:e>
                    </m:func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>
                    <a:latin typeface="Cambria" pitchFamily="18" charset="0"/>
                    <a:cs typeface="Arial" pitchFamily="34" charset="0"/>
                  </a:rPr>
                  <a:t> </a:t>
                </a:r>
                <a:r>
                  <a:rPr lang="en-US" dirty="0">
                    <a:latin typeface="Cambria" pitchFamily="18" charset="0"/>
                    <a:cs typeface="Arial" pitchFamily="34" charset="0"/>
                  </a:rPr>
                  <a:t>travels around a </a:t>
                </a:r>
                <a:r>
                  <a:rPr lang="en-US" dirty="0" smtClean="0">
                    <a:latin typeface="Cambria" pitchFamily="18" charset="0"/>
                    <a:cs typeface="Arial" pitchFamily="34" charset="0"/>
                  </a:rPr>
                  <a:t>circle of </a:t>
                </a:r>
                <a:r>
                  <a:rPr lang="en-US" dirty="0">
                    <a:latin typeface="Cambria" pitchFamily="18" charset="0"/>
                    <a:cs typeface="Arial" pitchFamily="34" charset="0"/>
                  </a:rPr>
                  <a:t>radius </a:t>
                </a:r>
                <a:r>
                  <a:rPr lang="en-US" i="1" dirty="0">
                    <a:latin typeface="Cambria" pitchFamily="18" charset="0"/>
                    <a:cs typeface="Arial" pitchFamily="34" charset="0"/>
                  </a:rPr>
                  <a:t>a </a:t>
                </a:r>
                <a:r>
                  <a:rPr lang="en-US" dirty="0">
                    <a:latin typeface="Cambria" pitchFamily="18" charset="0"/>
                    <a:cs typeface="Arial" pitchFamily="34" charset="0"/>
                  </a:rPr>
                  <a:t>&gt; 0 in the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𝑥𝑦</m:t>
                    </m:r>
                  </m:oMath>
                </a14:m>
                <a:r>
                  <a:rPr lang="en-US" i="1" dirty="0" smtClean="0">
                    <a:latin typeface="Cambria" pitchFamily="18" charset="0"/>
                    <a:cs typeface="Arial" pitchFamily="34" charset="0"/>
                  </a:rPr>
                  <a:t>-</a:t>
                </a:r>
                <a:r>
                  <a:rPr lang="en-US" dirty="0" smtClean="0">
                    <a:latin typeface="Cambria" pitchFamily="18" charset="0"/>
                    <a:cs typeface="Arial" pitchFamily="34" charset="0"/>
                  </a:rPr>
                  <a:t>plane </a:t>
                </a:r>
                <a:r>
                  <a:rPr lang="en-US" dirty="0">
                    <a:latin typeface="Cambria" pitchFamily="18" charset="0"/>
                    <a:cs typeface="Arial" pitchFamily="34" charset="0"/>
                  </a:rPr>
                  <a:t>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 smtClean="0">
                    <a:latin typeface="Cambria" pitchFamily="18" charset="0"/>
                    <a:cs typeface="Arial" pitchFamily="34" charset="0"/>
                  </a:rPr>
                  <a:t>.</a:t>
                </a:r>
              </a:p>
              <a:p>
                <a:endParaRPr lang="en-US" dirty="0">
                  <a:latin typeface="Cambria" pitchFamily="18" charset="0"/>
                  <a:cs typeface="Arial" pitchFamily="34" charset="0"/>
                </a:endParaRPr>
              </a:p>
              <a:p>
                <a:endParaRPr lang="en-US" dirty="0" smtClean="0">
                  <a:latin typeface="Cambria" pitchFamily="18" charset="0"/>
                  <a:cs typeface="Arial" pitchFamily="34" charset="0"/>
                </a:endParaRPr>
              </a:p>
              <a:p>
                <a:endParaRPr lang="en-US" dirty="0">
                  <a:latin typeface="Cambria" pitchFamily="18" charset="0"/>
                  <a:cs typeface="Arial" pitchFamily="34" charset="0"/>
                </a:endParaRPr>
              </a:p>
              <a:p>
                <a:endParaRPr lang="en-US" dirty="0" smtClean="0">
                  <a:latin typeface="Cambria" pitchFamily="18" charset="0"/>
                  <a:cs typeface="Arial" pitchFamily="34" charset="0"/>
                </a:endParaRPr>
              </a:p>
              <a:p>
                <a:endParaRPr lang="en-US" dirty="0">
                  <a:latin typeface="Cambria" pitchFamily="18" charset="0"/>
                  <a:cs typeface="Arial" pitchFamily="34" charset="0"/>
                </a:endParaRPr>
              </a:p>
              <a:p>
                <a:endParaRPr lang="en-US" dirty="0" smtClean="0">
                  <a:latin typeface="Cambria" pitchFamily="18" charset="0"/>
                  <a:cs typeface="Arial" pitchFamily="34" charset="0"/>
                </a:endParaRPr>
              </a:p>
              <a:p>
                <a:r>
                  <a:rPr lang="en-US" sz="2400" b="1" dirty="0" smtClean="0">
                    <a:latin typeface="Cambria" pitchFamily="18" charset="0"/>
                    <a:cs typeface="Arial" pitchFamily="34" charset="0"/>
                  </a:rPr>
                  <a:t>Helix:</a:t>
                </a:r>
              </a:p>
              <a:p>
                <a:r>
                  <a:rPr lang="en-US" dirty="0" smtClean="0">
                    <a:latin typeface="Cambria" pitchFamily="18" charset="0"/>
                    <a:cs typeface="Arial" pitchFamily="34" charset="0"/>
                  </a:rPr>
                  <a:t>If </a:t>
                </a:r>
                <a:r>
                  <a:rPr lang="en-US" dirty="0">
                    <a:latin typeface="Cambria" pitchFamily="18" charset="0"/>
                    <a:cs typeface="Arial" pitchFamily="34" charset="0"/>
                  </a:rPr>
                  <a:t>we allow this curve to rise (or fall</a:t>
                </a:r>
                <a:r>
                  <a:rPr lang="en-US" dirty="0" smtClean="0">
                    <a:latin typeface="Cambria" pitchFamily="18" charset="0"/>
                    <a:cs typeface="Arial" pitchFamily="34" charset="0"/>
                  </a:rPr>
                  <a:t>) at </a:t>
                </a:r>
                <a:r>
                  <a:rPr lang="en-US" dirty="0">
                    <a:latin typeface="Cambria" pitchFamily="18" charset="0"/>
                    <a:cs typeface="Arial" pitchFamily="34" charset="0"/>
                  </a:rPr>
                  <a:t>a constant rate, we obtain a </a:t>
                </a:r>
                <a:r>
                  <a:rPr lang="en-US" i="1" dirty="0">
                    <a:latin typeface="Cambria" pitchFamily="18" charset="0"/>
                    <a:cs typeface="Arial" pitchFamily="34" charset="0"/>
                  </a:rPr>
                  <a:t>helix </a:t>
                </a:r>
                <a:endParaRPr lang="en-US" i="1" dirty="0" smtClean="0">
                  <a:latin typeface="Cambria" pitchFamily="18" charset="0"/>
                  <a:cs typeface="Arial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𝛼</m:t>
                      </m:r>
                      <m:r>
                        <a:rPr lang="en-US" b="0" i="1" smtClean="0">
                          <a:latin typeface="Cambria Math"/>
                        </a:rPr>
                        <m:t>:</m:t>
                      </m:r>
                      <m:r>
                        <a:rPr lang="en-US" b="1" i="1" smtClean="0">
                          <a:latin typeface="Cambria Math"/>
                        </a:rPr>
                        <m:t>𝑹</m:t>
                      </m:r>
                      <m:r>
                        <a:rPr lang="en-US" b="1" i="1" smtClean="0">
                          <a:latin typeface="Cambria Math"/>
                        </a:rPr>
                        <m:t>→</m:t>
                      </m:r>
                      <m:sSup>
                        <m:sSupPr>
                          <m:ctrlPr>
                            <a:rPr lang="en-US" b="1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latin typeface="Cambria Math"/>
                            </a:rPr>
                            <m:t>𝑹</m:t>
                          </m:r>
                        </m:e>
                        <m:sup>
                          <m:r>
                            <a:rPr lang="en-US" b="1" i="1" smtClean="0">
                              <a:latin typeface="Cambria Math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en-US" b="1" i="1" dirty="0" smtClean="0">
                  <a:latin typeface="Cambria" pitchFamily="18" charset="0"/>
                  <a:cs typeface="Arial" pitchFamily="34" charset="0"/>
                </a:endParaRPr>
              </a:p>
              <a:p>
                <a:r>
                  <a:rPr lang="en-US" dirty="0" smtClean="0">
                    <a:latin typeface="Cambria" pitchFamily="18" charset="0"/>
                    <a:cs typeface="Arial" pitchFamily="34" charset="0"/>
                  </a:rPr>
                  <a:t>defined as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𝛼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=(</m:t>
                      </m:r>
                      <m:r>
                        <a:rPr lang="en-US" b="0" i="1" smtClean="0">
                          <a:latin typeface="Cambria Math"/>
                        </a:rPr>
                        <m:t>𝑎</m:t>
                      </m:r>
                      <m:func>
                        <m:func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</m:e>
                      </m:func>
                      <m:r>
                        <a:rPr lang="en-US" b="0" i="1" smtClean="0">
                          <a:latin typeface="Cambria Math"/>
                        </a:rPr>
                        <m:t>,</m:t>
                      </m:r>
                      <m:func>
                        <m:func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/>
                            </a:rPr>
                            <m:t>asin</m:t>
                          </m:r>
                        </m:fName>
                        <m:e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 , 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𝑏𝑡</m:t>
                          </m:r>
                        </m:e>
                      </m:func>
                      <m:r>
                        <a:rPr lang="en-US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>
                  <a:latin typeface="Cambria" pitchFamily="18" charset="0"/>
                  <a:cs typeface="Arial" pitchFamily="34" charset="0"/>
                </a:endParaRPr>
              </a:p>
              <a:p>
                <a:r>
                  <a:rPr lang="en-US" dirty="0">
                    <a:latin typeface="Cambria" pitchFamily="18" charset="0"/>
                    <a:cs typeface="Arial" pitchFamily="34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𝑎</m:t>
                    </m:r>
                    <m:r>
                      <a:rPr lang="en-US" b="0" i="1" smtClean="0">
                        <a:latin typeface="Cambria Math"/>
                      </a:rPr>
                      <m:t>&gt;0, </m:t>
                    </m:r>
                    <m:r>
                      <a:rPr lang="en-US" b="0" i="1" smtClean="0">
                        <a:latin typeface="Cambria Math"/>
                      </a:rPr>
                      <m:t>𝑏</m:t>
                    </m:r>
                    <m:r>
                      <a:rPr lang="en-US" b="0" i="1" smtClean="0">
                        <a:latin typeface="Cambria Math"/>
                      </a:rPr>
                      <m:t>≠0</m:t>
                    </m:r>
                  </m:oMath>
                </a14:m>
                <a:r>
                  <a:rPr lang="en-US" dirty="0" smtClean="0">
                    <a:latin typeface="Cambria" pitchFamily="18" charset="0"/>
                    <a:cs typeface="Arial" pitchFamily="34" charset="0"/>
                  </a:rPr>
                  <a:t>.</a:t>
                </a:r>
              </a:p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914400"/>
                <a:ext cx="5410200" cy="4992200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l="-1804" t="-977" b="-9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52400"/>
            <a:ext cx="2837993" cy="2316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14005" y="3176392"/>
            <a:ext cx="1801982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2338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upload.wikimedia.org/wikipedia/commons/0/05/Viviani_curv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89786" y="609600"/>
            <a:ext cx="4295272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152400"/>
                <a:ext cx="8229600" cy="639762"/>
              </a:xfrm>
            </p:spPr>
            <p:txBody>
              <a:bodyPr/>
              <a:lstStyle/>
              <a:p>
                <a:r>
                  <a:rPr lang="en-US" sz="3200" b="1" dirty="0">
                    <a:latin typeface="Cambria" pitchFamily="18" charset="0"/>
                    <a:cs typeface="Arial" pitchFamily="34" charset="0"/>
                  </a:rPr>
                  <a:t>Curves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3200" b="1" i="1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endParaRPr lang="en-US" sz="3200" b="1" dirty="0">
                  <a:latin typeface="Cambria" pitchFamily="18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5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152400"/>
                <a:ext cx="8229600" cy="639762"/>
              </a:xfrm>
              <a:blipFill rotWithShape="1">
                <a:blip r:embed="rId4" cstate="print"/>
                <a:stretch>
                  <a:fillRect t="-6667" b="-27619"/>
                </a:stretch>
              </a:blipFill>
            </p:spPr>
            <p:txBody>
              <a:bodyPr>
                <a:normAutofit fontScale="90000"/>
              </a:bodyPr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90093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upload.wikimedia.org/wikipedia/commons/0/05/Viviani_curv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89786" y="609600"/>
            <a:ext cx="4295272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152400"/>
                <a:ext cx="8229600" cy="639762"/>
              </a:xfrm>
            </p:spPr>
            <p:txBody>
              <a:bodyPr/>
              <a:lstStyle/>
              <a:p>
                <a:r>
                  <a:rPr lang="en-US" sz="3200" b="1" dirty="0">
                    <a:latin typeface="Cambria" pitchFamily="18" charset="0"/>
                    <a:cs typeface="Arial" pitchFamily="34" charset="0"/>
                  </a:rPr>
                  <a:t>Curves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3200" b="1" i="1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endParaRPr lang="en-US" sz="3200" b="1" dirty="0">
                  <a:latin typeface="Cambria" pitchFamily="18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5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152400"/>
                <a:ext cx="8229600" cy="639762"/>
              </a:xfrm>
              <a:blipFill rotWithShape="1">
                <a:blip r:embed="rId4" cstate="print"/>
                <a:stretch>
                  <a:fillRect t="-6667" b="-27619"/>
                </a:stretch>
              </a:blipFill>
            </p:spPr>
            <p:txBody>
              <a:bodyPr>
                <a:normAutofit fontScale="90000"/>
              </a:bodyPr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3581400"/>
            <a:ext cx="3209925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extBox 3"/>
              <p:cNvSpPr txBox="1"/>
              <p:nvPr/>
            </p:nvSpPr>
            <p:spPr>
              <a:xfrm>
                <a:off x="304800" y="1066800"/>
                <a:ext cx="4343400" cy="14357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latin typeface="Cambria" pitchFamily="18" charset="0"/>
                  </a:rPr>
                  <a:t>The curve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𝛼</m:t>
                    </m:r>
                    <m:r>
                      <a:rPr lang="en-US" b="0" i="1" smtClean="0">
                        <a:latin typeface="Cambria Math"/>
                      </a:rPr>
                      <m:t>:</m:t>
                    </m:r>
                    <m:r>
                      <a:rPr lang="en-US" b="1" i="1" smtClean="0">
                        <a:latin typeface="Cambria Math"/>
                      </a:rPr>
                      <m:t>𝑹</m:t>
                    </m:r>
                    <m:r>
                      <a:rPr lang="en-US" b="1" i="1" smtClean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endParaRPr lang="en-US" b="1" dirty="0" smtClean="0">
                  <a:latin typeface="Cambria" pitchFamily="18" charset="0"/>
                </a:endParaRPr>
              </a:p>
              <a:p>
                <a:r>
                  <a:rPr lang="en-US" dirty="0">
                    <a:latin typeface="Cambria" pitchFamily="18" charset="0"/>
                  </a:rPr>
                  <a:t>d</a:t>
                </a:r>
                <a:r>
                  <a:rPr lang="en-US" b="0" dirty="0" smtClean="0">
                    <a:latin typeface="Cambria" pitchFamily="18" charset="0"/>
                  </a:rPr>
                  <a:t>efined by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𝛼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1+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</m:func>
                          <m:r>
                            <a:rPr lang="en-US" b="0" i="1" smtClean="0">
                              <a:latin typeface="Cambria Math"/>
                            </a:rPr>
                            <m:t>,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</m:func>
                          <m:r>
                            <a:rPr lang="en-US" b="0" i="1" smtClean="0">
                              <a:latin typeface="Cambria Math"/>
                            </a:rPr>
                            <m:t> ,2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𝑡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func>
                        </m:e>
                      </m:d>
                    </m:oMath>
                  </m:oMathPara>
                </a14:m>
                <a:endParaRPr lang="en-US" b="0" dirty="0" smtClean="0">
                  <a:latin typeface="Cambria" pitchFamily="18" charset="0"/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1066800"/>
                <a:ext cx="4343400" cy="1435778"/>
              </a:xfrm>
              <a:prstGeom prst="rect">
                <a:avLst/>
              </a:prstGeom>
              <a:blipFill rotWithShape="1">
                <a:blip r:embed="rId6" cstate="print"/>
                <a:stretch>
                  <a:fillRect l="-1122" t="-1695" b="-55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3369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74638"/>
                <a:ext cx="8229600" cy="639762"/>
              </a:xfrm>
            </p:spPr>
            <p:txBody>
              <a:bodyPr/>
              <a:lstStyle/>
              <a:p>
                <a:r>
                  <a:rPr lang="en-US" sz="3200" b="1" dirty="0">
                    <a:latin typeface="Cambria" pitchFamily="18" charset="0"/>
                    <a:cs typeface="Arial" pitchFamily="34" charset="0"/>
                  </a:rPr>
                  <a:t>Curves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3200" b="1" i="1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endParaRPr lang="en-US" sz="3200" b="1" dirty="0">
                  <a:latin typeface="Cambria" pitchFamily="18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4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74638"/>
                <a:ext cx="8229600" cy="639762"/>
              </a:xfrm>
              <a:blipFill rotWithShape="1">
                <a:blip r:embed="rId3" cstate="print"/>
                <a:stretch>
                  <a:fillRect t="-6667" b="-27619"/>
                </a:stretch>
              </a:blipFill>
            </p:spPr>
            <p:txBody>
              <a:bodyPr>
                <a:normAutofit fontScale="90000"/>
              </a:bodyPr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4453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4453216" y="1371600"/>
            <a:ext cx="17189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4453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 </a:t>
            </a: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0" y="967859"/>
            <a:ext cx="1752600" cy="4552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TextBox 7"/>
              <p:cNvSpPr txBox="1"/>
              <p:nvPr/>
            </p:nvSpPr>
            <p:spPr>
              <a:xfrm>
                <a:off x="381000" y="1816831"/>
                <a:ext cx="6477000" cy="12614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latin typeface="Cambria" pitchFamily="18" charset="0"/>
                  </a:rPr>
                  <a:t>The curve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𝛼</m:t>
                    </m:r>
                    <m:r>
                      <a:rPr lang="en-US" b="0" i="1" smtClean="0">
                        <a:latin typeface="Cambria Math"/>
                      </a:rPr>
                      <m:t>:</m:t>
                    </m:r>
                    <m:r>
                      <a:rPr lang="en-US" b="1" i="1" smtClean="0">
                        <a:latin typeface="Cambria Math"/>
                      </a:rPr>
                      <m:t>𝑹</m:t>
                    </m:r>
                    <m:r>
                      <a:rPr lang="en-US" b="1" i="1" smtClean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b="1" dirty="0" smtClean="0">
                    <a:latin typeface="Cambria" pitchFamily="18" charset="0"/>
                  </a:rPr>
                  <a:t> </a:t>
                </a:r>
                <a:r>
                  <a:rPr lang="en-US" dirty="0" smtClean="0">
                    <a:latin typeface="Cambria" pitchFamily="18" charset="0"/>
                  </a:rPr>
                  <a:t>defined as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/>
                        </a:rPr>
                        <m:t>𝜶</m:t>
                      </m:r>
                      <m:d>
                        <m:dPr>
                          <m:ctrlPr>
                            <a:rPr lang="en-US" b="1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latin typeface="Cambria Math"/>
                            </a:rPr>
                            <m:t>𝒕</m:t>
                          </m:r>
                        </m:e>
                      </m:d>
                      <m:r>
                        <a:rPr lang="en-US" b="1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b="1" i="1" smtClean="0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1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1" i="1" smtClean="0">
                                  <a:latin typeface="Cambria Math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en-US" b="1" i="1" smtClean="0">
                                  <a:latin typeface="Cambria Math"/>
                                </a:rPr>
                                <m:t>𝒕</m:t>
                              </m:r>
                            </m:sup>
                          </m:sSup>
                          <m:r>
                            <a:rPr lang="en-US" b="1" i="1" smtClean="0">
                              <a:latin typeface="Cambria Math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b="1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1" i="1" smtClean="0">
                                  <a:latin typeface="Cambria Math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en-US" b="1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b="1" i="1" smtClean="0">
                                  <a:latin typeface="Cambria Math"/>
                                </a:rPr>
                                <m:t>𝒕</m:t>
                              </m:r>
                            </m:sup>
                          </m:sSup>
                          <m:r>
                            <a:rPr lang="en-US" b="1" i="1" smtClean="0">
                              <a:latin typeface="Cambria Math"/>
                            </a:rPr>
                            <m:t>,</m:t>
                          </m:r>
                          <m:rad>
                            <m:radPr>
                              <m:degHide m:val="on"/>
                              <m:ctrlPr>
                                <a:rPr lang="en-US" b="1" i="1" smtClean="0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1" i="1" smtClean="0">
                                  <a:latin typeface="Cambria Math"/>
                                </a:rPr>
                                <m:t>𝟐</m:t>
                              </m:r>
                            </m:e>
                          </m:rad>
                          <m:r>
                            <a:rPr lang="en-US" b="1" i="1" smtClean="0">
                              <a:latin typeface="Cambria Math"/>
                            </a:rPr>
                            <m:t> </m:t>
                          </m:r>
                          <m:r>
                            <a:rPr lang="en-US" b="1" i="1" smtClean="0">
                              <a:latin typeface="Cambria Math"/>
                            </a:rPr>
                            <m:t>𝒕</m:t>
                          </m:r>
                          <m:r>
                            <a:rPr lang="en-US" b="1" i="1" smtClean="0">
                              <a:latin typeface="Cambria Math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b="1" dirty="0" smtClean="0">
                  <a:latin typeface="Cambria" pitchFamily="18" charset="0"/>
                </a:endParaRPr>
              </a:p>
              <a:p>
                <a:r>
                  <a:rPr lang="en-US" dirty="0">
                    <a:latin typeface="Cambria" pitchFamily="18" charset="0"/>
                  </a:rPr>
                  <a:t>i</a:t>
                </a:r>
                <a:r>
                  <a:rPr lang="en-US" dirty="0" smtClean="0">
                    <a:latin typeface="Cambria" pitchFamily="18" charset="0"/>
                  </a:rPr>
                  <a:t>s shown in the picture.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1816831"/>
                <a:ext cx="6477000" cy="1261436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l="-847" t="-1932" b="-67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1289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840832"/>
            <a:ext cx="2286000" cy="383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74638"/>
                <a:ext cx="8229600" cy="639762"/>
              </a:xfrm>
            </p:spPr>
            <p:txBody>
              <a:bodyPr/>
              <a:lstStyle/>
              <a:p>
                <a:r>
                  <a:rPr lang="en-US" sz="3200" b="1" dirty="0">
                    <a:latin typeface="Cambria" pitchFamily="18" charset="0"/>
                    <a:cs typeface="Arial" pitchFamily="34" charset="0"/>
                  </a:rPr>
                  <a:t>Curves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3200" b="1" i="1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endParaRPr lang="en-US" sz="3200" b="1" dirty="0">
                  <a:latin typeface="Cambria" pitchFamily="18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5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74638"/>
                <a:ext cx="8229600" cy="639762"/>
              </a:xfrm>
              <a:blipFill rotWithShape="1">
                <a:blip r:embed="rId4" cstate="print"/>
                <a:stretch>
                  <a:fillRect t="-6667" b="-27619"/>
                </a:stretch>
              </a:blipFill>
            </p:spPr>
            <p:txBody>
              <a:bodyPr>
                <a:normAutofit fontScale="90000"/>
              </a:bodyPr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extBox 3"/>
              <p:cNvSpPr txBox="1"/>
              <p:nvPr/>
            </p:nvSpPr>
            <p:spPr>
              <a:xfrm>
                <a:off x="152400" y="1738616"/>
                <a:ext cx="5791200" cy="2037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latin typeface="Cambria" pitchFamily="18" charset="0"/>
                    <a:cs typeface="Arial" pitchFamily="34" charset="0"/>
                  </a:rPr>
                  <a:t>The curve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𝛼</m:t>
                    </m:r>
                    <m:r>
                      <a:rPr lang="en-US" b="0" i="1" smtClean="0">
                        <a:latin typeface="Cambria Math"/>
                      </a:rPr>
                      <m:t>:</m:t>
                    </m:r>
                    <m:r>
                      <a:rPr lang="en-US" b="1" i="1" smtClean="0">
                        <a:latin typeface="Cambria Math"/>
                      </a:rPr>
                      <m:t>𝑹</m:t>
                    </m:r>
                    <m:r>
                      <a:rPr lang="en-US" b="1" i="1" smtClean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dirty="0" smtClean="0">
                    <a:latin typeface="Cambria" pitchFamily="18" charset="0"/>
                    <a:cs typeface="Arial" pitchFamily="34" charset="0"/>
                  </a:rPr>
                  <a:t> defined by</a:t>
                </a:r>
              </a:p>
              <a:p>
                <a:pPr/>
                <a:endParaRPr lang="en-US" b="0" i="1" dirty="0" smtClean="0">
                  <a:latin typeface="Cambria Math"/>
                  <a:cs typeface="Arial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cs typeface="Arial" pitchFamily="34" charset="0"/>
                        </a:rPr>
                        <m:t>𝛼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cs typeface="Arial" pitchFamily="34" charset="0"/>
                        </a:rPr>
                        <m:t>=(3</m:t>
                      </m:r>
                      <m:r>
                        <a:rPr lang="en-US" b="0" i="1" smtClean="0">
                          <a:latin typeface="Cambria Math"/>
                          <a:cs typeface="Arial" pitchFamily="34" charset="0"/>
                        </a:rPr>
                        <m:t>𝑡</m:t>
                      </m:r>
                      <m:r>
                        <a:rPr lang="en-US" b="0" i="1" smtClean="0">
                          <a:latin typeface="Cambria Math"/>
                          <a:cs typeface="Arial" pitchFamily="34" charset="0"/>
                        </a:rPr>
                        <m:t>−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  <m:t>𝑡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  <m:t>3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  <a:cs typeface="Arial" pitchFamily="34" charset="0"/>
                        </a:rPr>
                        <m:t>,3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  <m:t>𝑡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  <a:cs typeface="Arial" pitchFamily="34" charset="0"/>
                        </a:rPr>
                        <m:t>,3</m:t>
                      </m:r>
                      <m:r>
                        <a:rPr lang="en-US" b="0" i="1" smtClean="0">
                          <a:latin typeface="Cambria Math"/>
                          <a:cs typeface="Arial" pitchFamily="34" charset="0"/>
                        </a:rPr>
                        <m:t>𝑡</m:t>
                      </m:r>
                      <m:r>
                        <a:rPr lang="en-US" b="0" i="1" smtClean="0">
                          <a:latin typeface="Cambria Math"/>
                          <a:cs typeface="Arial" pitchFamily="34" charset="0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  <m:t>𝑡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  <m:t>3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  <a:cs typeface="Arial" pitchFamily="34" charset="0"/>
                        </a:rPr>
                        <m:t>)</m:t>
                      </m:r>
                    </m:oMath>
                  </m:oMathPara>
                </a14:m>
                <a:endParaRPr lang="en-US" dirty="0" smtClean="0">
                  <a:latin typeface="Cambria" pitchFamily="18" charset="0"/>
                  <a:cs typeface="Arial" pitchFamily="34" charset="0"/>
                </a:endParaRPr>
              </a:p>
              <a:p>
                <a:endParaRPr lang="en-US" dirty="0" smtClean="0">
                  <a:latin typeface="Cambria" pitchFamily="18" charset="0"/>
                  <a:cs typeface="Arial" pitchFamily="34" charset="0"/>
                </a:endParaRPr>
              </a:p>
              <a:p>
                <a:r>
                  <a:rPr lang="en-US" dirty="0" smtClean="0">
                    <a:latin typeface="Cambria" pitchFamily="18" charset="0"/>
                    <a:cs typeface="Arial" pitchFamily="34" charset="0"/>
                  </a:rPr>
                  <a:t>is </a:t>
                </a:r>
                <a:r>
                  <a:rPr lang="en-US" dirty="0" smtClean="0">
                    <a:latin typeface="Cambria" pitchFamily="18" charset="0"/>
                    <a:cs typeface="Arial" pitchFamily="34" charset="0"/>
                  </a:rPr>
                  <a:t>shown in the figure</a:t>
                </a:r>
                <a:r>
                  <a:rPr lang="en-US" dirty="0" smtClean="0">
                    <a:latin typeface="Cambria" pitchFamily="18" charset="0"/>
                    <a:cs typeface="Arial" pitchFamily="34" charset="0"/>
                  </a:rPr>
                  <a:t>.</a:t>
                </a:r>
              </a:p>
              <a:p>
                <a:endParaRPr lang="en-US" dirty="0" smtClean="0">
                  <a:latin typeface="Cambria" pitchFamily="18" charset="0"/>
                  <a:cs typeface="Arial" pitchFamily="34" charset="0"/>
                </a:endParaRPr>
              </a:p>
              <a:p>
                <a:r>
                  <a:rPr lang="en-US" dirty="0" smtClean="0">
                    <a:latin typeface="Cambria" pitchFamily="18" charset="0"/>
                    <a:cs typeface="Arial" pitchFamily="34" charset="0"/>
                  </a:rPr>
                  <a:t>This particular curve is called </a:t>
                </a:r>
                <a:r>
                  <a:rPr lang="en-US" b="1" i="1" dirty="0" smtClean="0">
                    <a:latin typeface="Cambria" pitchFamily="18" charset="0"/>
                    <a:cs typeface="Arial" pitchFamily="34" charset="0"/>
                  </a:rPr>
                  <a:t>3</a:t>
                </a:r>
                <a:r>
                  <a:rPr lang="en-US" b="1" dirty="0" smtClean="0">
                    <a:latin typeface="Cambria" pitchFamily="18" charset="0"/>
                    <a:cs typeface="Arial" pitchFamily="34" charset="0"/>
                  </a:rPr>
                  <a:t>-curve</a:t>
                </a:r>
                <a:r>
                  <a:rPr lang="en-US" dirty="0" smtClean="0">
                    <a:latin typeface="Cambria" pitchFamily="18" charset="0"/>
                    <a:cs typeface="Arial" pitchFamily="34" charset="0"/>
                  </a:rPr>
                  <a:t>.</a:t>
                </a:r>
                <a:endParaRPr lang="en-US" dirty="0">
                  <a:latin typeface="Cambria" pitchFamily="18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1738616"/>
                <a:ext cx="5791200" cy="2037545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l="-842" t="-1198" b="-3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22097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  <a:cs typeface="Arial" pitchFamily="34" charset="0"/>
              </a:rPr>
              <a:t>Velocity vector</a:t>
            </a:r>
            <a:endParaRPr lang="en-US" sz="3200" b="1" dirty="0">
              <a:latin typeface="Cambria" pitchFamily="18" charset="0"/>
              <a:cs typeface="Arial" pitchFamily="34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81600" y="990600"/>
            <a:ext cx="3190875" cy="257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13684" y="3886200"/>
            <a:ext cx="3219450" cy="2296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extBox 3"/>
              <p:cNvSpPr txBox="1"/>
              <p:nvPr/>
            </p:nvSpPr>
            <p:spPr>
              <a:xfrm>
                <a:off x="533400" y="1219200"/>
                <a:ext cx="4495800" cy="29252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latin typeface="Cambria" pitchFamily="18" charset="0"/>
                    <a:cs typeface="Arial" pitchFamily="34" charset="0"/>
                  </a:rPr>
                  <a:t>Definition: </a:t>
                </a:r>
                <a:r>
                  <a:rPr lang="en-US" dirty="0" smtClean="0">
                    <a:latin typeface="Cambria" pitchFamily="18" charset="0"/>
                    <a:cs typeface="Arial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𝛼</m:t>
                    </m:r>
                    <m:r>
                      <a:rPr lang="en-US" b="0" i="1" smtClean="0">
                        <a:latin typeface="Cambria Math"/>
                      </a:rPr>
                      <m:t>:</m:t>
                    </m:r>
                    <m:r>
                      <a:rPr lang="en-US" b="0" i="1" smtClean="0">
                        <a:latin typeface="Cambria Math"/>
                      </a:rPr>
                      <m:t>𝐼</m:t>
                    </m:r>
                    <m:r>
                      <a:rPr lang="en-US" b="0" i="1" smtClean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dirty="0" smtClean="0">
                    <a:latin typeface="Cambria" pitchFamily="18" charset="0"/>
                    <a:cs typeface="Arial" pitchFamily="34" charset="0"/>
                  </a:rPr>
                  <a:t> be a curve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b="1" dirty="0" smtClean="0">
                    <a:latin typeface="Cambria" pitchFamily="18" charset="0"/>
                    <a:cs typeface="Arial" pitchFamily="34" charset="0"/>
                  </a:rPr>
                  <a:t> </a:t>
                </a:r>
                <a:r>
                  <a:rPr lang="en-US" dirty="0" smtClean="0">
                    <a:latin typeface="Cambria" pitchFamily="18" charset="0"/>
                    <a:cs typeface="Arial" pitchFamily="34" charset="0"/>
                  </a:rPr>
                  <a:t>with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𝛼</m:t>
                    </m:r>
                    <m:r>
                      <a:rPr lang="en-US" b="0" i="1" smtClean="0">
                        <a:latin typeface="Cambria Math"/>
                      </a:rPr>
                      <m:t>=(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𝛼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𝛼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𝛼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>
                    <a:latin typeface="Cambria" pitchFamily="18" charset="0"/>
                    <a:cs typeface="Arial" pitchFamily="34" charset="0"/>
                  </a:rPr>
                  <a:t>. For each number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𝑡</m:t>
                    </m:r>
                  </m:oMath>
                </a14:m>
                <a:r>
                  <a:rPr lang="en-US" dirty="0" smtClean="0">
                    <a:latin typeface="Cambria" pitchFamily="18" charset="0"/>
                    <a:cs typeface="Arial" pitchFamily="34" charset="0"/>
                  </a:rPr>
                  <a:t> 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𝐼</m:t>
                    </m:r>
                  </m:oMath>
                </a14:m>
                <a:r>
                  <a:rPr lang="en-US" dirty="0" smtClean="0">
                    <a:latin typeface="Cambria" pitchFamily="18" charset="0"/>
                    <a:cs typeface="Arial" pitchFamily="34" charset="0"/>
                  </a:rPr>
                  <a:t>, the velocity vector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𝛼</m:t>
                    </m:r>
                  </m:oMath>
                </a14:m>
                <a:r>
                  <a:rPr lang="en-US" dirty="0" smtClean="0">
                    <a:latin typeface="Cambria" pitchFamily="18" charset="0"/>
                    <a:cs typeface="Arial" pitchFamily="34" charset="0"/>
                  </a:rPr>
                  <a:t> 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𝑡</m:t>
                    </m:r>
                  </m:oMath>
                </a14:m>
                <a:r>
                  <a:rPr lang="en-US" dirty="0" smtClean="0">
                    <a:latin typeface="Cambria" pitchFamily="18" charset="0"/>
                    <a:cs typeface="Arial" pitchFamily="34" charset="0"/>
                  </a:rPr>
                  <a:t> is the tangent vector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𝛼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𝑑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𝑑𝑡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/>
                                </a:rPr>
                                <m:t>,</m:t>
                              </m:r>
                              <m:f>
                                <m:f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/>
                                    </a:rPr>
                                    <m:t>𝑑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i="1">
                                      <a:latin typeface="Cambria Math"/>
                                    </a:rPr>
                                    <m:t>𝑑𝑡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/>
                                </a:rPr>
                                <m:t>,</m:t>
                              </m:r>
                              <m:f>
                                <m:f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/>
                                    </a:rPr>
                                    <m:t>𝑑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3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i="1">
                                      <a:latin typeface="Cambria Math"/>
                                    </a:rPr>
                                    <m:t>𝑑𝑡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𝛼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)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latin typeface="Cambria" pitchFamily="18" charset="0"/>
                  <a:cs typeface="Arial" pitchFamily="34" charset="0"/>
                </a:endParaRPr>
              </a:p>
              <a:p>
                <a:r>
                  <a:rPr lang="en-US" dirty="0">
                    <a:latin typeface="Cambria" pitchFamily="18" charset="0"/>
                    <a:cs typeface="Arial" pitchFamily="34" charset="0"/>
                  </a:rPr>
                  <a:t>a</a:t>
                </a:r>
                <a:r>
                  <a:rPr lang="en-US" dirty="0" smtClean="0">
                    <a:latin typeface="Cambria" pitchFamily="18" charset="0"/>
                    <a:cs typeface="Arial" pitchFamily="34" charset="0"/>
                  </a:rPr>
                  <a:t>t the point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𝛼</m:t>
                    </m:r>
                    <m:r>
                      <a:rPr lang="en-US" b="0" i="1" smtClean="0">
                        <a:latin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</a:rPr>
                      <m:t>𝑡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>
                    <a:latin typeface="Cambria" pitchFamily="18" charset="0"/>
                    <a:cs typeface="Arial" pitchFamily="34" charset="0"/>
                  </a:rPr>
                  <a:t>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dirty="0" smtClean="0">
                    <a:latin typeface="Cambria" pitchFamily="18" charset="0"/>
                    <a:cs typeface="Arial" pitchFamily="34" charset="0"/>
                  </a:rPr>
                  <a:t>.</a:t>
                </a:r>
              </a:p>
              <a:p>
                <a:endParaRPr lang="en-US" dirty="0" smtClean="0">
                  <a:latin typeface="Arial" pitchFamily="34" charset="0"/>
                  <a:cs typeface="Arial" pitchFamily="34" charset="0"/>
                </a:endParaRPr>
              </a:p>
              <a:p>
                <a:endParaRPr lang="en-US" b="1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1219200"/>
                <a:ext cx="4495800" cy="2925288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l="-2171" t="-1667" r="-814" b="-22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37815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  <a:cs typeface="Arial" pitchFamily="34" charset="0"/>
              </a:rPr>
              <a:t>Velocity vector</a:t>
            </a:r>
            <a:endParaRPr lang="en-US" sz="3200" b="1" dirty="0">
              <a:latin typeface="Cambria" pitchFamily="18" charset="0"/>
              <a:cs typeface="Arial" pitchFamily="34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81600" y="990600"/>
            <a:ext cx="3190875" cy="257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13684" y="3886200"/>
            <a:ext cx="3219450" cy="2296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extBox 3"/>
              <p:cNvSpPr txBox="1"/>
              <p:nvPr/>
            </p:nvSpPr>
            <p:spPr>
              <a:xfrm>
                <a:off x="533400" y="1219200"/>
                <a:ext cx="4495800" cy="38486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latin typeface="Cambria" pitchFamily="18" charset="0"/>
                    <a:cs typeface="Arial" pitchFamily="34" charset="0"/>
                  </a:rPr>
                  <a:t>Definition: </a:t>
                </a:r>
                <a:r>
                  <a:rPr lang="en-US" dirty="0" smtClean="0">
                    <a:latin typeface="Cambria" pitchFamily="18" charset="0"/>
                    <a:cs typeface="Arial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𝛼</m:t>
                    </m:r>
                    <m:r>
                      <a:rPr lang="en-US" b="0" i="1" smtClean="0">
                        <a:latin typeface="Cambria Math"/>
                      </a:rPr>
                      <m:t>:</m:t>
                    </m:r>
                    <m:r>
                      <a:rPr lang="en-US" b="0" i="1" smtClean="0">
                        <a:latin typeface="Cambria Math"/>
                      </a:rPr>
                      <m:t>𝐼</m:t>
                    </m:r>
                    <m:r>
                      <a:rPr lang="en-US" b="0" i="1" smtClean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dirty="0" smtClean="0">
                    <a:latin typeface="Cambria" pitchFamily="18" charset="0"/>
                    <a:cs typeface="Arial" pitchFamily="34" charset="0"/>
                  </a:rPr>
                  <a:t> be a curve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b="1" dirty="0" smtClean="0">
                    <a:latin typeface="Cambria" pitchFamily="18" charset="0"/>
                    <a:cs typeface="Arial" pitchFamily="34" charset="0"/>
                  </a:rPr>
                  <a:t> </a:t>
                </a:r>
                <a:r>
                  <a:rPr lang="en-US" dirty="0" smtClean="0">
                    <a:latin typeface="Cambria" pitchFamily="18" charset="0"/>
                    <a:cs typeface="Arial" pitchFamily="34" charset="0"/>
                  </a:rPr>
                  <a:t>with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𝛼</m:t>
                    </m:r>
                    <m:r>
                      <a:rPr lang="en-US" b="0" i="1" smtClean="0">
                        <a:latin typeface="Cambria Math"/>
                      </a:rPr>
                      <m:t>=(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𝛼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𝛼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𝛼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>
                    <a:latin typeface="Cambria" pitchFamily="18" charset="0"/>
                    <a:cs typeface="Arial" pitchFamily="34" charset="0"/>
                  </a:rPr>
                  <a:t>. For each number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𝑡</m:t>
                    </m:r>
                  </m:oMath>
                </a14:m>
                <a:r>
                  <a:rPr lang="en-US" dirty="0" smtClean="0">
                    <a:latin typeface="Cambria" pitchFamily="18" charset="0"/>
                    <a:cs typeface="Arial" pitchFamily="34" charset="0"/>
                  </a:rPr>
                  <a:t> 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𝐼</m:t>
                    </m:r>
                  </m:oMath>
                </a14:m>
                <a:r>
                  <a:rPr lang="en-US" dirty="0" smtClean="0">
                    <a:latin typeface="Cambria" pitchFamily="18" charset="0"/>
                    <a:cs typeface="Arial" pitchFamily="34" charset="0"/>
                  </a:rPr>
                  <a:t>, the velocity vector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𝛼</m:t>
                    </m:r>
                  </m:oMath>
                </a14:m>
                <a:r>
                  <a:rPr lang="en-US" dirty="0" smtClean="0">
                    <a:latin typeface="Cambria" pitchFamily="18" charset="0"/>
                    <a:cs typeface="Arial" pitchFamily="34" charset="0"/>
                  </a:rPr>
                  <a:t> 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𝑡</m:t>
                    </m:r>
                  </m:oMath>
                </a14:m>
                <a:r>
                  <a:rPr lang="en-US" dirty="0" smtClean="0">
                    <a:latin typeface="Cambria" pitchFamily="18" charset="0"/>
                    <a:cs typeface="Arial" pitchFamily="34" charset="0"/>
                  </a:rPr>
                  <a:t> is the tangent vector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𝛼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𝑑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𝑑𝑡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/>
                                </a:rPr>
                                <m:t>,</m:t>
                              </m:r>
                              <m:f>
                                <m:f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/>
                                    </a:rPr>
                                    <m:t>𝑑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i="1">
                                      <a:latin typeface="Cambria Math"/>
                                    </a:rPr>
                                    <m:t>𝑑𝑡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/>
                                </a:rPr>
                                <m:t>,</m:t>
                              </m:r>
                              <m:f>
                                <m:f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/>
                                    </a:rPr>
                                    <m:t>𝑑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3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i="1">
                                      <a:latin typeface="Cambria Math"/>
                                    </a:rPr>
                                    <m:t>𝑑𝑡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𝛼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)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latin typeface="Cambria" pitchFamily="18" charset="0"/>
                  <a:cs typeface="Arial" pitchFamily="34" charset="0"/>
                </a:endParaRPr>
              </a:p>
              <a:p>
                <a:r>
                  <a:rPr lang="en-US" dirty="0">
                    <a:latin typeface="Cambria" pitchFamily="18" charset="0"/>
                    <a:cs typeface="Arial" pitchFamily="34" charset="0"/>
                  </a:rPr>
                  <a:t>a</a:t>
                </a:r>
                <a:r>
                  <a:rPr lang="en-US" dirty="0" smtClean="0">
                    <a:latin typeface="Cambria" pitchFamily="18" charset="0"/>
                    <a:cs typeface="Arial" pitchFamily="34" charset="0"/>
                  </a:rPr>
                  <a:t>t the point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𝛼</m:t>
                    </m:r>
                    <m:r>
                      <a:rPr lang="en-US" b="0" i="1" smtClean="0">
                        <a:latin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</a:rPr>
                      <m:t>𝑡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>
                    <a:latin typeface="Cambria" pitchFamily="18" charset="0"/>
                    <a:cs typeface="Arial" pitchFamily="34" charset="0"/>
                  </a:rPr>
                  <a:t>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dirty="0" smtClean="0">
                    <a:latin typeface="Cambria" pitchFamily="18" charset="0"/>
                    <a:cs typeface="Arial" pitchFamily="34" charset="0"/>
                  </a:rPr>
                  <a:t>.</a:t>
                </a:r>
              </a:p>
              <a:p>
                <a:endParaRPr lang="en-US" dirty="0" smtClean="0">
                  <a:latin typeface="Cambria" pitchFamily="18" charset="0"/>
                  <a:cs typeface="Arial" pitchFamily="34" charset="0"/>
                </a:endParaRPr>
              </a:p>
              <a:p>
                <a:endParaRPr lang="en-US" dirty="0">
                  <a:latin typeface="Cambria" pitchFamily="18" charset="0"/>
                  <a:cs typeface="Arial" pitchFamily="34" charset="0"/>
                </a:endParaRPr>
              </a:p>
              <a:p>
                <a:r>
                  <a:rPr lang="en-US" sz="2400" b="1" dirty="0" smtClean="0">
                    <a:latin typeface="Cambria" pitchFamily="18" charset="0"/>
                    <a:cs typeface="Arial" pitchFamily="34" charset="0"/>
                  </a:rPr>
                  <a:t>Example: </a:t>
                </a:r>
                <a:r>
                  <a:rPr lang="en-US" dirty="0" smtClean="0">
                    <a:latin typeface="Cambria" pitchFamily="18" charset="0"/>
                    <a:cs typeface="Arial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𝛼</m:t>
                    </m:r>
                    <m:r>
                      <a:rPr lang="en-US" i="1">
                        <a:latin typeface="Cambria Math"/>
                      </a:rPr>
                      <m:t>:</m:t>
                    </m:r>
                    <m:r>
                      <a:rPr lang="en-US" b="1" i="1">
                        <a:latin typeface="Cambria Math"/>
                      </a:rPr>
                      <m:t>𝑹</m:t>
                    </m:r>
                    <m:r>
                      <a:rPr lang="en-US" b="1" i="1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b="1" i="1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dirty="0">
                    <a:latin typeface="Cambria" pitchFamily="18" charset="0"/>
                    <a:cs typeface="Arial" pitchFamily="34" charset="0"/>
                  </a:rPr>
                  <a:t> </a:t>
                </a:r>
                <a:r>
                  <a:rPr lang="en-US" dirty="0" smtClean="0">
                    <a:latin typeface="Cambria" pitchFamily="18" charset="0"/>
                    <a:cs typeface="Arial" pitchFamily="34" charset="0"/>
                  </a:rPr>
                  <a:t>is defined </a:t>
                </a:r>
                <a:r>
                  <a:rPr lang="en-US" dirty="0">
                    <a:latin typeface="Cambria" pitchFamily="18" charset="0"/>
                    <a:cs typeface="Arial" pitchFamily="34" charset="0"/>
                  </a:rPr>
                  <a:t>by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  <a:cs typeface="Arial" pitchFamily="34" charset="0"/>
                        </a:rPr>
                        <m:t>𝛼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Arial" pitchFamily="34" charset="0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/>
                          <a:cs typeface="Arial" pitchFamily="34" charset="0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Arial" pitchFamily="34" charset="0"/>
                            </a:rPr>
                            <m:t>3</m:t>
                          </m:r>
                          <m:r>
                            <a:rPr lang="en-US" i="1">
                              <a:latin typeface="Cambria Math"/>
                              <a:cs typeface="Arial" pitchFamily="34" charset="0"/>
                            </a:rPr>
                            <m:t>𝑡</m:t>
                          </m:r>
                          <m:r>
                            <a:rPr lang="en-US" i="1">
                              <a:latin typeface="Cambria Math"/>
                              <a:cs typeface="Arial" pitchFamily="34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/>
                                  <a:cs typeface="Arial" pitchFamily="34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  <a:cs typeface="Arial" pitchFamily="34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  <a:cs typeface="Arial" pitchFamily="34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i="1">
                              <a:latin typeface="Cambria Math"/>
                              <a:cs typeface="Arial" pitchFamily="34" charset="0"/>
                            </a:rPr>
                            <m:t>,3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/>
                                  <a:cs typeface="Arial" pitchFamily="34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  <a:cs typeface="Arial" pitchFamily="34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  <a:cs typeface="Arial" pitchFamily="34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latin typeface="Cambria Math"/>
                              <a:cs typeface="Arial" pitchFamily="34" charset="0"/>
                            </a:rPr>
                            <m:t>,3</m:t>
                          </m:r>
                          <m:r>
                            <a:rPr lang="en-US" i="1">
                              <a:latin typeface="Cambria Math"/>
                              <a:cs typeface="Arial" pitchFamily="34" charset="0"/>
                            </a:rPr>
                            <m:t>𝑡</m:t>
                          </m:r>
                          <m:r>
                            <a:rPr lang="en-US" i="1">
                              <a:latin typeface="Cambria Math"/>
                              <a:cs typeface="Arial" pitchFamily="34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/>
                                  <a:cs typeface="Arial" pitchFamily="34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  <a:cs typeface="Arial" pitchFamily="34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  <a:cs typeface="Arial" pitchFamily="34" charset="0"/>
                                </a:rPr>
                                <m:t>3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/>
                          <a:cs typeface="Arial" pitchFamily="34" charset="0"/>
                        </a:rPr>
                        <m:t>.</m:t>
                      </m:r>
                    </m:oMath>
                  </m:oMathPara>
                </a14:m>
                <a:endParaRPr lang="en-US" dirty="0" smtClean="0">
                  <a:latin typeface="Cambria" pitchFamily="18" charset="0"/>
                  <a:cs typeface="Arial" pitchFamily="34" charset="0"/>
                </a:endParaRPr>
              </a:p>
              <a:p>
                <a:endParaRPr lang="en-US" b="1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1219200"/>
                <a:ext cx="4495800" cy="3848618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l="-2171" t="-1268" r="-814" b="-15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07093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39762"/>
          </a:xfrm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latin typeface="Cambria" pitchFamily="18" charset="0"/>
                <a:cs typeface="Arial" pitchFamily="34" charset="0"/>
              </a:rPr>
              <a:t>Velocity vector</a:t>
            </a:r>
            <a:endParaRPr lang="en-US" sz="3200" b="1" dirty="0">
              <a:latin typeface="Cambria" pitchFamily="18" charset="0"/>
              <a:cs typeface="Arial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51007" y="152400"/>
            <a:ext cx="4092993" cy="1249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33400" y="838200"/>
            <a:ext cx="7239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mbria" pitchFamily="18" charset="0"/>
                <a:cs typeface="Arial" pitchFamily="34" charset="0"/>
              </a:rPr>
              <a:t>Geometric </a:t>
            </a:r>
            <a:r>
              <a:rPr lang="en-US" sz="2400" dirty="0">
                <a:latin typeface="Cambria" pitchFamily="18" charset="0"/>
                <a:cs typeface="Arial" pitchFamily="34" charset="0"/>
              </a:rPr>
              <a:t>interpretation: </a:t>
            </a:r>
            <a:r>
              <a:rPr lang="en-US" dirty="0">
                <a:latin typeface="Arial" pitchFamily="34" charset="0"/>
                <a:cs typeface="Arial" pitchFamily="34" charset="0"/>
              </a:rPr>
              <a:t/>
            </a:r>
            <a:br>
              <a:rPr lang="en-US" dirty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6278" y="1369426"/>
            <a:ext cx="7437771" cy="5279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705100" y="6612945"/>
            <a:ext cx="2895600" cy="365125"/>
          </a:xfrm>
        </p:spPr>
        <p:txBody>
          <a:bodyPr/>
          <a:lstStyle/>
          <a:p>
            <a:r>
              <a:rPr lang="en-US" dirty="0" smtClean="0"/>
              <a:t>MTH352: Differential Geometry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33289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  <a:cs typeface="Arial" pitchFamily="34" charset="0"/>
              </a:rPr>
              <a:t>Velocity vector</a:t>
            </a:r>
            <a:endParaRPr lang="en-US" sz="3200" b="1" dirty="0">
              <a:latin typeface="Cambria" pitchFamily="18" charset="0"/>
              <a:cs typeface="Arial" pitchFamily="34" charset="0"/>
            </a:endParaRPr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7650" y="1219200"/>
            <a:ext cx="8648700" cy="244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05729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  <a:cs typeface="Arial" pitchFamily="34" charset="0"/>
              </a:rPr>
              <a:t>Velocity vector</a:t>
            </a:r>
            <a:endParaRPr lang="en-US" sz="3200" b="1" dirty="0">
              <a:latin typeface="Cambria" pitchFamily="18" charset="0"/>
              <a:cs typeface="Arial" pitchFamily="34" charset="0"/>
            </a:endParaRPr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7650" y="1219200"/>
            <a:ext cx="8648700" cy="244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4077684"/>
            <a:ext cx="6096000" cy="129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51788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  <a:cs typeface="Arial" pitchFamily="34" charset="0"/>
              </a:rPr>
              <a:t>Velocity vector</a:t>
            </a:r>
            <a:endParaRPr lang="en-US" sz="3200" b="1" dirty="0">
              <a:latin typeface="Cambria" pitchFamily="18" charset="0"/>
              <a:cs typeface="Arial" pitchFamily="34" charset="0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43001"/>
            <a:ext cx="7467600" cy="2535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5367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  <a:cs typeface="Arial" pitchFamily="34" charset="0"/>
              </a:rPr>
              <a:t>Velocity vector</a:t>
            </a:r>
            <a:endParaRPr lang="en-US" sz="3200" b="1" dirty="0">
              <a:latin typeface="Cambria" pitchFamily="18" charset="0"/>
              <a:cs typeface="Arial" pitchFamily="34" charset="0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43001"/>
            <a:ext cx="7467600" cy="2535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3942383"/>
            <a:ext cx="7391400" cy="1760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14206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90600"/>
                <a:ext cx="8229600" cy="51355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  <a:ea typeface="+mj-ea"/>
                    <a:cs typeface="Arial" pitchFamily="34" charset="0"/>
                  </a:rPr>
                  <a:t>Q1 (Exercise 1.4):</a:t>
                </a:r>
                <a:r>
                  <a:rPr lang="en-US" sz="1800" dirty="0" smtClean="0">
                    <a:latin typeface="Cambria" pitchFamily="18" charset="0"/>
                    <a:ea typeface="+mj-ea"/>
                    <a:cs typeface="Arial" pitchFamily="34" charset="0"/>
                  </a:rPr>
                  <a:t> Compute the velocity vector of the curve in Example 4.2(3) for arbitrary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+mj-ea"/>
                        <a:cs typeface="Arial" pitchFamily="34" charset="0"/>
                      </a:rPr>
                      <m:t>𝑡</m:t>
                    </m:r>
                  </m:oMath>
                </a14:m>
                <a:r>
                  <a:rPr lang="en-US" sz="1800" dirty="0" smtClean="0">
                    <a:latin typeface="Cambria" pitchFamily="18" charset="0"/>
                    <a:ea typeface="+mj-ea"/>
                    <a:cs typeface="Arial" pitchFamily="34" charset="0"/>
                  </a:rPr>
                  <a:t> and for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+mj-ea"/>
                        <a:cs typeface="Arial" pitchFamily="34" charset="0"/>
                      </a:rPr>
                      <m:t>𝑡</m:t>
                    </m:r>
                    <m:r>
                      <a:rPr lang="en-US" sz="1800" b="0" i="1" smtClean="0">
                        <a:latin typeface="Cambria Math"/>
                        <a:ea typeface="+mj-ea"/>
                        <a:cs typeface="Arial" pitchFamily="34" charset="0"/>
                      </a:rPr>
                      <m:t>=0</m:t>
                    </m:r>
                  </m:oMath>
                </a14:m>
                <a:r>
                  <a:rPr lang="en-US" sz="1800" dirty="0" smtClean="0">
                    <a:latin typeface="Cambria" pitchFamily="18" charset="0"/>
                    <a:ea typeface="+mj-ea"/>
                    <a:cs typeface="Arial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+mj-ea"/>
                        <a:cs typeface="Arial" pitchFamily="34" charset="0"/>
                      </a:rPr>
                      <m:t>𝑡</m:t>
                    </m:r>
                    <m:r>
                      <a:rPr lang="en-US" sz="1800" b="0" i="1" smtClean="0">
                        <a:latin typeface="Cambria Math"/>
                        <a:ea typeface="+mj-ea"/>
                        <a:cs typeface="Arial" pitchFamily="34" charset="0"/>
                      </a:rPr>
                      <m:t>=</m:t>
                    </m:r>
                    <m:f>
                      <m:fPr>
                        <m:ctrlPr>
                          <a:rPr lang="en-US" sz="1800" i="1" smtClean="0">
                            <a:latin typeface="Cambria Math"/>
                            <a:ea typeface="+mj-ea"/>
                            <a:cs typeface="Arial" pitchFamily="34" charset="0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/>
                            <a:ea typeface="+mj-ea"/>
                            <a:cs typeface="Arial" pitchFamily="34" charset="0"/>
                          </a:rPr>
                          <m:t>𝜋</m:t>
                        </m:r>
                      </m:num>
                      <m:den>
                        <m:r>
                          <a:rPr lang="en-US" sz="1800" b="0" i="1" smtClean="0">
                            <a:latin typeface="Cambria Math"/>
                            <a:ea typeface="+mj-ea"/>
                            <a:cs typeface="Arial" pitchFamily="34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1800" dirty="0" smtClean="0">
                    <a:latin typeface="Cambria" pitchFamily="18" charset="0"/>
                    <a:ea typeface="+mj-ea"/>
                    <a:cs typeface="Arial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/>
                        <a:ea typeface="+mj-ea"/>
                        <a:cs typeface="Arial" pitchFamily="34" charset="0"/>
                      </a:rPr>
                      <m:t>𝑡</m:t>
                    </m:r>
                    <m:r>
                      <a:rPr lang="en-US" sz="1800" b="0" i="1" dirty="0" smtClean="0">
                        <a:latin typeface="Cambria Math"/>
                        <a:ea typeface="+mj-ea"/>
                        <a:cs typeface="Arial" pitchFamily="34" charset="0"/>
                      </a:rPr>
                      <m:t>=</m:t>
                    </m:r>
                    <m:f>
                      <m:fPr>
                        <m:ctrlPr>
                          <a:rPr lang="en-US" sz="1800" i="1" dirty="0" smtClean="0">
                            <a:latin typeface="Cambria Math"/>
                            <a:ea typeface="+mj-ea"/>
                            <a:cs typeface="Arial" pitchFamily="34" charset="0"/>
                          </a:rPr>
                        </m:ctrlPr>
                      </m:fPr>
                      <m:num>
                        <m:r>
                          <a:rPr lang="en-US" sz="1800" b="0" i="1" dirty="0" smtClean="0">
                            <a:latin typeface="Cambria Math"/>
                            <a:ea typeface="+mj-ea"/>
                            <a:cs typeface="Arial" pitchFamily="34" charset="0"/>
                          </a:rPr>
                          <m:t>𝜋</m:t>
                        </m:r>
                      </m:num>
                      <m:den>
                        <m:r>
                          <a:rPr lang="en-US" sz="1800" b="0" i="1" dirty="0" smtClean="0">
                            <a:latin typeface="Cambria Math"/>
                            <a:ea typeface="+mj-ea"/>
                            <a:cs typeface="Arial" pitchFamily="3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1800" dirty="0" smtClean="0">
                    <a:latin typeface="Cambria" pitchFamily="18" charset="0"/>
                    <a:ea typeface="+mj-ea"/>
                    <a:cs typeface="Arial" pitchFamily="34" charset="0"/>
                  </a:rPr>
                  <a:t> visualizing these on figure 1.8. </a:t>
                </a:r>
                <a:endParaRPr lang="en-US" sz="2400" b="1" dirty="0" smtClean="0">
                  <a:latin typeface="Cambria" pitchFamily="18" charset="0"/>
                  <a:ea typeface="+mj-ea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  <a:ea typeface="+mj-ea"/>
                    <a:cs typeface="Arial" pitchFamily="34" charset="0"/>
                  </a:rPr>
                  <a:t>Solution:</a:t>
                </a:r>
                <a:r>
                  <a:rPr lang="en-US" sz="1800" dirty="0" smtClean="0">
                    <a:latin typeface="Cambria" pitchFamily="18" charset="0"/>
                    <a:ea typeface="+mj-ea"/>
                    <a:cs typeface="Arial" pitchFamily="34" charset="0"/>
                  </a:rPr>
                  <a:t> Here 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r>
                      <a:rPr lang="en-US" sz="1800" b="1" i="1" smtClean="0">
                        <a:latin typeface="Cambria Math"/>
                      </a:rPr>
                      <m:t>𝑹</m:t>
                    </m:r>
                    <m:r>
                      <a:rPr lang="en-US" sz="1800" b="1" i="1" smtClean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800" b="1" i="0" smtClean="0">
                        <a:latin typeface="Cambria Math"/>
                      </a:rPr>
                      <m:t> </m:t>
                    </m:r>
                    <m:r>
                      <a:rPr lang="en-US" sz="1800" b="0" i="1" smtClean="0">
                        <a:latin typeface="Cambria Math"/>
                      </a:rPr>
                      <m:t>𝑖𝑠</m:t>
                    </m:r>
                    <m:r>
                      <a:rPr lang="en-US" sz="1800" b="0" i="1" smtClean="0">
                        <a:latin typeface="Cambria Math"/>
                      </a:rPr>
                      <m:t> </m:t>
                    </m:r>
                    <m:r>
                      <a:rPr lang="en-US" sz="1800" b="0" i="1" smtClean="0">
                        <a:latin typeface="Cambria Math"/>
                      </a:rPr>
                      <m:t>𝑔𝑖𝑣𝑒𝑛</m:t>
                    </m:r>
                    <m:r>
                      <a:rPr lang="en-US" sz="1800" b="0" i="1" smtClean="0">
                        <a:latin typeface="Cambria Math"/>
                      </a:rPr>
                      <m:t> </m:t>
                    </m:r>
                    <m:r>
                      <a:rPr lang="en-US" sz="1800" b="0" i="1" smtClean="0">
                        <a:latin typeface="Cambria Math"/>
                      </a:rPr>
                      <m:t>𝑎𝑠</m:t>
                    </m:r>
                    <m:r>
                      <a:rPr lang="en-US" sz="1800" b="0" i="1" smtClean="0">
                        <a:latin typeface="Cambria Math"/>
                      </a:rPr>
                      <m:t> </m:t>
                    </m:r>
                  </m:oMath>
                </a14:m>
                <a:endParaRPr lang="en-US" sz="1800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:r>
                  <a:rPr lang="en-US" sz="1800" dirty="0" smtClean="0"/>
                  <a:t>	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𝛼</m:t>
                    </m:r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1800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1+</m:t>
                        </m:r>
                        <m:func>
                          <m:func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1800">
                                <a:latin typeface="Cambria Math"/>
                              </a:rPr>
                              <m:t>cos</m:t>
                            </m:r>
                          </m:fName>
                          <m:e>
                            <m:r>
                              <a:rPr lang="en-US" sz="1800" i="1">
                                <a:latin typeface="Cambria Math"/>
                              </a:rPr>
                              <m:t>𝑡</m:t>
                            </m:r>
                          </m:e>
                        </m:func>
                        <m:r>
                          <a:rPr lang="en-US" sz="1800" i="1">
                            <a:latin typeface="Cambria Math"/>
                          </a:rPr>
                          <m:t>,</m:t>
                        </m:r>
                        <m:func>
                          <m:func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1800">
                                <a:latin typeface="Cambria Math"/>
                              </a:rPr>
                              <m:t>sin</m:t>
                            </m:r>
                          </m:fName>
                          <m:e>
                            <m:r>
                              <a:rPr lang="en-US" sz="1800" i="1">
                                <a:latin typeface="Cambria Math"/>
                              </a:rPr>
                              <m:t>𝑡</m:t>
                            </m:r>
                          </m:e>
                        </m:func>
                        <m:r>
                          <a:rPr lang="en-US" sz="1800" i="1">
                            <a:latin typeface="Cambria Math"/>
                          </a:rPr>
                          <m:t> ,2</m:t>
                        </m:r>
                        <m:func>
                          <m:func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1800">
                                <a:latin typeface="Cambria Math"/>
                              </a:rPr>
                              <m:t>sin</m:t>
                            </m:r>
                          </m:fName>
                          <m:e>
                            <m:f>
                              <m:fPr>
                                <m:ctrlPr>
                                  <a:rPr lang="en-US" sz="18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1800" i="1">
                                    <a:latin typeface="Cambria Math"/>
                                  </a:rPr>
                                  <m:t>𝑡</m:t>
                                </m:r>
                              </m:num>
                              <m:den>
                                <m:r>
                                  <a:rPr lang="en-US" sz="1800" i="1">
                                    <a:latin typeface="Cambria Math"/>
                                  </a:rPr>
                                  <m:t>2</m:t>
                                </m:r>
                              </m:den>
                            </m:f>
                          </m:e>
                        </m:func>
                      </m:e>
                    </m:d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Now  by definition</a:t>
                </a:r>
              </a:p>
              <a:p>
                <a:pPr marL="0" indent="0">
                  <a:buNone/>
                </a:pPr>
                <a:r>
                  <a:rPr lang="en-US" sz="1800" dirty="0">
                    <a:latin typeface="Cambria" pitchFamily="18" charset="0"/>
                  </a:rPr>
                  <a:t>	</a:t>
                </a:r>
                <a:r>
                  <a:rPr lang="en-US" sz="1800" dirty="0" smtClean="0">
                    <a:latin typeface="Cambria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</a:rPr>
                          <m:t>𝛼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18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18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1800" i="1">
                                    <a:latin typeface="Cambria Math"/>
                                  </a:rPr>
                                  <m:t>𝑑</m:t>
                                </m:r>
                                <m:sSub>
                                  <m:sSubPr>
                                    <m:ctrlPr>
                                      <a:rPr lang="en-US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en-US" sz="1800" i="1">
                                    <a:latin typeface="Cambria Math"/>
                                  </a:rPr>
                                  <m:t>𝑑𝑡</m:t>
                                </m:r>
                              </m:den>
                            </m:f>
                            <m:d>
                              <m:dPr>
                                <m:ctrlPr>
                                  <a:rPr lang="en-US" sz="18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1800" i="1">
                                    <a:latin typeface="Cambria Math"/>
                                  </a:rPr>
                                  <m:t>𝑡</m:t>
                                </m:r>
                              </m:e>
                            </m:d>
                            <m:r>
                              <a:rPr lang="en-US" sz="1800" i="1">
                                <a:latin typeface="Cambria Math"/>
                              </a:rPr>
                              <m:t>,</m:t>
                            </m:r>
                            <m:f>
                              <m:fPr>
                                <m:ctrlPr>
                                  <a:rPr lang="en-US" sz="18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1800" i="1">
                                    <a:latin typeface="Cambria Math"/>
                                  </a:rPr>
                                  <m:t>𝑑</m:t>
                                </m:r>
                                <m:sSub>
                                  <m:sSubPr>
                                    <m:ctrlPr>
                                      <a:rPr lang="en-US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en-US" sz="1800" i="1">
                                    <a:latin typeface="Cambria Math"/>
                                  </a:rPr>
                                  <m:t>𝑑𝑡</m:t>
                                </m:r>
                              </m:den>
                            </m:f>
                            <m:d>
                              <m:dPr>
                                <m:ctrlPr>
                                  <a:rPr lang="en-US" sz="18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1800" i="1">
                                    <a:latin typeface="Cambria Math"/>
                                  </a:rPr>
                                  <m:t>𝑡</m:t>
                                </m:r>
                              </m:e>
                            </m:d>
                            <m:r>
                              <a:rPr lang="en-US" sz="1800" i="1">
                                <a:latin typeface="Cambria Math"/>
                              </a:rPr>
                              <m:t>,</m:t>
                            </m:r>
                            <m:f>
                              <m:fPr>
                                <m:ctrlPr>
                                  <a:rPr lang="en-US" sz="18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1800" i="1">
                                    <a:latin typeface="Cambria Math"/>
                                  </a:rPr>
                                  <m:t>𝑑</m:t>
                                </m:r>
                                <m:sSub>
                                  <m:sSubPr>
                                    <m:ctrlPr>
                                      <a:rPr lang="en-US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3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en-US" sz="1800" i="1">
                                    <a:latin typeface="Cambria Math"/>
                                  </a:rPr>
                                  <m:t>𝑑𝑡</m:t>
                                </m:r>
                              </m:den>
                            </m:f>
                            <m:d>
                              <m:dPr>
                                <m:ctrlPr>
                                  <a:rPr lang="en-US" sz="18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1800" i="1">
                                    <a:latin typeface="Cambria Math"/>
                                  </a:rPr>
                                  <m:t>𝑡</m:t>
                                </m:r>
                              </m:e>
                            </m:d>
                          </m:e>
                        </m:d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𝛼</m:t>
                        </m:r>
                        <m:r>
                          <a:rPr lang="en-US" sz="1800" i="1">
                            <a:latin typeface="Cambria Math"/>
                          </a:rPr>
                          <m:t>(</m:t>
                        </m:r>
                        <m:r>
                          <a:rPr lang="en-US" sz="1800" i="1">
                            <a:latin typeface="Cambria Math"/>
                          </a:rPr>
                          <m:t>𝑡</m:t>
                        </m:r>
                        <m:r>
                          <a:rPr lang="en-US" sz="1800" i="1">
                            <a:latin typeface="Cambria Math"/>
                          </a:rPr>
                          <m:t>)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which in this case is</a:t>
                </a:r>
              </a:p>
              <a:p>
                <a:pPr marL="0" indent="0">
                  <a:buNone/>
                </a:pPr>
                <a:r>
                  <a:rPr lang="en-US" sz="1800" b="0" dirty="0" smtClean="0"/>
                  <a:t>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</a:rPr>
                          <m:t>𝛼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−</m:t>
                            </m:r>
                            <m:func>
                              <m:funcPr>
                                <m:ctrlPr>
                                  <a:rPr lang="en-US" sz="1800" b="0" i="1" smtClean="0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1800" b="0" i="0" smtClean="0">
                                    <a:latin typeface="Cambria Math"/>
                                  </a:rPr>
                                  <m:t>sin</m:t>
                                </m:r>
                              </m:fName>
                              <m:e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𝑡</m:t>
                                </m:r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,</m:t>
                                </m:r>
                                <m:func>
                                  <m:funcPr>
                                    <m:ctrlPr>
                                      <a:rPr lang="en-US" sz="1800" b="0" i="1" smtClean="0">
                                        <a:latin typeface="Cambria Math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1800" b="0" i="0" smtClean="0">
                                        <a:latin typeface="Cambria Math"/>
                                      </a:rPr>
                                      <m:t>cos</m:t>
                                    </m:r>
                                  </m:fName>
                                  <m:e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𝑡</m:t>
                                    </m:r>
                                  </m:e>
                                </m:func>
                              </m:e>
                            </m:func>
                            <m:r>
                              <a:rPr lang="en-US" sz="1800" b="0" i="1" smtClean="0">
                                <a:latin typeface="Cambria Math"/>
                              </a:rPr>
                              <m:t>,</m:t>
                            </m:r>
                            <m:func>
                              <m:funcPr>
                                <m:ctrlPr>
                                  <a:rPr lang="en-US" sz="1800" b="0" i="1" smtClean="0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1800" b="0" i="0" smtClean="0">
                                    <a:latin typeface="Cambria Math"/>
                                  </a:rPr>
                                  <m:t>cos</m:t>
                                </m:r>
                              </m:fName>
                              <m:e>
                                <m:f>
                                  <m:fPr>
                                    <m:ctrlPr>
                                      <a:rPr lang="en-US" sz="1800" b="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𝑡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func>
                          </m:e>
                        </m:d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𝛼</m:t>
                        </m:r>
                        <m:d>
                          <m:d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𝑡</m:t>
                            </m:r>
                          </m:e>
                        </m:d>
                      </m:sub>
                    </m:sSub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</a:t>
                </a: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90600"/>
                <a:ext cx="8229600" cy="5135563"/>
              </a:xfrm>
              <a:blipFill rotWithShape="1">
                <a:blip r:embed="rId3" cstate="print"/>
                <a:stretch>
                  <a:fillRect l="-1111" t="-9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  <a:cs typeface="Arial" pitchFamily="34" charset="0"/>
              </a:rPr>
              <a:t>Velocity vector</a:t>
            </a:r>
            <a:endParaRPr lang="en-US" sz="3200" b="1" dirty="0">
              <a:latin typeface="Cambria" pitchFamily="18" charset="0"/>
              <a:cs typeface="Arial" pitchFamily="34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905000"/>
            <a:ext cx="3209925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36196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90600"/>
                <a:ext cx="8229600" cy="51355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  <a:ea typeface="+mj-ea"/>
                    <a:cs typeface="Arial" pitchFamily="34" charset="0"/>
                  </a:rPr>
                  <a:t>Q1 (Exercise 1.4):</a:t>
                </a:r>
                <a:r>
                  <a:rPr lang="en-US" sz="1800" dirty="0" smtClean="0">
                    <a:latin typeface="Cambria" pitchFamily="18" charset="0"/>
                    <a:ea typeface="+mj-ea"/>
                    <a:cs typeface="Arial" pitchFamily="34" charset="0"/>
                  </a:rPr>
                  <a:t> Compute the velocity vector of the curve in Example 4.2(3) for arbitrary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+mj-ea"/>
                        <a:cs typeface="Arial" pitchFamily="34" charset="0"/>
                      </a:rPr>
                      <m:t>𝑡</m:t>
                    </m:r>
                  </m:oMath>
                </a14:m>
                <a:r>
                  <a:rPr lang="en-US" sz="1800" dirty="0" smtClean="0">
                    <a:latin typeface="Cambria" pitchFamily="18" charset="0"/>
                    <a:ea typeface="+mj-ea"/>
                    <a:cs typeface="Arial" pitchFamily="34" charset="0"/>
                  </a:rPr>
                  <a:t> and for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+mj-ea"/>
                        <a:cs typeface="Arial" pitchFamily="34" charset="0"/>
                      </a:rPr>
                      <m:t>𝑡</m:t>
                    </m:r>
                    <m:r>
                      <a:rPr lang="en-US" sz="1800" b="0" i="1" smtClean="0">
                        <a:latin typeface="Cambria Math"/>
                        <a:ea typeface="+mj-ea"/>
                        <a:cs typeface="Arial" pitchFamily="34" charset="0"/>
                      </a:rPr>
                      <m:t>=0</m:t>
                    </m:r>
                  </m:oMath>
                </a14:m>
                <a:r>
                  <a:rPr lang="en-US" sz="1800" dirty="0" smtClean="0">
                    <a:latin typeface="Cambria" pitchFamily="18" charset="0"/>
                    <a:ea typeface="+mj-ea"/>
                    <a:cs typeface="Arial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+mj-ea"/>
                        <a:cs typeface="Arial" pitchFamily="34" charset="0"/>
                      </a:rPr>
                      <m:t>𝑡</m:t>
                    </m:r>
                    <m:r>
                      <a:rPr lang="en-US" sz="1800" b="0" i="1" smtClean="0">
                        <a:latin typeface="Cambria Math"/>
                        <a:ea typeface="+mj-ea"/>
                        <a:cs typeface="Arial" pitchFamily="34" charset="0"/>
                      </a:rPr>
                      <m:t>=</m:t>
                    </m:r>
                    <m:f>
                      <m:fPr>
                        <m:ctrlPr>
                          <a:rPr lang="en-US" sz="1800" i="1" smtClean="0">
                            <a:latin typeface="Cambria Math"/>
                            <a:ea typeface="+mj-ea"/>
                            <a:cs typeface="Arial" pitchFamily="34" charset="0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/>
                            <a:ea typeface="+mj-ea"/>
                            <a:cs typeface="Arial" pitchFamily="34" charset="0"/>
                          </a:rPr>
                          <m:t>𝜋</m:t>
                        </m:r>
                      </m:num>
                      <m:den>
                        <m:r>
                          <a:rPr lang="en-US" sz="1800" b="0" i="1" smtClean="0">
                            <a:latin typeface="Cambria Math"/>
                            <a:ea typeface="+mj-ea"/>
                            <a:cs typeface="Arial" pitchFamily="34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1800" dirty="0" smtClean="0">
                    <a:latin typeface="Cambria" pitchFamily="18" charset="0"/>
                    <a:ea typeface="+mj-ea"/>
                    <a:cs typeface="Arial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/>
                        <a:ea typeface="+mj-ea"/>
                        <a:cs typeface="Arial" pitchFamily="34" charset="0"/>
                      </a:rPr>
                      <m:t>𝑡</m:t>
                    </m:r>
                    <m:r>
                      <a:rPr lang="en-US" sz="1800" b="0" i="1" dirty="0" smtClean="0">
                        <a:latin typeface="Cambria Math"/>
                        <a:ea typeface="+mj-ea"/>
                        <a:cs typeface="Arial" pitchFamily="34" charset="0"/>
                      </a:rPr>
                      <m:t>=</m:t>
                    </m:r>
                    <m:f>
                      <m:fPr>
                        <m:ctrlPr>
                          <a:rPr lang="en-US" sz="1800" i="1" dirty="0" smtClean="0">
                            <a:latin typeface="Cambria Math"/>
                            <a:ea typeface="+mj-ea"/>
                            <a:cs typeface="Arial" pitchFamily="34" charset="0"/>
                          </a:rPr>
                        </m:ctrlPr>
                      </m:fPr>
                      <m:num>
                        <m:r>
                          <a:rPr lang="en-US" sz="1800" b="0" i="1" dirty="0" smtClean="0">
                            <a:latin typeface="Cambria Math"/>
                            <a:ea typeface="+mj-ea"/>
                            <a:cs typeface="Arial" pitchFamily="34" charset="0"/>
                          </a:rPr>
                          <m:t>𝜋</m:t>
                        </m:r>
                      </m:num>
                      <m:den>
                        <m:r>
                          <a:rPr lang="en-US" sz="1800" b="0" i="1" dirty="0" smtClean="0">
                            <a:latin typeface="Cambria Math"/>
                            <a:ea typeface="+mj-ea"/>
                            <a:cs typeface="Arial" pitchFamily="3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1800" dirty="0" smtClean="0">
                    <a:latin typeface="Cambria" pitchFamily="18" charset="0"/>
                    <a:ea typeface="+mj-ea"/>
                    <a:cs typeface="Arial" pitchFamily="34" charset="0"/>
                  </a:rPr>
                  <a:t> visualizing these on figure 1.8. </a:t>
                </a:r>
                <a:endParaRPr lang="en-US" sz="2400" b="1" dirty="0" smtClean="0">
                  <a:latin typeface="Cambria" pitchFamily="18" charset="0"/>
                  <a:ea typeface="+mj-ea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  <a:ea typeface="+mj-ea"/>
                    <a:cs typeface="Arial" pitchFamily="34" charset="0"/>
                  </a:rPr>
                  <a:t>Solution:</a:t>
                </a:r>
                <a:r>
                  <a:rPr lang="en-US" sz="1800" dirty="0" smtClean="0">
                    <a:latin typeface="Cambria" pitchFamily="18" charset="0"/>
                    <a:ea typeface="+mj-ea"/>
                    <a:cs typeface="Arial" pitchFamily="34" charset="0"/>
                  </a:rPr>
                  <a:t> Here 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r>
                      <a:rPr lang="en-US" sz="1800" b="1" i="1" smtClean="0">
                        <a:latin typeface="Cambria Math"/>
                      </a:rPr>
                      <m:t>𝑹</m:t>
                    </m:r>
                    <m:r>
                      <a:rPr lang="en-US" sz="1800" b="1" i="1" smtClean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800" b="1" i="0" smtClean="0">
                        <a:latin typeface="Cambria Math"/>
                      </a:rPr>
                      <m:t> </m:t>
                    </m:r>
                    <m:r>
                      <a:rPr lang="en-US" sz="1800" b="0" i="1" smtClean="0">
                        <a:latin typeface="Cambria Math"/>
                      </a:rPr>
                      <m:t>𝑖𝑠</m:t>
                    </m:r>
                    <m:r>
                      <a:rPr lang="en-US" sz="1800" b="0" i="1" smtClean="0">
                        <a:latin typeface="Cambria Math"/>
                      </a:rPr>
                      <m:t> </m:t>
                    </m:r>
                    <m:r>
                      <a:rPr lang="en-US" sz="1800" b="0" i="1" smtClean="0">
                        <a:latin typeface="Cambria Math"/>
                      </a:rPr>
                      <m:t>𝑔𝑖𝑣𝑒𝑛</m:t>
                    </m:r>
                    <m:r>
                      <a:rPr lang="en-US" sz="1800" b="0" i="1" smtClean="0">
                        <a:latin typeface="Cambria Math"/>
                      </a:rPr>
                      <m:t> </m:t>
                    </m:r>
                    <m:r>
                      <a:rPr lang="en-US" sz="1800" b="0" i="1" smtClean="0">
                        <a:latin typeface="Cambria Math"/>
                      </a:rPr>
                      <m:t>𝑎𝑠</m:t>
                    </m:r>
                    <m:r>
                      <a:rPr lang="en-US" sz="1800" b="0" i="1" smtClean="0">
                        <a:latin typeface="Cambria Math"/>
                      </a:rPr>
                      <m:t> </m:t>
                    </m:r>
                  </m:oMath>
                </a14:m>
                <a:endParaRPr lang="en-US" sz="1800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:r>
                  <a:rPr lang="en-US" sz="1800" dirty="0" smtClean="0"/>
                  <a:t>	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𝛼</m:t>
                    </m:r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1800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1+</m:t>
                        </m:r>
                        <m:func>
                          <m:func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1800">
                                <a:latin typeface="Cambria Math"/>
                              </a:rPr>
                              <m:t>cos</m:t>
                            </m:r>
                          </m:fName>
                          <m:e>
                            <m:r>
                              <a:rPr lang="en-US" sz="1800" i="1">
                                <a:latin typeface="Cambria Math"/>
                              </a:rPr>
                              <m:t>𝑡</m:t>
                            </m:r>
                          </m:e>
                        </m:func>
                        <m:r>
                          <a:rPr lang="en-US" sz="1800" i="1">
                            <a:latin typeface="Cambria Math"/>
                          </a:rPr>
                          <m:t>,</m:t>
                        </m:r>
                        <m:func>
                          <m:func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1800">
                                <a:latin typeface="Cambria Math"/>
                              </a:rPr>
                              <m:t>sin</m:t>
                            </m:r>
                          </m:fName>
                          <m:e>
                            <m:r>
                              <a:rPr lang="en-US" sz="1800" i="1">
                                <a:latin typeface="Cambria Math"/>
                              </a:rPr>
                              <m:t>𝑡</m:t>
                            </m:r>
                          </m:e>
                        </m:func>
                        <m:r>
                          <a:rPr lang="en-US" sz="1800" i="1">
                            <a:latin typeface="Cambria Math"/>
                          </a:rPr>
                          <m:t> ,2</m:t>
                        </m:r>
                        <m:func>
                          <m:func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1800">
                                <a:latin typeface="Cambria Math"/>
                              </a:rPr>
                              <m:t>sin</m:t>
                            </m:r>
                          </m:fName>
                          <m:e>
                            <m:f>
                              <m:fPr>
                                <m:ctrlPr>
                                  <a:rPr lang="en-US" sz="18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1800" i="1">
                                    <a:latin typeface="Cambria Math"/>
                                  </a:rPr>
                                  <m:t>𝑡</m:t>
                                </m:r>
                              </m:num>
                              <m:den>
                                <m:r>
                                  <a:rPr lang="en-US" sz="1800" i="1">
                                    <a:latin typeface="Cambria Math"/>
                                  </a:rPr>
                                  <m:t>2</m:t>
                                </m:r>
                              </m:den>
                            </m:f>
                          </m:e>
                        </m:func>
                      </m:e>
                    </m:d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Now  by definition</a:t>
                </a:r>
              </a:p>
              <a:p>
                <a:pPr marL="0" indent="0">
                  <a:buNone/>
                </a:pPr>
                <a:r>
                  <a:rPr lang="en-US" sz="1800" dirty="0">
                    <a:latin typeface="Cambria" pitchFamily="18" charset="0"/>
                  </a:rPr>
                  <a:t>	</a:t>
                </a:r>
                <a:r>
                  <a:rPr lang="en-US" sz="1800" dirty="0" smtClean="0">
                    <a:latin typeface="Cambria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</a:rPr>
                          <m:t>𝛼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18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18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1800" i="1">
                                    <a:latin typeface="Cambria Math"/>
                                  </a:rPr>
                                  <m:t>𝑑</m:t>
                                </m:r>
                                <m:sSub>
                                  <m:sSubPr>
                                    <m:ctrlPr>
                                      <a:rPr lang="en-US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en-US" sz="1800" i="1">
                                    <a:latin typeface="Cambria Math"/>
                                  </a:rPr>
                                  <m:t>𝑑𝑡</m:t>
                                </m:r>
                              </m:den>
                            </m:f>
                            <m:d>
                              <m:dPr>
                                <m:ctrlPr>
                                  <a:rPr lang="en-US" sz="18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1800" i="1">
                                    <a:latin typeface="Cambria Math"/>
                                  </a:rPr>
                                  <m:t>𝑡</m:t>
                                </m:r>
                              </m:e>
                            </m:d>
                            <m:r>
                              <a:rPr lang="en-US" sz="1800" i="1">
                                <a:latin typeface="Cambria Math"/>
                              </a:rPr>
                              <m:t>,</m:t>
                            </m:r>
                            <m:f>
                              <m:fPr>
                                <m:ctrlPr>
                                  <a:rPr lang="en-US" sz="18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1800" i="1">
                                    <a:latin typeface="Cambria Math"/>
                                  </a:rPr>
                                  <m:t>𝑑</m:t>
                                </m:r>
                                <m:sSub>
                                  <m:sSubPr>
                                    <m:ctrlPr>
                                      <a:rPr lang="en-US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en-US" sz="1800" i="1">
                                    <a:latin typeface="Cambria Math"/>
                                  </a:rPr>
                                  <m:t>𝑑𝑡</m:t>
                                </m:r>
                              </m:den>
                            </m:f>
                            <m:d>
                              <m:dPr>
                                <m:ctrlPr>
                                  <a:rPr lang="en-US" sz="18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1800" i="1">
                                    <a:latin typeface="Cambria Math"/>
                                  </a:rPr>
                                  <m:t>𝑡</m:t>
                                </m:r>
                              </m:e>
                            </m:d>
                            <m:r>
                              <a:rPr lang="en-US" sz="1800" i="1">
                                <a:latin typeface="Cambria Math"/>
                              </a:rPr>
                              <m:t>,</m:t>
                            </m:r>
                            <m:f>
                              <m:fPr>
                                <m:ctrlPr>
                                  <a:rPr lang="en-US" sz="18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1800" i="1">
                                    <a:latin typeface="Cambria Math"/>
                                  </a:rPr>
                                  <m:t>𝑑</m:t>
                                </m:r>
                                <m:sSub>
                                  <m:sSubPr>
                                    <m:ctrlPr>
                                      <a:rPr lang="en-US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3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en-US" sz="1800" i="1">
                                    <a:latin typeface="Cambria Math"/>
                                  </a:rPr>
                                  <m:t>𝑑𝑡</m:t>
                                </m:r>
                              </m:den>
                            </m:f>
                            <m:d>
                              <m:dPr>
                                <m:ctrlPr>
                                  <a:rPr lang="en-US" sz="18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1800" i="1">
                                    <a:latin typeface="Cambria Math"/>
                                  </a:rPr>
                                  <m:t>𝑡</m:t>
                                </m:r>
                              </m:e>
                            </m:d>
                          </m:e>
                        </m:d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𝛼</m:t>
                        </m:r>
                        <m:r>
                          <a:rPr lang="en-US" sz="1800" i="1">
                            <a:latin typeface="Cambria Math"/>
                          </a:rPr>
                          <m:t>(</m:t>
                        </m:r>
                        <m:r>
                          <a:rPr lang="en-US" sz="1800" i="1">
                            <a:latin typeface="Cambria Math"/>
                          </a:rPr>
                          <m:t>𝑡</m:t>
                        </m:r>
                        <m:r>
                          <a:rPr lang="en-US" sz="1800" i="1">
                            <a:latin typeface="Cambria Math"/>
                          </a:rPr>
                          <m:t>)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which in this case is</a:t>
                </a:r>
              </a:p>
              <a:p>
                <a:pPr marL="0" indent="0">
                  <a:buNone/>
                </a:pPr>
                <a:r>
                  <a:rPr lang="en-US" sz="1800" b="0" dirty="0" smtClean="0"/>
                  <a:t>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</a:rPr>
                          <m:t>𝛼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−</m:t>
                            </m:r>
                            <m:func>
                              <m:funcPr>
                                <m:ctrlPr>
                                  <a:rPr lang="en-US" sz="1800" b="0" i="1" smtClean="0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1800" b="0" i="0" smtClean="0">
                                    <a:latin typeface="Cambria Math"/>
                                  </a:rPr>
                                  <m:t>sin</m:t>
                                </m:r>
                              </m:fName>
                              <m:e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𝑡</m:t>
                                </m:r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,</m:t>
                                </m:r>
                                <m:func>
                                  <m:funcPr>
                                    <m:ctrlPr>
                                      <a:rPr lang="en-US" sz="1800" b="0" i="1" smtClean="0">
                                        <a:latin typeface="Cambria Math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1800" b="0" i="0" smtClean="0">
                                        <a:latin typeface="Cambria Math"/>
                                      </a:rPr>
                                      <m:t>cos</m:t>
                                    </m:r>
                                  </m:fName>
                                  <m:e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𝑡</m:t>
                                    </m:r>
                                  </m:e>
                                </m:func>
                              </m:e>
                            </m:func>
                            <m:r>
                              <a:rPr lang="en-US" sz="1800" b="0" i="1" smtClean="0">
                                <a:latin typeface="Cambria Math"/>
                              </a:rPr>
                              <m:t>,</m:t>
                            </m:r>
                            <m:func>
                              <m:funcPr>
                                <m:ctrlPr>
                                  <a:rPr lang="en-US" sz="1800" b="0" i="1" smtClean="0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1800" b="0" i="0" smtClean="0">
                                    <a:latin typeface="Cambria Math"/>
                                  </a:rPr>
                                  <m:t>cos</m:t>
                                </m:r>
                              </m:fName>
                              <m:e>
                                <m:f>
                                  <m:fPr>
                                    <m:ctrlPr>
                                      <a:rPr lang="en-US" sz="1800" b="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𝑡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func>
                          </m:e>
                        </m:d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𝛼</m:t>
                        </m:r>
                        <m:d>
                          <m:d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𝑡</m:t>
                            </m:r>
                          </m:e>
                        </m:d>
                      </m:sub>
                    </m:sSub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Now </a:t>
                </a:r>
              </a:p>
              <a:p>
                <a:pPr marL="0" indent="0">
                  <a:buNone/>
                </a:pPr>
                <a:r>
                  <a:rPr lang="en-US" sz="1800" dirty="0">
                    <a:latin typeface="Cambria" pitchFamily="18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𝛼</m:t>
                    </m:r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0</m:t>
                        </m:r>
                      </m:e>
                    </m:d>
                    <m:r>
                      <a:rPr lang="en-US" sz="1800" i="1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2,0</m:t>
                        </m:r>
                        <m:r>
                          <a:rPr lang="en-US" sz="1800" i="1">
                            <a:latin typeface="Cambria Math"/>
                          </a:rPr>
                          <m:t> 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0</m:t>
                        </m:r>
                        <m:r>
                          <a:rPr lang="en-US" sz="1800" i="1" smtClean="0">
                            <a:latin typeface="Cambria Math"/>
                          </a:rPr>
                          <m:t> </m:t>
                        </m:r>
                      </m:e>
                    </m:d>
                  </m:oMath>
                </a14:m>
                <a:r>
                  <a:rPr lang="en-US" sz="1800" dirty="0">
                    <a:latin typeface="Cambria" pitchFamily="18" charset="0"/>
                  </a:rPr>
                  <a:t>.</a:t>
                </a: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ambria" pitchFamily="18" charset="0"/>
                  </a:rPr>
                  <a:t>a</a:t>
                </a:r>
                <a:r>
                  <a:rPr lang="en-US" sz="1800" dirty="0" smtClean="0">
                    <a:latin typeface="Cambria" pitchFamily="18" charset="0"/>
                  </a:rPr>
                  <a:t>nd hence </a:t>
                </a:r>
              </a:p>
              <a:p>
                <a:pPr marL="0" indent="0">
                  <a:buNone/>
                </a:pPr>
                <a:r>
                  <a:rPr lang="en-US" sz="1800" dirty="0" smtClean="0"/>
                  <a:t>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</a:rPr>
                          <m:t>𝛼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0</m:t>
                        </m:r>
                      </m:e>
                    </m:d>
                    <m:r>
                      <a:rPr lang="en-US" sz="18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0,1,1</m:t>
                            </m:r>
                            <m:r>
                              <a:rPr lang="en-US" sz="1800" i="1" smtClean="0">
                                <a:latin typeface="Cambria Math"/>
                              </a:rPr>
                              <m:t> </m:t>
                            </m:r>
                          </m:e>
                        </m:d>
                      </m:e>
                      <m:sub>
                        <m:d>
                          <m:d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i="1">
                                <a:latin typeface="Cambria Math"/>
                              </a:rPr>
                              <m:t>2,0 ,0 </m:t>
                            </m:r>
                          </m:e>
                        </m:d>
                      </m:sub>
                    </m:sSub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.</a:t>
                </a: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90600"/>
                <a:ext cx="8229600" cy="5135563"/>
              </a:xfrm>
              <a:blipFill rotWithShape="1">
                <a:blip r:embed="rId3" cstate="print"/>
                <a:stretch>
                  <a:fillRect l="-1111" t="-950" b="-11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  <a:cs typeface="Arial" pitchFamily="34" charset="0"/>
              </a:rPr>
              <a:t>Velocity vector</a:t>
            </a:r>
            <a:endParaRPr lang="en-US" sz="3200" b="1" dirty="0">
              <a:latin typeface="Cambria" pitchFamily="18" charset="0"/>
              <a:cs typeface="Arial" pitchFamily="34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905000"/>
            <a:ext cx="3209925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55564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90600"/>
                <a:ext cx="8229600" cy="55626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  <a:ea typeface="+mj-ea"/>
                    <a:cs typeface="Arial" pitchFamily="34" charset="0"/>
                  </a:rPr>
                  <a:t>Q1 (Exercise 1.4):</a:t>
                </a:r>
                <a:r>
                  <a:rPr lang="en-US" sz="1800" dirty="0" smtClean="0">
                    <a:latin typeface="Cambria" pitchFamily="18" charset="0"/>
                    <a:ea typeface="+mj-ea"/>
                    <a:cs typeface="Arial" pitchFamily="34" charset="0"/>
                  </a:rPr>
                  <a:t> Compute the velocity vector of the curve in Example 4.2(3) for arbitrary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+mj-ea"/>
                        <a:cs typeface="Arial" pitchFamily="34" charset="0"/>
                      </a:rPr>
                      <m:t>𝑡</m:t>
                    </m:r>
                  </m:oMath>
                </a14:m>
                <a:r>
                  <a:rPr lang="en-US" sz="1800" dirty="0" smtClean="0">
                    <a:latin typeface="Cambria" pitchFamily="18" charset="0"/>
                    <a:ea typeface="+mj-ea"/>
                    <a:cs typeface="Arial" pitchFamily="34" charset="0"/>
                  </a:rPr>
                  <a:t> and for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+mj-ea"/>
                        <a:cs typeface="Arial" pitchFamily="34" charset="0"/>
                      </a:rPr>
                      <m:t>𝑡</m:t>
                    </m:r>
                    <m:r>
                      <a:rPr lang="en-US" sz="1800" b="0" i="1" smtClean="0">
                        <a:latin typeface="Cambria Math"/>
                        <a:ea typeface="+mj-ea"/>
                        <a:cs typeface="Arial" pitchFamily="34" charset="0"/>
                      </a:rPr>
                      <m:t>=0</m:t>
                    </m:r>
                  </m:oMath>
                </a14:m>
                <a:r>
                  <a:rPr lang="en-US" sz="1800" dirty="0" smtClean="0">
                    <a:latin typeface="Cambria" pitchFamily="18" charset="0"/>
                    <a:ea typeface="+mj-ea"/>
                    <a:cs typeface="Arial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+mj-ea"/>
                        <a:cs typeface="Arial" pitchFamily="34" charset="0"/>
                      </a:rPr>
                      <m:t>𝑡</m:t>
                    </m:r>
                    <m:r>
                      <a:rPr lang="en-US" sz="1800" b="0" i="1" smtClean="0">
                        <a:latin typeface="Cambria Math"/>
                        <a:ea typeface="+mj-ea"/>
                        <a:cs typeface="Arial" pitchFamily="34" charset="0"/>
                      </a:rPr>
                      <m:t>=</m:t>
                    </m:r>
                    <m:f>
                      <m:fPr>
                        <m:ctrlPr>
                          <a:rPr lang="en-US" sz="1800" i="1" smtClean="0">
                            <a:latin typeface="Cambria Math"/>
                            <a:ea typeface="+mj-ea"/>
                            <a:cs typeface="Arial" pitchFamily="34" charset="0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/>
                            <a:ea typeface="+mj-ea"/>
                            <a:cs typeface="Arial" pitchFamily="34" charset="0"/>
                          </a:rPr>
                          <m:t>𝜋</m:t>
                        </m:r>
                      </m:num>
                      <m:den>
                        <m:r>
                          <a:rPr lang="en-US" sz="1800" b="0" i="1" smtClean="0">
                            <a:latin typeface="Cambria Math"/>
                            <a:ea typeface="+mj-ea"/>
                            <a:cs typeface="Arial" pitchFamily="34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1800" dirty="0" smtClean="0">
                    <a:latin typeface="Cambria" pitchFamily="18" charset="0"/>
                    <a:ea typeface="+mj-ea"/>
                    <a:cs typeface="Arial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/>
                        <a:ea typeface="+mj-ea"/>
                        <a:cs typeface="Arial" pitchFamily="34" charset="0"/>
                      </a:rPr>
                      <m:t>𝑡</m:t>
                    </m:r>
                    <m:r>
                      <a:rPr lang="en-US" sz="1800" b="0" i="1" dirty="0" smtClean="0">
                        <a:latin typeface="Cambria Math"/>
                        <a:ea typeface="+mj-ea"/>
                        <a:cs typeface="Arial" pitchFamily="34" charset="0"/>
                      </a:rPr>
                      <m:t>=</m:t>
                    </m:r>
                    <m:f>
                      <m:fPr>
                        <m:ctrlPr>
                          <a:rPr lang="en-US" sz="1800" i="1" dirty="0" smtClean="0">
                            <a:latin typeface="Cambria Math"/>
                            <a:ea typeface="+mj-ea"/>
                            <a:cs typeface="Arial" pitchFamily="34" charset="0"/>
                          </a:rPr>
                        </m:ctrlPr>
                      </m:fPr>
                      <m:num>
                        <m:r>
                          <a:rPr lang="en-US" sz="1800" b="0" i="1" dirty="0" smtClean="0">
                            <a:latin typeface="Cambria Math"/>
                            <a:ea typeface="+mj-ea"/>
                            <a:cs typeface="Arial" pitchFamily="34" charset="0"/>
                          </a:rPr>
                          <m:t>𝜋</m:t>
                        </m:r>
                      </m:num>
                      <m:den>
                        <m:r>
                          <a:rPr lang="en-US" sz="1800" b="0" i="1" dirty="0" smtClean="0">
                            <a:latin typeface="Cambria Math"/>
                            <a:ea typeface="+mj-ea"/>
                            <a:cs typeface="Arial" pitchFamily="3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1800" dirty="0" smtClean="0">
                    <a:latin typeface="Cambria" pitchFamily="18" charset="0"/>
                    <a:ea typeface="+mj-ea"/>
                    <a:cs typeface="Arial" pitchFamily="34" charset="0"/>
                  </a:rPr>
                  <a:t> visualizing these on figure 1.8. </a:t>
                </a:r>
                <a:endParaRPr lang="en-US" sz="2400" b="1" dirty="0" smtClean="0">
                  <a:latin typeface="Cambria" pitchFamily="18" charset="0"/>
                  <a:ea typeface="+mj-ea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  <a:ea typeface="+mj-ea"/>
                    <a:cs typeface="Arial" pitchFamily="34" charset="0"/>
                  </a:rPr>
                  <a:t>Solution:</a:t>
                </a:r>
                <a:r>
                  <a:rPr lang="en-US" sz="1800" dirty="0" smtClean="0">
                    <a:latin typeface="Cambria" pitchFamily="18" charset="0"/>
                    <a:ea typeface="+mj-ea"/>
                    <a:cs typeface="Arial" pitchFamily="34" charset="0"/>
                  </a:rPr>
                  <a:t> Here 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r>
                      <a:rPr lang="en-US" sz="1800" b="1" i="1" smtClean="0">
                        <a:latin typeface="Cambria Math"/>
                      </a:rPr>
                      <m:t>𝑹</m:t>
                    </m:r>
                    <m:r>
                      <a:rPr lang="en-US" sz="1800" b="1" i="1" smtClean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800" b="1" i="0" smtClean="0">
                        <a:latin typeface="Cambria Math"/>
                      </a:rPr>
                      <m:t> </m:t>
                    </m:r>
                    <m:r>
                      <a:rPr lang="en-US" sz="1800" b="0" i="1" smtClean="0">
                        <a:latin typeface="Cambria Math"/>
                      </a:rPr>
                      <m:t>𝑖𝑠</m:t>
                    </m:r>
                    <m:r>
                      <a:rPr lang="en-US" sz="1800" b="0" i="1" smtClean="0">
                        <a:latin typeface="Cambria Math"/>
                      </a:rPr>
                      <m:t> </m:t>
                    </m:r>
                    <m:r>
                      <a:rPr lang="en-US" sz="1800" b="0" i="1" smtClean="0">
                        <a:latin typeface="Cambria Math"/>
                      </a:rPr>
                      <m:t>𝑔𝑖𝑣𝑒𝑛</m:t>
                    </m:r>
                    <m:r>
                      <a:rPr lang="en-US" sz="1800" b="0" i="1" smtClean="0">
                        <a:latin typeface="Cambria Math"/>
                      </a:rPr>
                      <m:t> </m:t>
                    </m:r>
                    <m:r>
                      <a:rPr lang="en-US" sz="1800" b="0" i="1" smtClean="0">
                        <a:latin typeface="Cambria Math"/>
                      </a:rPr>
                      <m:t>𝑎𝑠</m:t>
                    </m:r>
                    <m:r>
                      <a:rPr lang="en-US" sz="1800" b="0" i="1" smtClean="0">
                        <a:latin typeface="Cambria Math"/>
                      </a:rPr>
                      <m:t> </m:t>
                    </m:r>
                  </m:oMath>
                </a14:m>
                <a:endParaRPr lang="en-US" sz="1800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:r>
                  <a:rPr lang="en-US" sz="1800" dirty="0" smtClean="0"/>
                  <a:t>	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𝛼</m:t>
                    </m:r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1800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1+</m:t>
                        </m:r>
                        <m:func>
                          <m:func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1800">
                                <a:latin typeface="Cambria Math"/>
                              </a:rPr>
                              <m:t>cos</m:t>
                            </m:r>
                          </m:fName>
                          <m:e>
                            <m:r>
                              <a:rPr lang="en-US" sz="1800" i="1">
                                <a:latin typeface="Cambria Math"/>
                              </a:rPr>
                              <m:t>𝑡</m:t>
                            </m:r>
                          </m:e>
                        </m:func>
                        <m:r>
                          <a:rPr lang="en-US" sz="1800" i="1">
                            <a:latin typeface="Cambria Math"/>
                          </a:rPr>
                          <m:t>,</m:t>
                        </m:r>
                        <m:func>
                          <m:func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1800">
                                <a:latin typeface="Cambria Math"/>
                              </a:rPr>
                              <m:t>sin</m:t>
                            </m:r>
                          </m:fName>
                          <m:e>
                            <m:r>
                              <a:rPr lang="en-US" sz="1800" i="1">
                                <a:latin typeface="Cambria Math"/>
                              </a:rPr>
                              <m:t>𝑡</m:t>
                            </m:r>
                          </m:e>
                        </m:func>
                        <m:r>
                          <a:rPr lang="en-US" sz="1800" i="1">
                            <a:latin typeface="Cambria Math"/>
                          </a:rPr>
                          <m:t> ,2</m:t>
                        </m:r>
                        <m:func>
                          <m:func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1800">
                                <a:latin typeface="Cambria Math"/>
                              </a:rPr>
                              <m:t>sin</m:t>
                            </m:r>
                          </m:fName>
                          <m:e>
                            <m:f>
                              <m:fPr>
                                <m:ctrlPr>
                                  <a:rPr lang="en-US" sz="18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1800" i="1">
                                    <a:latin typeface="Cambria Math"/>
                                  </a:rPr>
                                  <m:t>𝑡</m:t>
                                </m:r>
                              </m:num>
                              <m:den>
                                <m:r>
                                  <a:rPr lang="en-US" sz="1800" i="1">
                                    <a:latin typeface="Cambria Math"/>
                                  </a:rPr>
                                  <m:t>2</m:t>
                                </m:r>
                              </m:den>
                            </m:f>
                          </m:e>
                        </m:func>
                      </m:e>
                    </m:d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Now  by definition</a:t>
                </a:r>
              </a:p>
              <a:p>
                <a:pPr marL="0" indent="0">
                  <a:buNone/>
                </a:pPr>
                <a:r>
                  <a:rPr lang="en-US" sz="1800" dirty="0">
                    <a:latin typeface="Cambria" pitchFamily="18" charset="0"/>
                  </a:rPr>
                  <a:t>	</a:t>
                </a:r>
                <a:r>
                  <a:rPr lang="en-US" sz="1800" dirty="0" smtClean="0">
                    <a:latin typeface="Cambria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</a:rPr>
                          <m:t>𝛼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18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18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1800" i="1">
                                    <a:latin typeface="Cambria Math"/>
                                  </a:rPr>
                                  <m:t>𝑑</m:t>
                                </m:r>
                                <m:sSub>
                                  <m:sSubPr>
                                    <m:ctrlPr>
                                      <a:rPr lang="en-US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en-US" sz="1800" i="1">
                                    <a:latin typeface="Cambria Math"/>
                                  </a:rPr>
                                  <m:t>𝑑𝑡</m:t>
                                </m:r>
                              </m:den>
                            </m:f>
                            <m:d>
                              <m:dPr>
                                <m:ctrlPr>
                                  <a:rPr lang="en-US" sz="18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1800" i="1">
                                    <a:latin typeface="Cambria Math"/>
                                  </a:rPr>
                                  <m:t>𝑡</m:t>
                                </m:r>
                              </m:e>
                            </m:d>
                            <m:r>
                              <a:rPr lang="en-US" sz="1800" i="1">
                                <a:latin typeface="Cambria Math"/>
                              </a:rPr>
                              <m:t>,</m:t>
                            </m:r>
                            <m:f>
                              <m:fPr>
                                <m:ctrlPr>
                                  <a:rPr lang="en-US" sz="18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1800" i="1">
                                    <a:latin typeface="Cambria Math"/>
                                  </a:rPr>
                                  <m:t>𝑑</m:t>
                                </m:r>
                                <m:sSub>
                                  <m:sSubPr>
                                    <m:ctrlPr>
                                      <a:rPr lang="en-US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en-US" sz="1800" i="1">
                                    <a:latin typeface="Cambria Math"/>
                                  </a:rPr>
                                  <m:t>𝑑𝑡</m:t>
                                </m:r>
                              </m:den>
                            </m:f>
                            <m:d>
                              <m:dPr>
                                <m:ctrlPr>
                                  <a:rPr lang="en-US" sz="18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1800" i="1">
                                    <a:latin typeface="Cambria Math"/>
                                  </a:rPr>
                                  <m:t>𝑡</m:t>
                                </m:r>
                              </m:e>
                            </m:d>
                            <m:r>
                              <a:rPr lang="en-US" sz="1800" i="1">
                                <a:latin typeface="Cambria Math"/>
                              </a:rPr>
                              <m:t>,</m:t>
                            </m:r>
                            <m:f>
                              <m:fPr>
                                <m:ctrlPr>
                                  <a:rPr lang="en-US" sz="18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1800" i="1">
                                    <a:latin typeface="Cambria Math"/>
                                  </a:rPr>
                                  <m:t>𝑑</m:t>
                                </m:r>
                                <m:sSub>
                                  <m:sSubPr>
                                    <m:ctrlPr>
                                      <a:rPr lang="en-US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3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en-US" sz="1800" i="1">
                                    <a:latin typeface="Cambria Math"/>
                                  </a:rPr>
                                  <m:t>𝑑𝑡</m:t>
                                </m:r>
                              </m:den>
                            </m:f>
                            <m:d>
                              <m:dPr>
                                <m:ctrlPr>
                                  <a:rPr lang="en-US" sz="18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1800" i="1">
                                    <a:latin typeface="Cambria Math"/>
                                  </a:rPr>
                                  <m:t>𝑡</m:t>
                                </m:r>
                              </m:e>
                            </m:d>
                          </m:e>
                        </m:d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𝛼</m:t>
                        </m:r>
                        <m:r>
                          <a:rPr lang="en-US" sz="1800" i="1">
                            <a:latin typeface="Cambria Math"/>
                          </a:rPr>
                          <m:t>(</m:t>
                        </m:r>
                        <m:r>
                          <a:rPr lang="en-US" sz="1800" i="1">
                            <a:latin typeface="Cambria Math"/>
                          </a:rPr>
                          <m:t>𝑡</m:t>
                        </m:r>
                        <m:r>
                          <a:rPr lang="en-US" sz="1800" i="1">
                            <a:latin typeface="Cambria Math"/>
                          </a:rPr>
                          <m:t>)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which in this case is</a:t>
                </a:r>
              </a:p>
              <a:p>
                <a:pPr marL="0" indent="0">
                  <a:buNone/>
                </a:pPr>
                <a:r>
                  <a:rPr lang="en-US" sz="1800" b="0" dirty="0" smtClean="0"/>
                  <a:t>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</a:rPr>
                          <m:t>𝛼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−</m:t>
                            </m:r>
                            <m:func>
                              <m:funcPr>
                                <m:ctrlPr>
                                  <a:rPr lang="en-US" sz="1800" b="0" i="1" smtClean="0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1800" b="0" i="0" smtClean="0">
                                    <a:latin typeface="Cambria Math"/>
                                  </a:rPr>
                                  <m:t>sin</m:t>
                                </m:r>
                              </m:fName>
                              <m:e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𝑡</m:t>
                                </m:r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,</m:t>
                                </m:r>
                                <m:func>
                                  <m:funcPr>
                                    <m:ctrlPr>
                                      <a:rPr lang="en-US" sz="1800" b="0" i="1" smtClean="0">
                                        <a:latin typeface="Cambria Math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1800" b="0" i="0" smtClean="0">
                                        <a:latin typeface="Cambria Math"/>
                                      </a:rPr>
                                      <m:t>cos</m:t>
                                    </m:r>
                                  </m:fName>
                                  <m:e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𝑡</m:t>
                                    </m:r>
                                  </m:e>
                                </m:func>
                              </m:e>
                            </m:func>
                            <m:r>
                              <a:rPr lang="en-US" sz="1800" b="0" i="1" smtClean="0">
                                <a:latin typeface="Cambria Math"/>
                              </a:rPr>
                              <m:t>,</m:t>
                            </m:r>
                            <m:func>
                              <m:funcPr>
                                <m:ctrlPr>
                                  <a:rPr lang="en-US" sz="1800" b="0" i="1" smtClean="0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1800" b="0" i="0" smtClean="0">
                                    <a:latin typeface="Cambria Math"/>
                                  </a:rPr>
                                  <m:t>cos</m:t>
                                </m:r>
                              </m:fName>
                              <m:e>
                                <m:f>
                                  <m:fPr>
                                    <m:ctrlPr>
                                      <a:rPr lang="en-US" sz="1800" b="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𝑡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func>
                          </m:e>
                        </m:d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𝛼</m:t>
                        </m:r>
                        <m:d>
                          <m:d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𝑡</m:t>
                            </m:r>
                          </m:e>
                        </m:d>
                      </m:sub>
                    </m:sSub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Now </a:t>
                </a:r>
              </a:p>
              <a:p>
                <a:pPr marL="0" indent="0">
                  <a:buNone/>
                </a:pPr>
                <a:r>
                  <a:rPr lang="en-US" sz="1800" dirty="0">
                    <a:latin typeface="Cambria" pitchFamily="18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𝛼</m:t>
                    </m:r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1800" b="0" i="1" smtClean="0">
                                <a:latin typeface="Cambria Math"/>
                              </a:rPr>
                              <m:t>𝜋</m:t>
                            </m:r>
                          </m:num>
                          <m:den>
                            <m:r>
                              <a:rPr lang="en-US" sz="1800" b="0" i="1" smtClean="0">
                                <a:latin typeface="Cambria Math"/>
                              </a:rPr>
                              <m:t>4</m:t>
                            </m:r>
                          </m:den>
                        </m:f>
                      </m:e>
                    </m:d>
                    <m:r>
                      <a:rPr lang="en-US" sz="1800" i="1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1800" b="0" i="1" smtClean="0">
                                <a:latin typeface="Cambria Math"/>
                              </a:rPr>
                              <m:t>1+</m:t>
                            </m:r>
                            <m:rad>
                              <m:radPr>
                                <m:degHide m:val="on"/>
                                <m:ctrlPr>
                                  <a:rPr lang="en-US" sz="1800" b="0" i="1" smtClean="0">
                                    <a:latin typeface="Cambria Math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</m:rad>
                          </m:num>
                          <m:den>
                            <m:r>
                              <a:rPr lang="en-US" sz="1800" b="0" i="1" smtClean="0">
                                <a:latin typeface="Cambria Math"/>
                              </a:rPr>
                              <m:t>2</m:t>
                            </m:r>
                          </m:den>
                        </m:f>
                        <m:r>
                          <a:rPr lang="en-US" sz="1800" b="0" i="1" smtClean="0">
                            <a:latin typeface="Cambria Math"/>
                          </a:rPr>
                          <m:t> ,</m:t>
                        </m:r>
                        <m:f>
                          <m:f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1800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1800" b="0" i="1" smtClean="0">
                                    <a:latin typeface="Cambria Math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</m:rad>
                          </m:den>
                        </m:f>
                        <m:r>
                          <a:rPr lang="en-US" sz="1800" i="1">
                            <a:latin typeface="Cambria Math"/>
                          </a:rPr>
                          <m:t> </m:t>
                        </m:r>
                        <m:r>
                          <a:rPr lang="en-US" sz="1800" b="0" i="1" smtClean="0">
                            <a:latin typeface="Cambria Math"/>
                          </a:rPr>
                          <m:t> </m:t>
                        </m:r>
                        <m:r>
                          <a:rPr lang="en-US" sz="1800" i="1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0.76537</m:t>
                        </m:r>
                      </m:e>
                    </m:d>
                  </m:oMath>
                </a14:m>
                <a:r>
                  <a:rPr lang="en-US" sz="1800" dirty="0">
                    <a:latin typeface="Cambria" pitchFamily="18" charset="0"/>
                  </a:rPr>
                  <a:t>.</a:t>
                </a: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ambria" pitchFamily="18" charset="0"/>
                  </a:rPr>
                  <a:t>a</a:t>
                </a:r>
                <a:r>
                  <a:rPr lang="en-US" sz="1800" dirty="0" smtClean="0">
                    <a:latin typeface="Cambria" pitchFamily="18" charset="0"/>
                  </a:rPr>
                  <a:t>nd hence </a:t>
                </a:r>
              </a:p>
              <a:p>
                <a:pPr marL="0" indent="0">
                  <a:buNone/>
                </a:pPr>
                <a:r>
                  <a:rPr lang="en-US" sz="1800" dirty="0" smtClean="0"/>
                  <a:t>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</a:rPr>
                          <m:t>𝛼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0</m:t>
                        </m:r>
                      </m:e>
                    </m:d>
                    <m:r>
                      <a:rPr lang="en-US" sz="18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sz="18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1800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ad>
                                  <m:radPr>
                                    <m:degHide m:val="on"/>
                                    <m:ctrlPr>
                                      <a:rPr lang="en-US" sz="1800" i="1">
                                        <a:latin typeface="Cambria Math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2</m:t>
                                    </m:r>
                                  </m:e>
                                </m:rad>
                              </m:den>
                            </m:f>
                            <m:r>
                              <a:rPr lang="en-US" sz="1800" b="0" i="1" smtClean="0">
                                <a:latin typeface="Cambria Math"/>
                              </a:rPr>
                              <m:t>,</m:t>
                            </m:r>
                            <m:f>
                              <m:fPr>
                                <m:ctrlPr>
                                  <a:rPr lang="en-US" sz="18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1800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ad>
                                  <m:radPr>
                                    <m:degHide m:val="on"/>
                                    <m:ctrlPr>
                                      <a:rPr lang="en-US" sz="1800" i="1">
                                        <a:latin typeface="Cambria Math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2</m:t>
                                    </m:r>
                                  </m:e>
                                </m:rad>
                              </m:den>
                            </m:f>
                            <m:r>
                              <a:rPr lang="en-US" sz="1800" b="0" i="1" smtClean="0">
                                <a:latin typeface="Cambria Math"/>
                              </a:rPr>
                              <m:t>,0.92388</m:t>
                            </m:r>
                            <m:r>
                              <a:rPr lang="en-US" sz="1800" i="1" smtClean="0">
                                <a:latin typeface="Cambria Math"/>
                              </a:rPr>
                              <m:t> </m:t>
                            </m:r>
                          </m:e>
                        </m:d>
                      </m:e>
                      <m:sub>
                        <m:d>
                          <m:d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18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1800" i="1">
                                    <a:latin typeface="Cambria Math"/>
                                  </a:rPr>
                                  <m:t>1+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sz="1800" i="1">
                                        <a:latin typeface="Cambria Math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2</m:t>
                                    </m:r>
                                  </m:e>
                                </m:rad>
                              </m:num>
                              <m:den>
                                <m:r>
                                  <a:rPr lang="en-US" sz="1800" i="1">
                                    <a:latin typeface="Cambria Math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en-US" sz="1800" i="1">
                                <a:latin typeface="Cambria Math"/>
                              </a:rPr>
                              <m:t> ,</m:t>
                            </m:r>
                            <m:f>
                              <m:fPr>
                                <m:ctrlPr>
                                  <a:rPr lang="en-US" sz="18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1800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ad>
                                  <m:radPr>
                                    <m:degHide m:val="on"/>
                                    <m:ctrlPr>
                                      <a:rPr lang="en-US" sz="1800" i="1">
                                        <a:latin typeface="Cambria Math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2</m:t>
                                    </m:r>
                                  </m:e>
                                </m:rad>
                              </m:den>
                            </m:f>
                            <m:r>
                              <a:rPr lang="en-US" sz="1800" i="1">
                                <a:latin typeface="Cambria Math"/>
                              </a:rPr>
                              <m:t>  ,0.76537</m:t>
                            </m:r>
                          </m:e>
                        </m:d>
                      </m:sub>
                    </m:sSub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.</a:t>
                </a: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90600"/>
                <a:ext cx="8229600" cy="5562600"/>
              </a:xfrm>
              <a:blipFill rotWithShape="1">
                <a:blip r:embed="rId3" cstate="print"/>
                <a:stretch>
                  <a:fillRect l="-1111" t="-877" b="-13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  <a:cs typeface="Arial" pitchFamily="34" charset="0"/>
              </a:rPr>
              <a:t>Velocity vector</a:t>
            </a:r>
            <a:endParaRPr lang="en-US" sz="3200" b="1" dirty="0">
              <a:latin typeface="Cambria" pitchFamily="18" charset="0"/>
              <a:cs typeface="Arial" pitchFamily="34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905000"/>
            <a:ext cx="3209925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6235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90600"/>
                <a:ext cx="8229600" cy="57912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  <a:ea typeface="+mj-ea"/>
                    <a:cs typeface="Arial" pitchFamily="34" charset="0"/>
                  </a:rPr>
                  <a:t>Q1 (Exercise 1.4):</a:t>
                </a:r>
                <a:r>
                  <a:rPr lang="en-US" sz="1800" dirty="0" smtClean="0">
                    <a:latin typeface="Cambria" pitchFamily="18" charset="0"/>
                    <a:ea typeface="+mj-ea"/>
                    <a:cs typeface="Arial" pitchFamily="34" charset="0"/>
                  </a:rPr>
                  <a:t> Compute the velocity vector of the curve in Example 4.2(3) for arbitrary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+mj-ea"/>
                        <a:cs typeface="Arial" pitchFamily="34" charset="0"/>
                      </a:rPr>
                      <m:t>𝑡</m:t>
                    </m:r>
                  </m:oMath>
                </a14:m>
                <a:r>
                  <a:rPr lang="en-US" sz="1800" dirty="0" smtClean="0">
                    <a:latin typeface="Cambria" pitchFamily="18" charset="0"/>
                    <a:ea typeface="+mj-ea"/>
                    <a:cs typeface="Arial" pitchFamily="34" charset="0"/>
                  </a:rPr>
                  <a:t> and for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+mj-ea"/>
                        <a:cs typeface="Arial" pitchFamily="34" charset="0"/>
                      </a:rPr>
                      <m:t>𝑡</m:t>
                    </m:r>
                    <m:r>
                      <a:rPr lang="en-US" sz="1800" b="0" i="1" smtClean="0">
                        <a:latin typeface="Cambria Math"/>
                        <a:ea typeface="+mj-ea"/>
                        <a:cs typeface="Arial" pitchFamily="34" charset="0"/>
                      </a:rPr>
                      <m:t>=0</m:t>
                    </m:r>
                  </m:oMath>
                </a14:m>
                <a:r>
                  <a:rPr lang="en-US" sz="1800" dirty="0" smtClean="0">
                    <a:latin typeface="Cambria" pitchFamily="18" charset="0"/>
                    <a:ea typeface="+mj-ea"/>
                    <a:cs typeface="Arial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+mj-ea"/>
                        <a:cs typeface="Arial" pitchFamily="34" charset="0"/>
                      </a:rPr>
                      <m:t>𝑡</m:t>
                    </m:r>
                    <m:r>
                      <a:rPr lang="en-US" sz="1800" b="0" i="1" smtClean="0">
                        <a:latin typeface="Cambria Math"/>
                        <a:ea typeface="+mj-ea"/>
                        <a:cs typeface="Arial" pitchFamily="34" charset="0"/>
                      </a:rPr>
                      <m:t>=</m:t>
                    </m:r>
                    <m:f>
                      <m:fPr>
                        <m:ctrlPr>
                          <a:rPr lang="en-US" sz="1800" i="1" smtClean="0">
                            <a:latin typeface="Cambria Math"/>
                            <a:ea typeface="+mj-ea"/>
                            <a:cs typeface="Arial" pitchFamily="34" charset="0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/>
                            <a:ea typeface="+mj-ea"/>
                            <a:cs typeface="Arial" pitchFamily="34" charset="0"/>
                          </a:rPr>
                          <m:t>𝜋</m:t>
                        </m:r>
                      </m:num>
                      <m:den>
                        <m:r>
                          <a:rPr lang="en-US" sz="1800" b="0" i="1" smtClean="0">
                            <a:latin typeface="Cambria Math"/>
                            <a:ea typeface="+mj-ea"/>
                            <a:cs typeface="Arial" pitchFamily="34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1800" dirty="0" smtClean="0">
                    <a:latin typeface="Cambria" pitchFamily="18" charset="0"/>
                    <a:ea typeface="+mj-ea"/>
                    <a:cs typeface="Arial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/>
                        <a:ea typeface="+mj-ea"/>
                        <a:cs typeface="Arial" pitchFamily="34" charset="0"/>
                      </a:rPr>
                      <m:t>𝑡</m:t>
                    </m:r>
                    <m:r>
                      <a:rPr lang="en-US" sz="1800" b="0" i="1" dirty="0" smtClean="0">
                        <a:latin typeface="Cambria Math"/>
                        <a:ea typeface="+mj-ea"/>
                        <a:cs typeface="Arial" pitchFamily="34" charset="0"/>
                      </a:rPr>
                      <m:t>=</m:t>
                    </m:r>
                    <m:f>
                      <m:fPr>
                        <m:ctrlPr>
                          <a:rPr lang="en-US" sz="1800" i="1" dirty="0" smtClean="0">
                            <a:latin typeface="Cambria Math"/>
                            <a:ea typeface="+mj-ea"/>
                            <a:cs typeface="Arial" pitchFamily="34" charset="0"/>
                          </a:rPr>
                        </m:ctrlPr>
                      </m:fPr>
                      <m:num>
                        <m:r>
                          <a:rPr lang="en-US" sz="1800" b="0" i="1" dirty="0" smtClean="0">
                            <a:latin typeface="Cambria Math"/>
                            <a:ea typeface="+mj-ea"/>
                            <a:cs typeface="Arial" pitchFamily="34" charset="0"/>
                          </a:rPr>
                          <m:t>𝜋</m:t>
                        </m:r>
                      </m:num>
                      <m:den>
                        <m:r>
                          <a:rPr lang="en-US" sz="1800" b="0" i="1" dirty="0" smtClean="0">
                            <a:latin typeface="Cambria Math"/>
                            <a:ea typeface="+mj-ea"/>
                            <a:cs typeface="Arial" pitchFamily="3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1800" dirty="0" smtClean="0">
                    <a:latin typeface="Cambria" pitchFamily="18" charset="0"/>
                    <a:ea typeface="+mj-ea"/>
                    <a:cs typeface="Arial" pitchFamily="34" charset="0"/>
                  </a:rPr>
                  <a:t> visualizing these on figure 1.8. </a:t>
                </a:r>
                <a:endParaRPr lang="en-US" sz="2400" b="1" dirty="0" smtClean="0">
                  <a:latin typeface="Cambria" pitchFamily="18" charset="0"/>
                  <a:ea typeface="+mj-ea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  <a:ea typeface="+mj-ea"/>
                    <a:cs typeface="Arial" pitchFamily="34" charset="0"/>
                  </a:rPr>
                  <a:t>Solution:</a:t>
                </a:r>
                <a:r>
                  <a:rPr lang="en-US" sz="1800" dirty="0" smtClean="0">
                    <a:latin typeface="Cambria" pitchFamily="18" charset="0"/>
                    <a:ea typeface="+mj-ea"/>
                    <a:cs typeface="Arial" pitchFamily="34" charset="0"/>
                  </a:rPr>
                  <a:t> Here 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r>
                      <a:rPr lang="en-US" sz="1800" b="1" i="1" smtClean="0">
                        <a:latin typeface="Cambria Math"/>
                      </a:rPr>
                      <m:t>𝑹</m:t>
                    </m:r>
                    <m:r>
                      <a:rPr lang="en-US" sz="1800" b="1" i="1" smtClean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800" b="1" i="0" smtClean="0">
                        <a:latin typeface="Cambria Math"/>
                      </a:rPr>
                      <m:t> </m:t>
                    </m:r>
                    <m:r>
                      <a:rPr lang="en-US" sz="1800" b="0" i="1" smtClean="0">
                        <a:latin typeface="Cambria Math"/>
                      </a:rPr>
                      <m:t>𝑖𝑠</m:t>
                    </m:r>
                    <m:r>
                      <a:rPr lang="en-US" sz="1800" b="0" i="1" smtClean="0">
                        <a:latin typeface="Cambria Math"/>
                      </a:rPr>
                      <m:t> </m:t>
                    </m:r>
                    <m:r>
                      <a:rPr lang="en-US" sz="1800" b="0" i="1" smtClean="0">
                        <a:latin typeface="Cambria Math"/>
                      </a:rPr>
                      <m:t>𝑔𝑖𝑣𝑒𝑛</m:t>
                    </m:r>
                    <m:r>
                      <a:rPr lang="en-US" sz="1800" b="0" i="1" smtClean="0">
                        <a:latin typeface="Cambria Math"/>
                      </a:rPr>
                      <m:t> </m:t>
                    </m:r>
                    <m:r>
                      <a:rPr lang="en-US" sz="1800" b="0" i="1" smtClean="0">
                        <a:latin typeface="Cambria Math"/>
                      </a:rPr>
                      <m:t>𝑎𝑠</m:t>
                    </m:r>
                    <m:r>
                      <a:rPr lang="en-US" sz="1800" b="0" i="1" smtClean="0">
                        <a:latin typeface="Cambria Math"/>
                      </a:rPr>
                      <m:t> </m:t>
                    </m:r>
                  </m:oMath>
                </a14:m>
                <a:endParaRPr lang="en-US" sz="1800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:r>
                  <a:rPr lang="en-US" sz="1800" dirty="0" smtClean="0"/>
                  <a:t>	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𝛼</m:t>
                    </m:r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1800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1+</m:t>
                        </m:r>
                        <m:func>
                          <m:func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1800">
                                <a:latin typeface="Cambria Math"/>
                              </a:rPr>
                              <m:t>cos</m:t>
                            </m:r>
                          </m:fName>
                          <m:e>
                            <m:r>
                              <a:rPr lang="en-US" sz="1800" i="1">
                                <a:latin typeface="Cambria Math"/>
                              </a:rPr>
                              <m:t>𝑡</m:t>
                            </m:r>
                          </m:e>
                        </m:func>
                        <m:r>
                          <a:rPr lang="en-US" sz="1800" i="1">
                            <a:latin typeface="Cambria Math"/>
                          </a:rPr>
                          <m:t>,</m:t>
                        </m:r>
                        <m:func>
                          <m:func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1800">
                                <a:latin typeface="Cambria Math"/>
                              </a:rPr>
                              <m:t>sin</m:t>
                            </m:r>
                          </m:fName>
                          <m:e>
                            <m:r>
                              <a:rPr lang="en-US" sz="1800" i="1">
                                <a:latin typeface="Cambria Math"/>
                              </a:rPr>
                              <m:t>𝑡</m:t>
                            </m:r>
                          </m:e>
                        </m:func>
                        <m:r>
                          <a:rPr lang="en-US" sz="1800" i="1">
                            <a:latin typeface="Cambria Math"/>
                          </a:rPr>
                          <m:t> ,2</m:t>
                        </m:r>
                        <m:func>
                          <m:func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1800">
                                <a:latin typeface="Cambria Math"/>
                              </a:rPr>
                              <m:t>sin</m:t>
                            </m:r>
                          </m:fName>
                          <m:e>
                            <m:f>
                              <m:fPr>
                                <m:ctrlPr>
                                  <a:rPr lang="en-US" sz="18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1800" i="1">
                                    <a:latin typeface="Cambria Math"/>
                                  </a:rPr>
                                  <m:t>𝑡</m:t>
                                </m:r>
                              </m:num>
                              <m:den>
                                <m:r>
                                  <a:rPr lang="en-US" sz="1800" i="1">
                                    <a:latin typeface="Cambria Math"/>
                                  </a:rPr>
                                  <m:t>2</m:t>
                                </m:r>
                              </m:den>
                            </m:f>
                          </m:e>
                        </m:func>
                      </m:e>
                    </m:d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Now  by definition</a:t>
                </a:r>
              </a:p>
              <a:p>
                <a:pPr marL="0" indent="0">
                  <a:buNone/>
                </a:pPr>
                <a:r>
                  <a:rPr lang="en-US" sz="1800" dirty="0">
                    <a:latin typeface="Cambria" pitchFamily="18" charset="0"/>
                  </a:rPr>
                  <a:t>	</a:t>
                </a:r>
                <a:r>
                  <a:rPr lang="en-US" sz="1800" dirty="0" smtClean="0">
                    <a:latin typeface="Cambria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</a:rPr>
                          <m:t>𝛼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18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18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1800" i="1">
                                    <a:latin typeface="Cambria Math"/>
                                  </a:rPr>
                                  <m:t>𝑑</m:t>
                                </m:r>
                                <m:sSub>
                                  <m:sSubPr>
                                    <m:ctrlPr>
                                      <a:rPr lang="en-US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en-US" sz="1800" i="1">
                                    <a:latin typeface="Cambria Math"/>
                                  </a:rPr>
                                  <m:t>𝑑𝑡</m:t>
                                </m:r>
                              </m:den>
                            </m:f>
                            <m:d>
                              <m:dPr>
                                <m:ctrlPr>
                                  <a:rPr lang="en-US" sz="18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1800" i="1">
                                    <a:latin typeface="Cambria Math"/>
                                  </a:rPr>
                                  <m:t>𝑡</m:t>
                                </m:r>
                              </m:e>
                            </m:d>
                            <m:r>
                              <a:rPr lang="en-US" sz="1800" i="1">
                                <a:latin typeface="Cambria Math"/>
                              </a:rPr>
                              <m:t>,</m:t>
                            </m:r>
                            <m:f>
                              <m:fPr>
                                <m:ctrlPr>
                                  <a:rPr lang="en-US" sz="18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1800" i="1">
                                    <a:latin typeface="Cambria Math"/>
                                  </a:rPr>
                                  <m:t>𝑑</m:t>
                                </m:r>
                                <m:sSub>
                                  <m:sSubPr>
                                    <m:ctrlPr>
                                      <a:rPr lang="en-US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en-US" sz="1800" i="1">
                                    <a:latin typeface="Cambria Math"/>
                                  </a:rPr>
                                  <m:t>𝑑𝑡</m:t>
                                </m:r>
                              </m:den>
                            </m:f>
                            <m:d>
                              <m:dPr>
                                <m:ctrlPr>
                                  <a:rPr lang="en-US" sz="18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1800" i="1">
                                    <a:latin typeface="Cambria Math"/>
                                  </a:rPr>
                                  <m:t>𝑡</m:t>
                                </m:r>
                              </m:e>
                            </m:d>
                            <m:r>
                              <a:rPr lang="en-US" sz="1800" i="1">
                                <a:latin typeface="Cambria Math"/>
                              </a:rPr>
                              <m:t>,</m:t>
                            </m:r>
                            <m:f>
                              <m:fPr>
                                <m:ctrlPr>
                                  <a:rPr lang="en-US" sz="18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1800" i="1">
                                    <a:latin typeface="Cambria Math"/>
                                  </a:rPr>
                                  <m:t>𝑑</m:t>
                                </m:r>
                                <m:sSub>
                                  <m:sSubPr>
                                    <m:ctrlPr>
                                      <a:rPr lang="en-US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3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en-US" sz="1800" i="1">
                                    <a:latin typeface="Cambria Math"/>
                                  </a:rPr>
                                  <m:t>𝑑𝑡</m:t>
                                </m:r>
                              </m:den>
                            </m:f>
                            <m:d>
                              <m:dPr>
                                <m:ctrlPr>
                                  <a:rPr lang="en-US" sz="18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1800" i="1">
                                    <a:latin typeface="Cambria Math"/>
                                  </a:rPr>
                                  <m:t>𝑡</m:t>
                                </m:r>
                              </m:e>
                            </m:d>
                          </m:e>
                        </m:d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𝛼</m:t>
                        </m:r>
                        <m:r>
                          <a:rPr lang="en-US" sz="1800" i="1">
                            <a:latin typeface="Cambria Math"/>
                          </a:rPr>
                          <m:t>(</m:t>
                        </m:r>
                        <m:r>
                          <a:rPr lang="en-US" sz="1800" i="1">
                            <a:latin typeface="Cambria Math"/>
                          </a:rPr>
                          <m:t>𝑡</m:t>
                        </m:r>
                        <m:r>
                          <a:rPr lang="en-US" sz="1800" i="1">
                            <a:latin typeface="Cambria Math"/>
                          </a:rPr>
                          <m:t>)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which in this case is</a:t>
                </a:r>
              </a:p>
              <a:p>
                <a:pPr marL="0" indent="0">
                  <a:buNone/>
                </a:pPr>
                <a:r>
                  <a:rPr lang="en-US" sz="1800" b="0" dirty="0" smtClean="0"/>
                  <a:t>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</a:rPr>
                          <m:t>𝛼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−</m:t>
                            </m:r>
                            <m:func>
                              <m:funcPr>
                                <m:ctrlPr>
                                  <a:rPr lang="en-US" sz="1800" b="0" i="1" smtClean="0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1800" b="0" i="0" smtClean="0">
                                    <a:latin typeface="Cambria Math"/>
                                  </a:rPr>
                                  <m:t>sin</m:t>
                                </m:r>
                              </m:fName>
                              <m:e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𝑡</m:t>
                                </m:r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,</m:t>
                                </m:r>
                                <m:func>
                                  <m:funcPr>
                                    <m:ctrlPr>
                                      <a:rPr lang="en-US" sz="1800" b="0" i="1" smtClean="0">
                                        <a:latin typeface="Cambria Math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1800" b="0" i="0" smtClean="0">
                                        <a:latin typeface="Cambria Math"/>
                                      </a:rPr>
                                      <m:t>cos</m:t>
                                    </m:r>
                                  </m:fName>
                                  <m:e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𝑡</m:t>
                                    </m:r>
                                  </m:e>
                                </m:func>
                              </m:e>
                            </m:func>
                            <m:r>
                              <a:rPr lang="en-US" sz="1800" b="0" i="1" smtClean="0">
                                <a:latin typeface="Cambria Math"/>
                              </a:rPr>
                              <m:t>,</m:t>
                            </m:r>
                            <m:func>
                              <m:funcPr>
                                <m:ctrlPr>
                                  <a:rPr lang="en-US" sz="1800" b="0" i="1" smtClean="0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1800" b="0" i="0" smtClean="0">
                                    <a:latin typeface="Cambria Math"/>
                                  </a:rPr>
                                  <m:t>cos</m:t>
                                </m:r>
                              </m:fName>
                              <m:e>
                                <m:f>
                                  <m:fPr>
                                    <m:ctrlPr>
                                      <a:rPr lang="en-US" sz="1800" b="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𝑡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func>
                          </m:e>
                        </m:d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𝛼</m:t>
                        </m:r>
                        <m:d>
                          <m:d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𝑡</m:t>
                            </m:r>
                          </m:e>
                        </m:d>
                      </m:sub>
                    </m:sSub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Now </a:t>
                </a:r>
              </a:p>
              <a:p>
                <a:pPr marL="0" indent="0">
                  <a:buNone/>
                </a:pPr>
                <a:r>
                  <a:rPr lang="en-US" sz="1800" dirty="0">
                    <a:latin typeface="Cambria" pitchFamily="18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𝛼</m:t>
                    </m:r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1800" b="0" i="1" smtClean="0">
                                <a:latin typeface="Cambria Math"/>
                              </a:rPr>
                              <m:t>𝜋</m:t>
                            </m:r>
                          </m:num>
                          <m:den>
                            <m:r>
                              <a:rPr lang="en-US" sz="1800" b="0" i="1" smtClean="0">
                                <a:latin typeface="Cambria Math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en-US" sz="1800" i="1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1 ,1 </m:t>
                        </m:r>
                        <m:r>
                          <a:rPr lang="en-US" sz="1800" i="1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√2 </m:t>
                        </m:r>
                      </m:e>
                    </m:d>
                  </m:oMath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ambria" pitchFamily="18" charset="0"/>
                  </a:rPr>
                  <a:t>a</a:t>
                </a:r>
                <a:r>
                  <a:rPr lang="en-US" sz="1800" dirty="0" smtClean="0">
                    <a:latin typeface="Cambria" pitchFamily="18" charset="0"/>
                  </a:rPr>
                  <a:t>nd hence </a:t>
                </a:r>
              </a:p>
              <a:p>
                <a:pPr marL="0" indent="0">
                  <a:buNone/>
                </a:pPr>
                <a:r>
                  <a:rPr lang="en-US" sz="1800" dirty="0" smtClean="0"/>
                  <a:t>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</a:rPr>
                          <m:t>𝛼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1800" b="0" i="1" smtClean="0">
                                <a:latin typeface="Cambria Math"/>
                              </a:rPr>
                              <m:t>𝜋</m:t>
                            </m:r>
                          </m:num>
                          <m:den>
                            <m:r>
                              <a:rPr lang="en-US" sz="1800" b="0" i="1" smtClean="0">
                                <a:latin typeface="Cambria Math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en-US" sz="18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−1,0,</m:t>
                            </m:r>
                            <m:f>
                              <m:fPr>
                                <m:ctrlPr>
                                  <a:rPr lang="en-US" sz="1800" b="0" i="1" smtClean="0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ad>
                                  <m:radPr>
                                    <m:degHide m:val="on"/>
                                    <m:ctrlPr>
                                      <a:rPr lang="en-US" sz="1800" b="0" i="1" smtClean="0">
                                        <a:latin typeface="Cambria Math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18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e>
                                </m:rad>
                              </m:den>
                            </m:f>
                            <m:r>
                              <a:rPr lang="en-US" sz="1800" i="1" smtClean="0">
                                <a:latin typeface="Cambria Math"/>
                              </a:rPr>
                              <m:t> </m:t>
                            </m:r>
                          </m:e>
                        </m:d>
                      </m:e>
                      <m:sub>
                        <m:d>
                          <m:d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i="1">
                                <a:latin typeface="Cambria Math"/>
                              </a:rPr>
                              <m:t>1 ,1 ,√2 </m:t>
                            </m:r>
                          </m:e>
                        </m:d>
                      </m:sub>
                    </m:sSub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.</a:t>
                </a: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90600"/>
                <a:ext cx="8229600" cy="5791200"/>
              </a:xfrm>
              <a:blipFill rotWithShape="1">
                <a:blip r:embed="rId3" cstate="print"/>
                <a:stretch>
                  <a:fillRect l="-1111" t="-842" b="-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  <a:cs typeface="Arial" pitchFamily="34" charset="0"/>
              </a:rPr>
              <a:t>Velocity vector</a:t>
            </a:r>
            <a:endParaRPr lang="en-US" sz="3200" b="1" dirty="0">
              <a:latin typeface="Cambria" pitchFamily="18" charset="0"/>
              <a:cs typeface="Arial" pitchFamily="34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905000"/>
            <a:ext cx="3209925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52956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Q2 (Exercise 1.4): </a:t>
                </a:r>
                <a:r>
                  <a:rPr lang="en-US" sz="1800" dirty="0" smtClean="0">
                    <a:latin typeface="Cambria" pitchFamily="18" charset="0"/>
                  </a:rPr>
                  <a:t>Find the unique curve such that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0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=(1,0,5)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</a:rPr>
                          <m:t>𝛼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180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𝑡</m:t>
                            </m:r>
                          </m:e>
                          <m:sup>
                            <m:r>
                              <a:rPr lang="en-US" sz="18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𝑡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sSup>
                          <m:sSupPr>
                            <m:ctrlPr>
                              <a:rPr lang="en-US" sz="180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en-US" sz="1800" b="0" i="1" smtClean="0">
                                <a:latin typeface="Cambria Math"/>
                              </a:rPr>
                              <m:t>𝑡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Solution: </a:t>
                </a:r>
                <a:endParaRPr lang="en-US" sz="1800" b="1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  <a:cs typeface="Arial" pitchFamily="34" charset="0"/>
              </a:rPr>
              <a:t>Velocity vector</a:t>
            </a:r>
            <a:endParaRPr lang="en-US" sz="3200" b="1" dirty="0">
              <a:latin typeface="Cambria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30673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74638"/>
                <a:ext cx="8229600" cy="639762"/>
              </a:xfrm>
            </p:spPr>
            <p:txBody>
              <a:bodyPr>
                <a:normAutofit/>
              </a:bodyPr>
              <a:lstStyle/>
              <a:p>
                <a:r>
                  <a:rPr lang="en-US" sz="3200" b="1" dirty="0">
                    <a:latin typeface="Cambria" pitchFamily="18" charset="0"/>
                    <a:cs typeface="Arial" pitchFamily="34" charset="0"/>
                  </a:rPr>
                  <a:t>Reparametrization of Curves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3200" b="1" i="1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endParaRPr lang="en-US" sz="3200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74638"/>
                <a:ext cx="8229600" cy="639762"/>
              </a:xfrm>
              <a:blipFill rotWithShape="1">
                <a:blip r:embed="rId3" cstate="print"/>
                <a:stretch>
                  <a:fillRect t="-8571" b="-28571"/>
                </a:stretch>
              </a:blipFill>
            </p:spPr>
            <p:txBody>
              <a:bodyPr>
                <a:normAutofit fontScale="90000"/>
              </a:bodyPr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  <a:ea typeface="+mj-ea"/>
                    <a:cs typeface="Arial" pitchFamily="34" charset="0"/>
                  </a:rPr>
                  <a:t>Definition: </a:t>
                </a:r>
                <a:r>
                  <a:rPr lang="en-US" sz="1800" dirty="0" smtClean="0">
                    <a:latin typeface="Cambria" pitchFamily="18" charset="0"/>
                    <a:ea typeface="+mj-ea"/>
                    <a:cs typeface="Arial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+mj-ea"/>
                        <a:cs typeface="Arial" pitchFamily="34" charset="0"/>
                      </a:rPr>
                      <m:t>𝛼</m:t>
                    </m:r>
                    <m:r>
                      <a:rPr lang="en-US" sz="1800" b="0" i="1" smtClean="0">
                        <a:latin typeface="Cambria Math"/>
                        <a:ea typeface="+mj-ea"/>
                        <a:cs typeface="Arial" pitchFamily="34" charset="0"/>
                      </a:rPr>
                      <m:t>:</m:t>
                    </m:r>
                    <m:r>
                      <a:rPr lang="en-US" sz="1800" b="0" i="1" smtClean="0">
                        <a:latin typeface="Cambria Math"/>
                        <a:ea typeface="+mj-ea"/>
                        <a:cs typeface="Arial" pitchFamily="34" charset="0"/>
                      </a:rPr>
                      <m:t>𝐼</m:t>
                    </m:r>
                    <m:r>
                      <a:rPr lang="en-US" sz="1800" b="0" i="1" smtClean="0">
                        <a:latin typeface="Cambria Math"/>
                        <a:ea typeface="+mj-ea"/>
                        <a:cs typeface="Arial" pitchFamily="34" charset="0"/>
                      </a:rPr>
                      <m:t>→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  <a:ea typeface="+mj-ea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  <a:ea typeface="+mj-ea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  <a:ea typeface="+mj-ea"/>
                            <a:cs typeface="Arial" pitchFamily="34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Cambria" pitchFamily="18" charset="0"/>
                    <a:ea typeface="+mj-ea"/>
                    <a:cs typeface="Arial" pitchFamily="34" charset="0"/>
                  </a:rPr>
                  <a:t> be a curve. If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+mj-ea"/>
                        <a:cs typeface="Arial" pitchFamily="34" charset="0"/>
                      </a:rPr>
                      <m:t>h</m:t>
                    </m:r>
                    <m:r>
                      <a:rPr lang="en-US" sz="1800" b="0" i="1" smtClean="0">
                        <a:latin typeface="Cambria Math"/>
                        <a:ea typeface="+mj-ea"/>
                        <a:cs typeface="Arial" pitchFamily="34" charset="0"/>
                      </a:rPr>
                      <m:t>:</m:t>
                    </m:r>
                    <m:r>
                      <a:rPr lang="en-US" sz="1800" b="0" i="1" smtClean="0">
                        <a:latin typeface="Cambria Math"/>
                        <a:ea typeface="+mj-ea"/>
                        <a:cs typeface="Arial" pitchFamily="34" charset="0"/>
                      </a:rPr>
                      <m:t>𝐽</m:t>
                    </m:r>
                    <m:r>
                      <a:rPr lang="en-US" sz="1800" b="0" i="1" smtClean="0">
                        <a:latin typeface="Cambria Math"/>
                        <a:ea typeface="+mj-ea"/>
                        <a:cs typeface="Arial" pitchFamily="34" charset="0"/>
                      </a:rPr>
                      <m:t>→</m:t>
                    </m:r>
                    <m:r>
                      <a:rPr lang="en-US" sz="1800" b="0" i="1" smtClean="0">
                        <a:latin typeface="Cambria Math"/>
                        <a:ea typeface="+mj-ea"/>
                        <a:cs typeface="Arial" pitchFamily="34" charset="0"/>
                      </a:rPr>
                      <m:t>𝐼</m:t>
                    </m:r>
                  </m:oMath>
                </a14:m>
                <a:r>
                  <a:rPr lang="en-US" sz="1800" dirty="0" smtClean="0">
                    <a:latin typeface="Cambria" pitchFamily="18" charset="0"/>
                    <a:ea typeface="+mj-ea"/>
                    <a:cs typeface="Arial" pitchFamily="34" charset="0"/>
                  </a:rPr>
                  <a:t> is a differentiable function on an open interval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+mj-ea"/>
                        <a:cs typeface="Arial" pitchFamily="34" charset="0"/>
                      </a:rPr>
                      <m:t>𝐽</m:t>
                    </m:r>
                  </m:oMath>
                </a14:m>
                <a:r>
                  <a:rPr lang="en-US" sz="1800" dirty="0" smtClean="0">
                    <a:latin typeface="Cambria" pitchFamily="18" charset="0"/>
                    <a:ea typeface="+mj-ea"/>
                    <a:cs typeface="Arial" pitchFamily="34" charset="0"/>
                  </a:rPr>
                  <a:t>, then the composite function </a:t>
                </a:r>
              </a:p>
              <a:p>
                <a:pPr marL="0" indent="0">
                  <a:buNone/>
                </a:pPr>
                <a:r>
                  <a:rPr lang="en-US" sz="1800" b="0" dirty="0" smtClean="0">
                    <a:ea typeface="+mj-ea"/>
                    <a:cs typeface="Arial" pitchFamily="34" charset="0"/>
                  </a:rPr>
                  <a:t>			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+mj-ea"/>
                        <a:cs typeface="Arial" pitchFamily="34" charset="0"/>
                      </a:rPr>
                      <m:t>𝛽</m:t>
                    </m:r>
                    <m:r>
                      <a:rPr lang="en-US" sz="1800" b="0" i="1" smtClean="0">
                        <a:latin typeface="Cambria Math"/>
                        <a:ea typeface="+mj-ea"/>
                        <a:cs typeface="Arial" pitchFamily="34" charset="0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  <a:ea typeface="+mj-ea"/>
                        <a:cs typeface="Arial" pitchFamily="34" charset="0"/>
                      </a:rPr>
                      <m:t>𝛼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+mj-ea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+mj-ea"/>
                            <a:cs typeface="Arial" pitchFamily="34" charset="0"/>
                          </a:rPr>
                          <m:t>h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+mj-ea"/>
                        <a:cs typeface="Arial" pitchFamily="34" charset="0"/>
                      </a:rPr>
                      <m:t>:</m:t>
                    </m:r>
                    <m:r>
                      <a:rPr lang="en-US" sz="1800" b="0" i="1" smtClean="0">
                        <a:latin typeface="Cambria Math"/>
                        <a:ea typeface="+mj-ea"/>
                        <a:cs typeface="Arial" pitchFamily="34" charset="0"/>
                      </a:rPr>
                      <m:t>𝐽</m:t>
                    </m:r>
                    <m:r>
                      <a:rPr lang="en-US" sz="1800" b="0" i="1" smtClean="0">
                        <a:latin typeface="Cambria Math"/>
                        <a:ea typeface="+mj-ea"/>
                        <a:cs typeface="Arial" pitchFamily="34" charset="0"/>
                      </a:rPr>
                      <m:t>→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  <a:ea typeface="+mj-ea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  <a:ea typeface="+mj-ea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  <a:ea typeface="+mj-ea"/>
                            <a:cs typeface="Arial" pitchFamily="34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Cambria" pitchFamily="18" charset="0"/>
                    <a:ea typeface="+mj-ea"/>
                    <a:cs typeface="Arial" pitchFamily="34" charset="0"/>
                  </a:rPr>
                  <a:t> 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  <a:ea typeface="+mj-ea"/>
                    <a:cs typeface="Arial" pitchFamily="34" charset="0"/>
                  </a:rPr>
                  <a:t>Is a curve called a </a:t>
                </a:r>
                <a:r>
                  <a:rPr lang="en-US" sz="1800" dirty="0" err="1" smtClean="0">
                    <a:latin typeface="Cambria" pitchFamily="18" charset="0"/>
                    <a:ea typeface="+mj-ea"/>
                    <a:cs typeface="Arial" pitchFamily="34" charset="0"/>
                  </a:rPr>
                  <a:t>reparametrization</a:t>
                </a:r>
                <a:r>
                  <a:rPr lang="en-US" sz="1800" dirty="0" smtClean="0">
                    <a:latin typeface="Cambria" pitchFamily="18" charset="0"/>
                    <a:ea typeface="+mj-ea"/>
                    <a:cs typeface="Arial" pitchFamily="34" charset="0"/>
                  </a:rPr>
                  <a:t>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+mj-ea"/>
                        <a:cs typeface="Arial" pitchFamily="34" charset="0"/>
                      </a:rPr>
                      <m:t>𝛼</m:t>
                    </m:r>
                  </m:oMath>
                </a14:m>
                <a:r>
                  <a:rPr lang="en-US" sz="1800" dirty="0" smtClean="0">
                    <a:latin typeface="Cambria" pitchFamily="18" charset="0"/>
                    <a:ea typeface="+mj-ea"/>
                    <a:cs typeface="Arial" pitchFamily="34" charset="0"/>
                  </a:rPr>
                  <a:t> by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+mj-ea"/>
                        <a:cs typeface="Arial" pitchFamily="34" charset="0"/>
                      </a:rPr>
                      <m:t>h</m:t>
                    </m:r>
                  </m:oMath>
                </a14:m>
                <a:r>
                  <a:rPr lang="en-US" sz="1800" dirty="0" smtClean="0">
                    <a:latin typeface="Cambria" pitchFamily="18" charset="0"/>
                    <a:ea typeface="+mj-ea"/>
                    <a:cs typeface="Arial" pitchFamily="34" charset="0"/>
                  </a:rPr>
                  <a:t>.</a:t>
                </a: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  <a:ea typeface="+mj-ea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4" cstate="print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2800" y="4648200"/>
            <a:ext cx="3067050" cy="199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438400"/>
            <a:ext cx="6667500" cy="165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39917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90600"/>
                <a:ext cx="8229600" cy="56388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  <a:ea typeface="+mj-ea"/>
                    <a:cs typeface="Arial" pitchFamily="34" charset="0"/>
                  </a:rPr>
                  <a:t>Example:</a:t>
                </a:r>
                <a:r>
                  <a:rPr lang="en-US" sz="2400" dirty="0" smtClean="0">
                    <a:latin typeface="Cambria" pitchFamily="18" charset="0"/>
                    <a:ea typeface="+mj-ea"/>
                    <a:cs typeface="Arial" pitchFamily="34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  <a:ea typeface="+mj-ea"/>
                    <a:cs typeface="Arial" pitchFamily="34" charset="0"/>
                  </a:rPr>
                  <a:t>Let the curve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+mj-ea"/>
                        <a:cs typeface="Arial" pitchFamily="34" charset="0"/>
                      </a:rPr>
                      <m:t>𝛼</m:t>
                    </m:r>
                  </m:oMath>
                </a14:m>
                <a:r>
                  <a:rPr lang="en-US" sz="1800" dirty="0" smtClean="0">
                    <a:latin typeface="Cambria" pitchFamily="18" charset="0"/>
                    <a:ea typeface="+mj-ea"/>
                    <a:cs typeface="Arial" pitchFamily="34" charset="0"/>
                  </a:rPr>
                  <a:t> is defined as </a:t>
                </a:r>
                <a:endParaRPr lang="en-US" sz="1800" dirty="0" smtClean="0">
                  <a:latin typeface="Cambria" pitchFamily="18" charset="0"/>
                  <a:ea typeface="+mj-ea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  <a:ea typeface="+mj-ea"/>
                  <a:cs typeface="Arial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  <a:ea typeface="+mj-ea"/>
                          <a:cs typeface="Arial" pitchFamily="34" charset="0"/>
                        </a:rPr>
                        <m:t>𝛼</m:t>
                      </m:r>
                      <m:d>
                        <m:dPr>
                          <m:ctrlPr>
                            <a:rPr lang="en-US" sz="2000" b="0" i="1" smtClean="0">
                              <a:latin typeface="Cambria Math"/>
                              <a:ea typeface="+mj-ea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  <a:ea typeface="+mj-ea"/>
                              <a:cs typeface="Arial" pitchFamily="34" charset="0"/>
                            </a:rPr>
                            <m:t>𝑡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  <a:ea typeface="+mj-ea"/>
                          <a:cs typeface="Arial" pitchFamily="34" charset="0"/>
                        </a:rPr>
                        <m:t>=</m:t>
                      </m:r>
                      <m:d>
                        <m:dPr>
                          <m:ctrlPr>
                            <a:rPr lang="en-US" sz="2000" b="0" i="1" smtClean="0">
                              <a:latin typeface="Cambria Math"/>
                              <a:ea typeface="+mj-ea"/>
                              <a:cs typeface="Arial" pitchFamily="34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en-US" sz="2000" b="0" i="1" smtClean="0">
                                  <a:latin typeface="Cambria Math"/>
                                  <a:ea typeface="+mj-ea"/>
                                  <a:cs typeface="Arial" pitchFamily="34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b="0" i="1" smtClean="0">
                                  <a:latin typeface="Cambria Math"/>
                                  <a:ea typeface="+mj-ea"/>
                                  <a:cs typeface="Arial" pitchFamily="34" charset="0"/>
                                </a:rPr>
                                <m:t>𝑡</m:t>
                              </m:r>
                            </m:e>
                          </m:rad>
                          <m:r>
                            <a:rPr lang="en-US" sz="2000" b="0" i="1" smtClean="0">
                              <a:latin typeface="Cambria Math"/>
                              <a:ea typeface="+mj-ea"/>
                              <a:cs typeface="Arial" pitchFamily="34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/>
                              <a:ea typeface="+mj-ea"/>
                              <a:cs typeface="Arial" pitchFamily="34" charset="0"/>
                            </a:rPr>
                            <m:t>𝑡</m:t>
                          </m:r>
                          <m:rad>
                            <m:radPr>
                              <m:degHide m:val="on"/>
                              <m:ctrlPr>
                                <a:rPr lang="en-US" sz="2000" b="0" i="1" smtClean="0">
                                  <a:latin typeface="Cambria Math"/>
                                  <a:ea typeface="+mj-ea"/>
                                  <a:cs typeface="Arial" pitchFamily="34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b="0" i="1" smtClean="0">
                                  <a:latin typeface="Cambria Math"/>
                                  <a:ea typeface="+mj-ea"/>
                                  <a:cs typeface="Arial" pitchFamily="34" charset="0"/>
                                </a:rPr>
                                <m:t>𝑡</m:t>
                              </m:r>
                            </m:e>
                          </m:rad>
                          <m:r>
                            <a:rPr lang="en-US" sz="2000" b="0" i="1" smtClean="0">
                              <a:latin typeface="Cambria Math"/>
                              <a:ea typeface="+mj-ea"/>
                              <a:cs typeface="Arial" pitchFamily="34" charset="0"/>
                            </a:rPr>
                            <m:t>,1−</m:t>
                          </m:r>
                          <m:r>
                            <a:rPr lang="en-US" sz="2000" b="0" i="1" smtClean="0">
                              <a:latin typeface="Cambria Math"/>
                              <a:ea typeface="+mj-ea"/>
                              <a:cs typeface="Arial" pitchFamily="34" charset="0"/>
                            </a:rPr>
                            <m:t>𝑡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  <a:ea typeface="+mj-ea"/>
                          <a:cs typeface="Arial" pitchFamily="34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/>
                          <a:ea typeface="+mj-ea"/>
                          <a:cs typeface="Arial" pitchFamily="34" charset="0"/>
                        </a:rPr>
                        <m:t>𝑜𝑛</m:t>
                      </m:r>
                      <m:r>
                        <a:rPr lang="en-US" sz="2000" b="0" i="1" smtClean="0">
                          <a:latin typeface="Cambria Math"/>
                          <a:ea typeface="+mj-ea"/>
                          <a:cs typeface="Arial" pitchFamily="34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/>
                          <a:ea typeface="+mj-ea"/>
                          <a:cs typeface="Arial" pitchFamily="34" charset="0"/>
                        </a:rPr>
                        <m:t>𝐼</m:t>
                      </m:r>
                      <m:r>
                        <a:rPr lang="en-US" sz="2000" b="0" i="1" smtClean="0">
                          <a:latin typeface="Cambria Math"/>
                          <a:ea typeface="+mj-ea"/>
                          <a:cs typeface="Arial" pitchFamily="34" charset="0"/>
                        </a:rPr>
                        <m:t>=</m:t>
                      </m:r>
                      <m:d>
                        <m:dPr>
                          <m:ctrlPr>
                            <a:rPr lang="en-US" sz="2000" b="0" i="1" smtClean="0">
                              <a:latin typeface="Cambria Math"/>
                              <a:ea typeface="+mj-ea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  <a:ea typeface="+mj-ea"/>
                              <a:cs typeface="Arial" pitchFamily="34" charset="0"/>
                            </a:rPr>
                            <m:t>0,4</m:t>
                          </m:r>
                        </m:e>
                      </m:d>
                    </m:oMath>
                  </m:oMathPara>
                </a14:m>
                <a:endParaRPr lang="en-US" sz="2000" dirty="0" smtClean="0">
                  <a:latin typeface="Cambria" pitchFamily="18" charset="0"/>
                  <a:ea typeface="+mj-ea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US" sz="2000" dirty="0" smtClean="0">
                  <a:latin typeface="Cambria" pitchFamily="18" charset="0"/>
                  <a:ea typeface="+mj-ea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US" sz="2000" dirty="0" smtClean="0">
                    <a:latin typeface="Cambria" pitchFamily="18" charset="0"/>
                    <a:ea typeface="+mj-ea"/>
                    <a:cs typeface="Arial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  <a:ea typeface="+mj-ea"/>
                        <a:cs typeface="Arial" pitchFamily="34" charset="0"/>
                      </a:rPr>
                      <m:t>h</m:t>
                    </m:r>
                    <m:r>
                      <a:rPr lang="en-US" sz="2000" b="0" i="1" smtClean="0">
                        <a:latin typeface="Cambria Math"/>
                        <a:ea typeface="+mj-ea"/>
                        <a:cs typeface="Arial" pitchFamily="34" charset="0"/>
                      </a:rPr>
                      <m:t>:</m:t>
                    </m:r>
                    <m:r>
                      <a:rPr lang="en-US" sz="2000" b="0" i="1" smtClean="0">
                        <a:latin typeface="Cambria Math"/>
                        <a:ea typeface="+mj-ea"/>
                        <a:cs typeface="Arial" pitchFamily="34" charset="0"/>
                      </a:rPr>
                      <m:t>𝐽</m:t>
                    </m:r>
                    <m:r>
                      <a:rPr lang="en-US" sz="2000" b="0" i="1" smtClean="0">
                        <a:latin typeface="Cambria Math"/>
                        <a:ea typeface="+mj-ea"/>
                        <a:cs typeface="Arial" pitchFamily="34" charset="0"/>
                      </a:rPr>
                      <m:t>→</m:t>
                    </m:r>
                    <m:r>
                      <a:rPr lang="en-US" sz="2000" b="0" i="1" smtClean="0">
                        <a:latin typeface="Cambria Math"/>
                        <a:ea typeface="+mj-ea"/>
                        <a:cs typeface="Arial" pitchFamily="34" charset="0"/>
                      </a:rPr>
                      <m:t>𝐼</m:t>
                    </m:r>
                  </m:oMath>
                </a14:m>
                <a:r>
                  <a:rPr lang="en-US" sz="2000" dirty="0" smtClean="0">
                    <a:latin typeface="Cambria" pitchFamily="18" charset="0"/>
                    <a:ea typeface="+mj-ea"/>
                    <a:cs typeface="Arial" pitchFamily="34" charset="0"/>
                  </a:rPr>
                  <a:t> be the function given as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  <a:ea typeface="+mj-ea"/>
                        <a:cs typeface="Arial" pitchFamily="34" charset="0"/>
                      </a:rPr>
                      <m:t>h</m:t>
                    </m:r>
                    <m:d>
                      <m:dPr>
                        <m:ctrlPr>
                          <a:rPr lang="en-US" sz="2000" b="0" i="1" smtClean="0">
                            <a:latin typeface="Cambria Math"/>
                            <a:ea typeface="+mj-ea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/>
                            <a:ea typeface="+mj-ea"/>
                            <a:cs typeface="Arial" pitchFamily="34" charset="0"/>
                          </a:rPr>
                          <m:t>𝑠</m:t>
                        </m:r>
                      </m:e>
                    </m:d>
                    <m:r>
                      <a:rPr lang="en-US" sz="2000" b="0" i="1" smtClean="0">
                        <a:latin typeface="Cambria Math"/>
                        <a:ea typeface="+mj-ea"/>
                        <a:cs typeface="Arial" pitchFamily="34" charset="0"/>
                      </a:rPr>
                      <m:t>=</m:t>
                    </m:r>
                    <m:sSup>
                      <m:sSupPr>
                        <m:ctrlPr>
                          <a:rPr lang="en-US" sz="2000" b="0" i="1" smtClean="0">
                            <a:latin typeface="Cambria Math"/>
                            <a:ea typeface="+mj-ea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/>
                            <a:ea typeface="+mj-ea"/>
                            <a:cs typeface="Arial" pitchFamily="34" charset="0"/>
                          </a:rPr>
                          <m:t>𝑠</m:t>
                        </m:r>
                      </m:e>
                      <m:sup>
                        <m:r>
                          <a:rPr lang="en-US" sz="2000" b="0" i="1" smtClean="0">
                            <a:latin typeface="Cambria Math"/>
                            <a:ea typeface="+mj-ea"/>
                            <a:cs typeface="Arial" pitchFamily="34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dirty="0" smtClean="0">
                    <a:latin typeface="Cambria" pitchFamily="18" charset="0"/>
                    <a:ea typeface="+mj-ea"/>
                    <a:cs typeface="Arial" pitchFamily="34" charset="0"/>
                  </a:rPr>
                  <a:t>, where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  <a:ea typeface="+mj-ea"/>
                        <a:cs typeface="Arial" pitchFamily="34" charset="0"/>
                      </a:rPr>
                      <m:t>𝐽</m:t>
                    </m:r>
                    <m:r>
                      <a:rPr lang="en-US" sz="2000" b="0" i="1" smtClean="0">
                        <a:latin typeface="Cambria Math"/>
                        <a:ea typeface="+mj-ea"/>
                        <a:cs typeface="Arial" pitchFamily="34" charset="0"/>
                      </a:rPr>
                      <m:t>=(0,2)</m:t>
                    </m:r>
                  </m:oMath>
                </a14:m>
                <a:r>
                  <a:rPr lang="en-US" sz="2000" dirty="0" smtClean="0">
                    <a:latin typeface="Cambria" pitchFamily="18" charset="0"/>
                    <a:ea typeface="+mj-ea"/>
                    <a:cs typeface="Arial" pitchFamily="34" charset="0"/>
                  </a:rPr>
                  <a:t>. Then the </a:t>
                </a:r>
                <a:r>
                  <a:rPr lang="en-US" sz="2000" dirty="0" err="1" smtClean="0">
                    <a:latin typeface="Cambria" pitchFamily="18" charset="0"/>
                    <a:ea typeface="+mj-ea"/>
                    <a:cs typeface="Arial" pitchFamily="34" charset="0"/>
                  </a:rPr>
                  <a:t>reparametrization</a:t>
                </a:r>
                <a:r>
                  <a:rPr lang="en-US" sz="2000" dirty="0" smtClean="0">
                    <a:latin typeface="Cambria" pitchFamily="18" charset="0"/>
                    <a:ea typeface="+mj-ea"/>
                    <a:cs typeface="Arial" pitchFamily="34" charset="0"/>
                  </a:rPr>
                  <a:t> is </a:t>
                </a:r>
              </a:p>
              <a:p>
                <a:pPr marL="0" indent="0">
                  <a:buNone/>
                </a:pPr>
                <a:endParaRPr lang="en-US" sz="2000" b="0" i="1" dirty="0" smtClean="0">
                  <a:latin typeface="Cambria Math"/>
                  <a:ea typeface="+mj-ea"/>
                  <a:cs typeface="Arial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  <a:ea typeface="+mj-ea"/>
                          <a:cs typeface="Arial" pitchFamily="34" charset="0"/>
                        </a:rPr>
                        <m:t>𝛽</m:t>
                      </m:r>
                      <m:d>
                        <m:dPr>
                          <m:ctrlPr>
                            <a:rPr lang="en-US" sz="2000" b="0" i="1" smtClean="0">
                              <a:latin typeface="Cambria Math"/>
                              <a:ea typeface="+mj-ea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  <a:ea typeface="+mj-ea"/>
                              <a:cs typeface="Arial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  <a:ea typeface="+mj-ea"/>
                          <a:cs typeface="Arial" pitchFamily="34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  <a:ea typeface="+mj-ea"/>
                          <a:cs typeface="Arial" pitchFamily="34" charset="0"/>
                        </a:rPr>
                        <m:t>𝛼</m:t>
                      </m:r>
                      <m:d>
                        <m:dPr>
                          <m:ctrlPr>
                            <a:rPr lang="en-US" sz="2000" b="0" i="1" smtClean="0">
                              <a:latin typeface="Cambria Math"/>
                              <a:ea typeface="+mj-ea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  <a:ea typeface="+mj-ea"/>
                              <a:cs typeface="Arial" pitchFamily="34" charset="0"/>
                            </a:rPr>
                            <m:t>h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/>
                                  <a:ea typeface="+mj-ea"/>
                                  <a:cs typeface="Arial" pitchFamily="34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/>
                                  <a:ea typeface="+mj-ea"/>
                                  <a:cs typeface="Arial" pitchFamily="34" charset="0"/>
                                </a:rPr>
                                <m:t>𝑠</m:t>
                              </m:r>
                            </m:e>
                          </m:d>
                        </m:e>
                      </m:d>
                      <m:r>
                        <a:rPr lang="en-US" sz="2000" b="0" i="1" smtClean="0">
                          <a:latin typeface="Cambria Math"/>
                          <a:ea typeface="+mj-ea"/>
                          <a:cs typeface="Arial" pitchFamily="34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  <a:ea typeface="+mj-ea"/>
                          <a:cs typeface="Arial" pitchFamily="34" charset="0"/>
                        </a:rPr>
                        <m:t>𝛼</m:t>
                      </m:r>
                      <m:d>
                        <m:dPr>
                          <m:ctrlPr>
                            <a:rPr lang="en-US" sz="2000" b="0" i="1" smtClean="0">
                              <a:latin typeface="Cambria Math"/>
                              <a:ea typeface="+mj-ea"/>
                              <a:cs typeface="Arial" pitchFamily="34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000" b="0" i="1" smtClean="0">
                                  <a:latin typeface="Cambria Math"/>
                                  <a:ea typeface="+mj-ea"/>
                                  <a:cs typeface="Arial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/>
                                  <a:ea typeface="+mj-ea"/>
                                  <a:cs typeface="Arial" pitchFamily="34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/>
                                  <a:ea typeface="+mj-ea"/>
                                  <a:cs typeface="Arial" pitchFamily="34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sz="2000" b="0" i="1" smtClean="0">
                          <a:latin typeface="Cambria Math"/>
                          <a:ea typeface="+mj-ea"/>
                          <a:cs typeface="Arial" pitchFamily="34" charset="0"/>
                        </a:rPr>
                        <m:t>=(</m:t>
                      </m:r>
                      <m:r>
                        <a:rPr lang="en-US" sz="2000" b="0" i="1" smtClean="0">
                          <a:latin typeface="Cambria Math"/>
                          <a:ea typeface="+mj-ea"/>
                          <a:cs typeface="Arial" pitchFamily="34" charset="0"/>
                        </a:rPr>
                        <m:t>𝑠</m:t>
                      </m:r>
                      <m:r>
                        <a:rPr lang="en-US" sz="2000" b="0" i="1" smtClean="0">
                          <a:latin typeface="Cambria Math"/>
                          <a:ea typeface="+mj-ea"/>
                          <a:cs typeface="Arial" pitchFamily="34" charset="0"/>
                        </a:rPr>
                        <m:t>,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/>
                              <a:ea typeface="+mj-ea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/>
                              <a:ea typeface="+mj-ea"/>
                              <a:cs typeface="Arial" pitchFamily="34" charset="0"/>
                            </a:rPr>
                            <m:t>𝑠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/>
                              <a:ea typeface="+mj-ea"/>
                              <a:cs typeface="Arial" pitchFamily="34" charset="0"/>
                            </a:rPr>
                            <m:t>3</m:t>
                          </m:r>
                        </m:sup>
                      </m:sSup>
                      <m:r>
                        <a:rPr lang="en-US" sz="2000" b="0" i="1" smtClean="0">
                          <a:latin typeface="Cambria Math"/>
                          <a:ea typeface="+mj-ea"/>
                          <a:cs typeface="Arial" pitchFamily="34" charset="0"/>
                        </a:rPr>
                        <m:t>,1−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/>
                              <a:ea typeface="+mj-ea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/>
                              <a:ea typeface="+mj-ea"/>
                              <a:cs typeface="Arial" pitchFamily="34" charset="0"/>
                            </a:rPr>
                            <m:t>𝑠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/>
                              <a:ea typeface="+mj-ea"/>
                              <a:cs typeface="Arial" pitchFamily="34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latin typeface="Cambria Math"/>
                          <a:ea typeface="+mj-ea"/>
                          <a:cs typeface="Arial" pitchFamily="34" charset="0"/>
                        </a:rPr>
                        <m:t>)</m:t>
                      </m:r>
                    </m:oMath>
                  </m:oMathPara>
                </a14:m>
                <a:endParaRPr lang="en-US" sz="2000" dirty="0" smtClean="0">
                  <a:latin typeface="Cambria" pitchFamily="18" charset="0"/>
                  <a:ea typeface="+mj-ea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US" sz="2000" dirty="0" smtClean="0">
                  <a:latin typeface="Cambria" pitchFamily="18" charset="0"/>
                  <a:ea typeface="+mj-ea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90600"/>
                <a:ext cx="8229600" cy="5638800"/>
              </a:xfrm>
              <a:blipFill rotWithShape="1">
                <a:blip r:embed="rId3" cstate="print"/>
                <a:stretch>
                  <a:fillRect l="-1111" t="-8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74638"/>
                <a:ext cx="8229600" cy="639762"/>
              </a:xfrm>
            </p:spPr>
            <p:txBody>
              <a:bodyPr>
                <a:normAutofit/>
              </a:bodyPr>
              <a:lstStyle/>
              <a:p>
                <a:r>
                  <a:rPr lang="en-US" sz="3200" b="1" dirty="0">
                    <a:latin typeface="Cambria" pitchFamily="18" charset="0"/>
                    <a:cs typeface="Arial" pitchFamily="34" charset="0"/>
                  </a:rPr>
                  <a:t>Reparametrization of Curves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3200" b="1" i="1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endParaRPr lang="en-US" sz="3200" dirty="0"/>
              </a:p>
            </p:txBody>
          </p:sp>
        </mc:Choice>
        <mc:Fallback>
          <p:sp>
            <p:nvSpPr>
              <p:cNvPr id="4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74638"/>
                <a:ext cx="8229600" cy="639762"/>
              </a:xfrm>
              <a:blipFill rotWithShape="1">
                <a:blip r:embed="rId4" cstate="print"/>
                <a:stretch>
                  <a:fillRect t="-8571" b="-28571"/>
                </a:stretch>
              </a:blipFill>
            </p:spPr>
            <p:txBody>
              <a:bodyPr>
                <a:normAutofit fontScale="90000"/>
              </a:bodyPr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668252"/>
            <a:ext cx="6667500" cy="165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65588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7150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Lemma: </a:t>
                </a:r>
                <a:r>
                  <a:rPr lang="en-US" sz="1800" dirty="0" smtClean="0">
                    <a:latin typeface="Cambria" pitchFamily="18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𝛽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is the </a:t>
                </a:r>
                <a:r>
                  <a:rPr lang="en-US" sz="1800" dirty="0" err="1" smtClean="0">
                    <a:latin typeface="Cambria" pitchFamily="18" charset="0"/>
                  </a:rPr>
                  <a:t>reparametrization</a:t>
                </a:r>
                <a:r>
                  <a:rPr lang="en-US" sz="1800" dirty="0" smtClean="0">
                    <a:latin typeface="Cambria" pitchFamily="18" charset="0"/>
                  </a:rPr>
                  <a:t>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by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h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, then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𝛽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/>
                            </a:rPr>
                            <m:t>𝑑h</m:t>
                          </m:r>
                        </m:num>
                        <m:den>
                          <m:r>
                            <a:rPr lang="en-US" sz="1800" b="0" i="1" smtClean="0">
                              <a:latin typeface="Cambria Math"/>
                            </a:rPr>
                            <m:t>𝑑𝑠</m:t>
                          </m:r>
                        </m:den>
                      </m:f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𝑠</m:t>
                          </m:r>
                        </m:e>
                      </m:d>
                      <m:sSup>
                        <m:sSup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𝛼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h</m:t>
                          </m:r>
                          <m:d>
                            <m:d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𝑠</m:t>
                              </m:r>
                            </m:e>
                          </m:d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Proof: </a:t>
                </a:r>
                <a:r>
                  <a:rPr lang="en-US" sz="1800" dirty="0" smtClean="0">
                    <a:latin typeface="Cambria" pitchFamily="18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  <m:r>
                      <a:rPr lang="en-US" sz="1800" b="0" i="1" smtClean="0">
                        <a:latin typeface="Cambria Math"/>
                      </a:rPr>
                      <m:t>=(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𝛼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𝛼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𝛼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, then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𝛽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r>
                        <a:rPr lang="en-US" sz="1800" b="0" i="1" smtClean="0">
                          <a:latin typeface="Cambria Math"/>
                        </a:rPr>
                        <m:t>𝛼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h</m:t>
                          </m:r>
                          <m:d>
                            <m:d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𝑠</m:t>
                              </m:r>
                            </m:e>
                          </m:d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sz="18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h</m:t>
                              </m:r>
                              <m:d>
                                <m:dPr>
                                  <m:ctrlPr>
                                    <a:rPr lang="en-US" sz="1800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a:rPr lang="en-US" sz="18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h</m:t>
                              </m:r>
                              <m:d>
                                <m:dPr>
                                  <m:ctrlPr>
                                    <a:rPr lang="en-US" sz="1800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a:rPr lang="en-US" sz="18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h</m:t>
                              </m:r>
                              <m:d>
                                <m:dPr>
                                  <m:ctrlPr>
                                    <a:rPr lang="en-US" sz="1800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Now </a:t>
                </a: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/>
                        </a:rPr>
                        <m:t>𝛽</m:t>
                      </m:r>
                      <m:r>
                        <a:rPr lang="en-US" sz="1800" b="0" i="1" smtClean="0">
                          <a:latin typeface="Cambria Math"/>
                        </a:rPr>
                        <m:t>′</m:t>
                      </m:r>
                      <m:d>
                        <m:dPr>
                          <m:ctrlPr>
                            <a:rPr lang="en-US" sz="18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sz="1800" i="1">
                          <a:latin typeface="Cambria Math"/>
                        </a:rPr>
                        <m:t>=</m:t>
                      </m:r>
                      <m:r>
                        <a:rPr lang="en-US" sz="1800" i="1">
                          <a:latin typeface="Cambria Math"/>
                        </a:rPr>
                        <m:t>𝛼</m:t>
                      </m:r>
                      <m:r>
                        <a:rPr lang="en-US" sz="1800" b="0" i="1" smtClean="0">
                          <a:latin typeface="Cambria Math"/>
                        </a:rPr>
                        <m:t>′</m:t>
                      </m:r>
                      <m:d>
                        <m:dPr>
                          <m:ctrlPr>
                            <a:rPr lang="en-US" sz="18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/>
                            </a:rPr>
                            <m:t>h</m:t>
                          </m:r>
                          <m:d>
                            <m:d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𝑠</m:t>
                              </m:r>
                            </m:e>
                          </m:d>
                        </m:e>
                      </m:d>
                      <m:r>
                        <a:rPr lang="en-US" sz="1800" i="1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sz="18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h</m:t>
                              </m:r>
                              <m:d>
                                <m:dPr>
                                  <m:ctrlPr>
                                    <a:rPr lang="en-US" sz="18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i="1">
                                      <a:latin typeface="Cambria Math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a:rPr lang="en-US" sz="1800" b="0" i="1" smtClean="0">
                              <a:latin typeface="Cambria Math"/>
                            </a:rPr>
                            <m:t>′</m:t>
                          </m:r>
                          <m:r>
                            <a:rPr lang="en-US" sz="18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h</m:t>
                              </m:r>
                              <m:d>
                                <m:dPr>
                                  <m:ctrlPr>
                                    <a:rPr lang="en-US" sz="18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i="1">
                                      <a:latin typeface="Cambria Math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a:rPr lang="en-US" sz="1800" b="0" i="1" smtClean="0">
                              <a:latin typeface="Cambria Math"/>
                            </a:rPr>
                            <m:t>′</m:t>
                          </m:r>
                          <m:r>
                            <a:rPr lang="en-US" sz="18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h</m:t>
                              </m:r>
                              <m:d>
                                <m:dPr>
                                  <m:ctrlPr>
                                    <a:rPr lang="en-US" sz="18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i="1">
                                      <a:latin typeface="Cambria Math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a:rPr lang="en-US" sz="1800" b="0" i="1" smtClean="0">
                              <a:latin typeface="Cambria Math"/>
                            </a:rPr>
                            <m:t>′</m:t>
                          </m:r>
                        </m:e>
                      </m:d>
                      <m:r>
                        <a:rPr lang="en-US" sz="1800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715000"/>
              </a:xfrm>
              <a:blipFill rotWithShape="1">
                <a:blip r:embed="rId3" cstate="print"/>
                <a:stretch>
                  <a:fillRect l="-1111" t="-8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74638"/>
                <a:ext cx="8229600" cy="639762"/>
              </a:xfrm>
            </p:spPr>
            <p:txBody>
              <a:bodyPr>
                <a:normAutofit/>
              </a:bodyPr>
              <a:lstStyle/>
              <a:p>
                <a:r>
                  <a:rPr lang="en-US" sz="3200" b="1" dirty="0">
                    <a:latin typeface="Cambria" pitchFamily="18" charset="0"/>
                    <a:cs typeface="Arial" pitchFamily="34" charset="0"/>
                  </a:rPr>
                  <a:t>Reparametrization of Curves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3200" b="1" i="1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endParaRPr lang="en-US" sz="3200" dirty="0"/>
              </a:p>
            </p:txBody>
          </p:sp>
        </mc:Choice>
        <mc:Fallback>
          <p:sp>
            <p:nvSpPr>
              <p:cNvPr id="4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74638"/>
                <a:ext cx="8229600" cy="639762"/>
              </a:xfrm>
              <a:blipFill rotWithShape="1">
                <a:blip r:embed="rId4" cstate="print"/>
                <a:stretch>
                  <a:fillRect t="-8571" b="-28571"/>
                </a:stretch>
              </a:blipFill>
            </p:spPr>
            <p:txBody>
              <a:bodyPr>
                <a:normAutofit fontScale="90000"/>
              </a:bodyPr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4499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7150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Lemma: </a:t>
                </a:r>
                <a:r>
                  <a:rPr lang="en-US" sz="1800" dirty="0" smtClean="0">
                    <a:latin typeface="Cambria" pitchFamily="18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𝛽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is the </a:t>
                </a:r>
                <a:r>
                  <a:rPr lang="en-US" sz="1800" dirty="0" err="1" smtClean="0">
                    <a:latin typeface="Cambria" pitchFamily="18" charset="0"/>
                  </a:rPr>
                  <a:t>reparametrization</a:t>
                </a:r>
                <a:r>
                  <a:rPr lang="en-US" sz="1800" dirty="0" smtClean="0">
                    <a:latin typeface="Cambria" pitchFamily="18" charset="0"/>
                  </a:rPr>
                  <a:t>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by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h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, then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𝛽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/>
                            </a:rPr>
                            <m:t>𝑑h</m:t>
                          </m:r>
                        </m:num>
                        <m:den>
                          <m:r>
                            <a:rPr lang="en-US" sz="1800" b="0" i="1" smtClean="0">
                              <a:latin typeface="Cambria Math"/>
                            </a:rPr>
                            <m:t>𝑑𝑠</m:t>
                          </m:r>
                        </m:den>
                      </m:f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𝑠</m:t>
                          </m:r>
                        </m:e>
                      </m:d>
                      <m:sSup>
                        <m:sSup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𝛼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h</m:t>
                          </m:r>
                          <m:d>
                            <m:d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𝑠</m:t>
                              </m:r>
                            </m:e>
                          </m:d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Proof: </a:t>
                </a:r>
                <a:r>
                  <a:rPr lang="en-US" sz="1800" dirty="0" smtClean="0">
                    <a:latin typeface="Cambria" pitchFamily="18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  <m:r>
                      <a:rPr lang="en-US" sz="1800" b="0" i="1" smtClean="0">
                        <a:latin typeface="Cambria Math"/>
                      </a:rPr>
                      <m:t>=(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𝛼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𝛼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𝛼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, then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𝛽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r>
                        <a:rPr lang="en-US" sz="1800" b="0" i="1" smtClean="0">
                          <a:latin typeface="Cambria Math"/>
                        </a:rPr>
                        <m:t>𝛼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h</m:t>
                          </m:r>
                          <m:d>
                            <m:d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𝑠</m:t>
                              </m:r>
                            </m:e>
                          </m:d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sz="18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h</m:t>
                              </m:r>
                              <m:d>
                                <m:dPr>
                                  <m:ctrlPr>
                                    <a:rPr lang="en-US" sz="1800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a:rPr lang="en-US" sz="18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h</m:t>
                              </m:r>
                              <m:d>
                                <m:dPr>
                                  <m:ctrlPr>
                                    <a:rPr lang="en-US" sz="1800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a:rPr lang="en-US" sz="18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h</m:t>
                              </m:r>
                              <m:d>
                                <m:dPr>
                                  <m:ctrlPr>
                                    <a:rPr lang="en-US" sz="1800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Now </a:t>
                </a: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/>
                        </a:rPr>
                        <m:t>𝛽</m:t>
                      </m:r>
                      <m:r>
                        <a:rPr lang="en-US" sz="1800" b="0" i="1" smtClean="0">
                          <a:latin typeface="Cambria Math"/>
                        </a:rPr>
                        <m:t>′</m:t>
                      </m:r>
                      <m:d>
                        <m:dPr>
                          <m:ctrlPr>
                            <a:rPr lang="en-US" sz="18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sz="1800" i="1">
                          <a:latin typeface="Cambria Math"/>
                        </a:rPr>
                        <m:t>=</m:t>
                      </m:r>
                      <m:r>
                        <a:rPr lang="en-US" sz="1800" i="1">
                          <a:latin typeface="Cambria Math"/>
                        </a:rPr>
                        <m:t>𝛼</m:t>
                      </m:r>
                      <m:r>
                        <a:rPr lang="en-US" sz="1800" b="0" i="1" smtClean="0">
                          <a:latin typeface="Cambria Math"/>
                        </a:rPr>
                        <m:t>′</m:t>
                      </m:r>
                      <m:d>
                        <m:dPr>
                          <m:ctrlPr>
                            <a:rPr lang="en-US" sz="18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/>
                            </a:rPr>
                            <m:t>h</m:t>
                          </m:r>
                          <m:d>
                            <m:d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𝑠</m:t>
                              </m:r>
                            </m:e>
                          </m:d>
                        </m:e>
                      </m:d>
                      <m:r>
                        <a:rPr lang="en-US" sz="1800" i="1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sz="18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h</m:t>
                              </m:r>
                              <m:d>
                                <m:dPr>
                                  <m:ctrlPr>
                                    <a:rPr lang="en-US" sz="18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i="1">
                                      <a:latin typeface="Cambria Math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a:rPr lang="en-US" sz="1800" b="0" i="1" smtClean="0">
                              <a:latin typeface="Cambria Math"/>
                            </a:rPr>
                            <m:t>′</m:t>
                          </m:r>
                          <m:r>
                            <a:rPr lang="en-US" sz="18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h</m:t>
                              </m:r>
                              <m:d>
                                <m:dPr>
                                  <m:ctrlPr>
                                    <a:rPr lang="en-US" sz="18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i="1">
                                      <a:latin typeface="Cambria Math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a:rPr lang="en-US" sz="1800" b="0" i="1" smtClean="0">
                              <a:latin typeface="Cambria Math"/>
                            </a:rPr>
                            <m:t>′</m:t>
                          </m:r>
                          <m:r>
                            <a:rPr lang="en-US" sz="18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h</m:t>
                              </m:r>
                              <m:d>
                                <m:dPr>
                                  <m:ctrlPr>
                                    <a:rPr lang="en-US" sz="18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i="1">
                                      <a:latin typeface="Cambria Math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a:rPr lang="en-US" sz="1800" b="0" i="1" smtClean="0">
                              <a:latin typeface="Cambria Math"/>
                            </a:rPr>
                            <m:t>′</m:t>
                          </m:r>
                        </m:e>
                      </m:d>
                      <m:r>
                        <a:rPr lang="en-US" sz="1800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By </a:t>
                </a:r>
                <a:r>
                  <a:rPr lang="en-US" sz="1800" dirty="0" smtClean="0">
                    <a:latin typeface="Cambria" pitchFamily="18" charset="0"/>
                  </a:rPr>
                  <a:t>applying chain rule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𝛼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′</m:t>
                    </m:r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h</m:t>
                        </m:r>
                        <m:d>
                          <m:d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𝑠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1800" dirty="0" smtClean="0">
                    <a:latin typeface="Cambria" pitchFamily="18" charset="0"/>
                  </a:rPr>
                  <a:t>, for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𝑖</m:t>
                    </m:r>
                    <m:r>
                      <a:rPr lang="en-US" sz="1800" b="0" i="1" smtClean="0">
                        <a:latin typeface="Cambria Math"/>
                      </a:rPr>
                      <m:t>=1,2,3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we get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1800" i="1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sz="1800" i="1">
                              <a:latin typeface="Cambria Math"/>
                            </a:rPr>
                            <m:t>𝛼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𝑖</m:t>
                          </m:r>
                        </m:sub>
                        <m:sup/>
                      </m:sSubSup>
                      <m:sSup>
                        <m:sSup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h</m:t>
                              </m:r>
                              <m:d>
                                <m:dPr>
                                  <m:ctrlPr>
                                    <a:rPr lang="en-US" sz="18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i="1">
                                      <a:latin typeface="Cambria Math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sSubSup>
                        <m:sSubSup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sz="1800" i="1">
                              <a:latin typeface="Cambria Math"/>
                            </a:rPr>
                            <m:t>𝛼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𝑖</m:t>
                          </m:r>
                        </m:sub>
                        <m:sup>
                          <m:r>
                            <a:rPr lang="en-US" sz="1800" i="1">
                              <a:latin typeface="Cambria Math"/>
                            </a:rPr>
                            <m:t>′</m:t>
                          </m:r>
                        </m:sup>
                      </m:sSubSup>
                      <m:d>
                        <m:dPr>
                          <m:ctrlPr>
                            <a:rPr lang="en-US" sz="18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/>
                            </a:rPr>
                            <m:t>h</m:t>
                          </m:r>
                          <m:d>
                            <m:d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𝑠</m:t>
                              </m:r>
                            </m:e>
                          </m:d>
                        </m:e>
                      </m:d>
                      <m:sSup>
                        <m:sSup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h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 </m:t>
                      </m:r>
                      <m:r>
                        <a:rPr lang="en-US" sz="1800" b="0" i="1" smtClean="0">
                          <a:latin typeface="Cambria Math"/>
                        </a:rPr>
                        <m:t>𝑓𝑜𝑟</m:t>
                      </m:r>
                      <m:r>
                        <a:rPr lang="en-US" sz="1800" b="0" i="1" smtClean="0">
                          <a:latin typeface="Cambria Math"/>
                        </a:rPr>
                        <m:t> </m:t>
                      </m:r>
                      <m:r>
                        <a:rPr lang="en-US" sz="1800" b="0" i="1" smtClean="0">
                          <a:latin typeface="Cambria Math"/>
                        </a:rPr>
                        <m:t>𝑖</m:t>
                      </m:r>
                      <m:r>
                        <a:rPr lang="en-US" sz="1800" b="0" i="1" smtClean="0">
                          <a:latin typeface="Cambria Math"/>
                        </a:rPr>
                        <m:t>=1,2,3.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Which yields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/>
                        </a:rPr>
                        <m:t>𝛽</m:t>
                      </m:r>
                      <m:r>
                        <a:rPr lang="en-US" sz="1800" i="1">
                          <a:latin typeface="Cambria Math"/>
                        </a:rPr>
                        <m:t>′</m:t>
                      </m:r>
                      <m:d>
                        <m:dPr>
                          <m:ctrlPr>
                            <a:rPr lang="en-US" sz="18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1800" i="1">
                          <a:latin typeface="Cambria Math"/>
                        </a:rPr>
                        <m:t>=</m:t>
                      </m:r>
                      <m:r>
                        <a:rPr lang="en-US" sz="1800" i="1">
                          <a:latin typeface="Cambria Math"/>
                        </a:rPr>
                        <m:t>𝛼</m:t>
                      </m:r>
                      <m:r>
                        <a:rPr lang="en-US" sz="1800" i="1">
                          <a:latin typeface="Cambria Math"/>
                        </a:rPr>
                        <m:t>′</m:t>
                      </m:r>
                      <m:d>
                        <m:dPr>
                          <m:ctrlPr>
                            <a:rPr lang="en-US" sz="18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US" sz="1800" i="1">
                              <a:latin typeface="Cambria Math"/>
                            </a:rPr>
                            <m:t>h</m:t>
                          </m:r>
                          <m:d>
                            <m:d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𝑠</m:t>
                              </m:r>
                            </m:e>
                          </m:d>
                        </m:e>
                      </m:d>
                      <m:r>
                        <a:rPr lang="en-US" sz="1800" i="1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1800" i="1">
                                  <a:latin typeface="Cambria Math"/>
                                </a:rPr>
                                <m:t>′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h</m:t>
                              </m:r>
                              <m:d>
                                <m:dPr>
                                  <m:ctrlPr>
                                    <a:rPr lang="en-US" sz="18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i="1">
                                      <a:latin typeface="Cambria Math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sSup>
                            <m:sSup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h</m:t>
                              </m:r>
                            </m:e>
                            <m:sup>
                              <m:r>
                                <a:rPr lang="en-US" sz="1800" i="1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𝑠</m:t>
                              </m:r>
                            </m:e>
                          </m:d>
                          <m:r>
                            <a:rPr lang="en-US" sz="1800" b="0" i="1" smtClean="0">
                              <a:latin typeface="Cambria Math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sz="1800" i="1">
                                  <a:latin typeface="Cambria Math"/>
                                </a:rPr>
                                <m:t>′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h</m:t>
                              </m:r>
                              <m:d>
                                <m:dPr>
                                  <m:ctrlPr>
                                    <a:rPr lang="en-US" sz="18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i="1">
                                      <a:latin typeface="Cambria Math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sSup>
                            <m:sSup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h</m:t>
                              </m:r>
                            </m:e>
                            <m:sup>
                              <m:r>
                                <a:rPr lang="en-US" sz="1800" i="1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𝑠</m:t>
                              </m:r>
                            </m:e>
                          </m:d>
                          <m:r>
                            <a:rPr lang="en-US" sz="1800" b="0" i="1" smtClean="0">
                              <a:latin typeface="Cambria Math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  <m:sup>
                              <m:r>
                                <a:rPr lang="en-US" sz="1800" i="1">
                                  <a:latin typeface="Cambria Math"/>
                                </a:rPr>
                                <m:t>′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h</m:t>
                              </m:r>
                              <m:d>
                                <m:dPr>
                                  <m:ctrlPr>
                                    <a:rPr lang="en-US" sz="18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i="1">
                                      <a:latin typeface="Cambria Math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sSup>
                            <m:sSup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h</m:t>
                              </m:r>
                            </m:e>
                            <m:sup>
                              <m:r>
                                <a:rPr lang="en-US" sz="1800" i="1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𝑠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b="0" dirty="0" smtClean="0"/>
                  <a:t>		           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</a:rPr>
                          <m:t>h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𝑠</m:t>
                        </m:r>
                      </m:e>
                    </m:d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𝛼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</a:rPr>
                              <m:t>1</m:t>
                            </m:r>
                          </m:sub>
                          <m:sup>
                            <m:r>
                              <a:rPr lang="en-US" sz="1800" i="1">
                                <a:latin typeface="Cambria Math"/>
                              </a:rPr>
                              <m:t>′</m:t>
                            </m:r>
                          </m:sup>
                        </m:sSubSup>
                        <m:d>
                          <m:dPr>
                            <m:ctrlPr>
                              <a:rPr lang="en-US" sz="180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i="1">
                                <a:latin typeface="Cambria Math"/>
                              </a:rPr>
                              <m:t>h</m:t>
                            </m:r>
                            <m:d>
                              <m:dPr>
                                <m:ctrlPr>
                                  <a:rPr lang="en-US" sz="18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1800" i="1">
                                    <a:latin typeface="Cambria Math"/>
                                  </a:rPr>
                                  <m:t>𝑠</m:t>
                                </m:r>
                              </m:e>
                            </m:d>
                          </m:e>
                        </m:d>
                        <m:r>
                          <a:rPr lang="en-US" sz="1800" i="1">
                            <a:latin typeface="Cambria Math"/>
                          </a:rPr>
                          <m:t>,</m:t>
                        </m:r>
                        <m:sSubSup>
                          <m:sSubSup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𝛼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</a:rPr>
                              <m:t>2</m:t>
                            </m:r>
                          </m:sub>
                          <m:sup>
                            <m:r>
                              <a:rPr lang="en-US" sz="1800" i="1">
                                <a:latin typeface="Cambria Math"/>
                              </a:rPr>
                              <m:t>′</m:t>
                            </m:r>
                          </m:sup>
                        </m:sSubSup>
                        <m:d>
                          <m:d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i="1">
                                <a:latin typeface="Cambria Math"/>
                              </a:rPr>
                              <m:t>h</m:t>
                            </m:r>
                            <m:d>
                              <m:dPr>
                                <m:ctrlPr>
                                  <a:rPr lang="en-US" sz="18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1800" i="1">
                                    <a:latin typeface="Cambria Math"/>
                                  </a:rPr>
                                  <m:t>𝑠</m:t>
                                </m:r>
                              </m:e>
                            </m:d>
                          </m:e>
                        </m:d>
                        <m:r>
                          <a:rPr lang="en-US" sz="1800" b="0" i="1" smtClean="0">
                            <a:latin typeface="Cambria Math"/>
                          </a:rPr>
                          <m:t>, </m:t>
                        </m:r>
                        <m:sSubSup>
                          <m:sSubSup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𝛼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</a:rPr>
                              <m:t>3</m:t>
                            </m:r>
                          </m:sub>
                          <m:sup>
                            <m:r>
                              <a:rPr lang="en-US" sz="1800" i="1">
                                <a:latin typeface="Cambria Math"/>
                              </a:rPr>
                              <m:t>′</m:t>
                            </m:r>
                          </m:sup>
                        </m:sSubSup>
                        <m:d>
                          <m:d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i="1">
                                <a:latin typeface="Cambria Math"/>
                              </a:rPr>
                              <m:t>h</m:t>
                            </m:r>
                            <m:d>
                              <m:dPr>
                                <m:ctrlPr>
                                  <a:rPr lang="en-US" sz="18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1800" i="1">
                                    <a:latin typeface="Cambria Math"/>
                                  </a:rPr>
                                  <m:t>𝑠</m:t>
                                </m:r>
                              </m:e>
                            </m:d>
                          </m:e>
                        </m:d>
                      </m:e>
                    </m:d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</a:t>
                </a:r>
              </a:p>
              <a:p>
                <a:pPr marL="0" indent="0">
                  <a:buNone/>
                </a:pPr>
                <a:r>
                  <a:rPr lang="en-US" sz="1800" b="0" dirty="0" smtClean="0"/>
                  <a:t>		   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</a:rPr>
                          <m:t>=</m:t>
                        </m:r>
                        <m:r>
                          <a:rPr lang="en-US" sz="1800" b="0" i="1" smtClean="0">
                            <a:latin typeface="Cambria Math"/>
                          </a:rPr>
                          <m:t>h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𝑠</m:t>
                        </m:r>
                      </m:e>
                    </m:d>
                    <m:sSup>
                      <m:sSup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</a:rPr>
                          <m:t>𝛼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𝑠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.</a:t>
                </a:r>
                <a:endParaRPr lang="en-US" sz="18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715000"/>
              </a:xfrm>
              <a:blipFill rotWithShape="1">
                <a:blip r:embed="rId3" cstate="print"/>
                <a:stretch>
                  <a:fillRect l="-1111" t="-853" b="-2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74638"/>
                <a:ext cx="8229600" cy="639762"/>
              </a:xfrm>
            </p:spPr>
            <p:txBody>
              <a:bodyPr>
                <a:normAutofit/>
              </a:bodyPr>
              <a:lstStyle/>
              <a:p>
                <a:r>
                  <a:rPr lang="en-US" sz="3200" b="1" dirty="0">
                    <a:latin typeface="Cambria" pitchFamily="18" charset="0"/>
                    <a:cs typeface="Arial" pitchFamily="34" charset="0"/>
                  </a:rPr>
                  <a:t>Reparametrization of Curves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3200" b="1" i="1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endParaRPr lang="en-US" sz="3200" dirty="0"/>
              </a:p>
            </p:txBody>
          </p:sp>
        </mc:Choice>
        <mc:Fallback>
          <p:sp>
            <p:nvSpPr>
              <p:cNvPr id="4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74638"/>
                <a:ext cx="8229600" cy="639762"/>
              </a:xfrm>
              <a:blipFill rotWithShape="1">
                <a:blip r:embed="rId4" cstate="print"/>
                <a:stretch>
                  <a:fillRect t="-8571" b="-28571"/>
                </a:stretch>
              </a:blipFill>
            </p:spPr>
            <p:txBody>
              <a:bodyPr>
                <a:normAutofit fontScale="90000"/>
              </a:bodyPr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34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Horizontal Scroll 6"/>
              <p:cNvSpPr/>
              <p:nvPr/>
            </p:nvSpPr>
            <p:spPr>
              <a:xfrm>
                <a:off x="381000" y="3200400"/>
                <a:ext cx="7848600" cy="1143000"/>
              </a:xfrm>
              <a:prstGeom prst="horizontalScroll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b="1" dirty="0">
                    <a:latin typeface="Cambria" pitchFamily="18" charset="0"/>
                  </a:rPr>
                  <a:t>Recall (Chain rule): </a:t>
                </a:r>
                <a:r>
                  <a:rPr lang="en-US" dirty="0">
                    <a:latin typeface="Cambria" pitchFamily="18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𝑓</m:t>
                    </m:r>
                  </m:oMath>
                </a14:m>
                <a:r>
                  <a:rPr lang="en-US" dirty="0">
                    <a:latin typeface="Cambria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𝑔</m:t>
                    </m:r>
                  </m:oMath>
                </a14:m>
                <a:r>
                  <a:rPr lang="en-US" dirty="0">
                    <a:latin typeface="Cambria" pitchFamily="18" charset="0"/>
                  </a:rPr>
                  <a:t> are two functions from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𝑅</m:t>
                    </m:r>
                  </m:oMath>
                </a14:m>
                <a:r>
                  <a:rPr lang="en-US" dirty="0">
                    <a:latin typeface="Cambria" pitchFamily="18" charset="0"/>
                  </a:rPr>
                  <a:t> to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𝑅</m:t>
                    </m:r>
                  </m:oMath>
                </a14:m>
                <a:r>
                  <a:rPr lang="en-US" dirty="0">
                    <a:latin typeface="Cambria" pitchFamily="18" charset="0"/>
                  </a:rPr>
                  <a:t> then the derivative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𝑓</m:t>
                    </m:r>
                    <m:r>
                      <a:rPr lang="en-US" i="1">
                        <a:latin typeface="Cambria Math"/>
                      </a:rPr>
                      <m:t>∘</m:t>
                    </m:r>
                    <m:r>
                      <a:rPr lang="en-US" i="1">
                        <a:latin typeface="Cambria Math"/>
                      </a:rPr>
                      <m:t>𝑔</m:t>
                    </m:r>
                  </m:oMath>
                </a14:m>
                <a:r>
                  <a:rPr lang="en-US" dirty="0">
                    <a:latin typeface="Cambria" pitchFamily="18" charset="0"/>
                  </a:rPr>
                  <a:t> is given by chain rule as:</a:t>
                </a: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𝑓</m:t>
                      </m:r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𝑔</m:t>
                              </m:r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𝑔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𝑔</m:t>
                      </m:r>
                      <m:r>
                        <a:rPr lang="en-US" i="1">
                          <a:latin typeface="Cambria Math"/>
                        </a:rPr>
                        <m:t>′</m:t>
                      </m:r>
                    </m:oMath>
                  </m:oMathPara>
                </a14:m>
                <a:endParaRPr lang="en-US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Horizontal Scroll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3200400"/>
                <a:ext cx="7848600" cy="1143000"/>
              </a:xfrm>
              <a:prstGeom prst="horizontalScroll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860365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066800"/>
                <a:ext cx="8229600" cy="50593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Q3 (Exercise 1.4):</a:t>
                </a:r>
                <a:r>
                  <a:rPr lang="en-US" sz="1800" dirty="0" smtClean="0">
                    <a:latin typeface="Cambria" pitchFamily="18" charset="0"/>
                  </a:rPr>
                  <a:t> Find the coordinate function of the curve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𝛽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</a:rPr>
                      <m:t>𝛼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h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, where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the curve in example 4.2(3)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h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1800" b="0" i="0" smtClean="0">
                                <a:latin typeface="Cambria Math"/>
                              </a:rPr>
                              <m:t>cos</m:t>
                            </m:r>
                          </m:e>
                          <m:sup>
                            <m:r>
                              <a:rPr lang="en-US" sz="1800" b="0" i="1" smtClean="0">
                                <a:latin typeface="Cambria Math"/>
                              </a:rPr>
                              <m:t>−1</m:t>
                            </m:r>
                          </m:sup>
                        </m:sSup>
                      </m:fName>
                      <m:e>
                        <m:d>
                          <m:d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𝑠</m:t>
                            </m:r>
                          </m:e>
                        </m:d>
                      </m:e>
                    </m:func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𝐽</m:t>
                    </m:r>
                    <m:r>
                      <a:rPr lang="en-US" sz="1800" b="0" i="1" smtClean="0">
                        <a:latin typeface="Cambria Math"/>
                      </a:rPr>
                      <m:t>:0&lt;</m:t>
                    </m:r>
                    <m:r>
                      <a:rPr lang="en-US" sz="1800" b="0" i="1" smtClean="0">
                        <a:latin typeface="Cambria Math"/>
                      </a:rPr>
                      <m:t>𝑠</m:t>
                    </m:r>
                    <m:r>
                      <a:rPr lang="en-US" sz="1800" b="0" i="1" smtClean="0">
                        <a:latin typeface="Cambria Math"/>
                      </a:rPr>
                      <m:t>&lt;1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Solution: </a:t>
                </a:r>
                <a:r>
                  <a:rPr lang="en-US" sz="1800" dirty="0" smtClean="0">
                    <a:latin typeface="Cambria" pitchFamily="18" charset="0"/>
                  </a:rPr>
                  <a:t>The curve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</m:oMath>
                </a14:m>
                <a:r>
                  <a:rPr lang="en-US" sz="1400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from  4.2(3) is given by: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/>
                        </a:rPr>
                        <m:t>𝛼</m:t>
                      </m:r>
                      <m:d>
                        <m:dPr>
                          <m:ctrlPr>
                            <a:rPr lang="en-US" sz="18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1800" i="1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sz="18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/>
                            </a:rPr>
                            <m:t>1+</m:t>
                          </m:r>
                          <m:func>
                            <m:func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800">
                                  <a:latin typeface="Cambria Math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𝑡</m:t>
                              </m:r>
                            </m:e>
                          </m:func>
                          <m:r>
                            <a:rPr lang="en-US" sz="1800" i="1">
                              <a:latin typeface="Cambria Math"/>
                            </a:rPr>
                            <m:t>,</m:t>
                          </m:r>
                          <m:func>
                            <m:func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80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𝑡</m:t>
                              </m:r>
                            </m:e>
                          </m:func>
                          <m:r>
                            <a:rPr lang="en-US" sz="1800" i="1">
                              <a:latin typeface="Cambria Math"/>
                            </a:rPr>
                            <m:t> ,2</m:t>
                          </m:r>
                          <m:func>
                            <m:func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80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en-US" sz="18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i="1">
                                      <a:latin typeface="Cambria Math"/>
                                    </a:rPr>
                                    <m:t>𝑡</m:t>
                                  </m:r>
                                </m:num>
                                <m:den>
                                  <m:r>
                                    <a:rPr lang="en-US" sz="1800" i="1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func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4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066800"/>
                <a:ext cx="8229600" cy="5059363"/>
              </a:xfrm>
              <a:blipFill rotWithShape="1">
                <a:blip r:embed="rId3" cstate="print"/>
                <a:stretch>
                  <a:fillRect l="-1111" t="-9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35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74638"/>
                <a:ext cx="8229600" cy="639762"/>
              </a:xfrm>
            </p:spPr>
            <p:txBody>
              <a:bodyPr>
                <a:normAutofit/>
              </a:bodyPr>
              <a:lstStyle/>
              <a:p>
                <a:r>
                  <a:rPr lang="en-US" sz="3200" b="1" dirty="0">
                    <a:latin typeface="Cambria" pitchFamily="18" charset="0"/>
                    <a:cs typeface="Arial" pitchFamily="34" charset="0"/>
                  </a:rPr>
                  <a:t>Reparametrization of Curves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3200" b="1" i="1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endParaRPr lang="en-US" sz="3200" dirty="0"/>
              </a:p>
            </p:txBody>
          </p:sp>
        </mc:Choice>
        <mc:Fallback>
          <p:sp>
            <p:nvSpPr>
              <p:cNvPr id="6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74638"/>
                <a:ext cx="8229600" cy="639762"/>
              </a:xfrm>
              <a:blipFill rotWithShape="1">
                <a:blip r:embed="rId4" cstate="print"/>
                <a:stretch>
                  <a:fillRect t="-8571" b="-28571"/>
                </a:stretch>
              </a:blipFill>
            </p:spPr>
            <p:txBody>
              <a:bodyPr>
                <a:normAutofit fontScale="90000"/>
              </a:bodyPr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2" descr="http://upload.wikimedia.org/wikipedia/commons/0/05/Viviani_curv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590800"/>
            <a:ext cx="2612858" cy="3152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14015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Subtitle 2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304800" y="914400"/>
                <a:ext cx="8534400" cy="5715000"/>
              </a:xfrm>
            </p:spPr>
            <p:txBody>
              <a:bodyPr>
                <a:normAutofit/>
              </a:bodyPr>
              <a:lstStyle/>
              <a:p>
                <a:pPr algn="l"/>
                <a:r>
                  <a:rPr lang="en-US" sz="2400" b="1" dirty="0" smtClean="0">
                    <a:solidFill>
                      <a:schemeClr val="tx1"/>
                    </a:solidFill>
                    <a:latin typeface="Cambria" pitchFamily="18" charset="0"/>
                    <a:ea typeface="+mj-ea"/>
                    <a:cs typeface="Arial" pitchFamily="34" charset="0"/>
                  </a:rPr>
                  <a:t>Lemma: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  <a:ea typeface="+mj-ea"/>
                    <a:cs typeface="Arial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  <a:ea typeface="+mj-ea"/>
                        <a:cs typeface="Arial" pitchFamily="34" charset="0"/>
                      </a:rPr>
                      <m:t>𝛼</m:t>
                    </m:r>
                  </m:oMath>
                </a14:m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  <a:ea typeface="+mj-ea"/>
                    <a:cs typeface="Arial" pitchFamily="34" charset="0"/>
                  </a:rPr>
                  <a:t> be a curve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solidFill>
                              <a:schemeClr val="tx1"/>
                            </a:solidFill>
                            <a:latin typeface="Cambria Math"/>
                            <a:ea typeface="+mj-ea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solidFill>
                              <a:schemeClr val="tx1"/>
                            </a:solidFill>
                            <a:latin typeface="Cambria Math"/>
                            <a:ea typeface="+mj-ea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solidFill>
                              <a:schemeClr val="tx1"/>
                            </a:solidFill>
                            <a:latin typeface="Cambria Math"/>
                            <a:ea typeface="+mj-ea"/>
                            <a:cs typeface="Arial" pitchFamily="34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b="1" dirty="0" smtClean="0">
                    <a:solidFill>
                      <a:schemeClr val="tx1"/>
                    </a:solidFill>
                    <a:latin typeface="Cambria" pitchFamily="18" charset="0"/>
                    <a:ea typeface="+mj-ea"/>
                    <a:cs typeface="Arial" pitchFamily="34" charset="0"/>
                  </a:rPr>
                  <a:t>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  <a:ea typeface="+mj-ea"/>
                    <a:cs typeface="Arial" pitchFamily="34" charset="0"/>
                  </a:rPr>
                  <a:t>and 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  <a:ea typeface="+mj-ea"/>
                        <a:cs typeface="Arial" pitchFamily="34" charset="0"/>
                      </a:rPr>
                      <m:t>𝑓</m:t>
                    </m:r>
                  </m:oMath>
                </a14:m>
                <a:r>
                  <a:rPr lang="en-US" sz="1800" b="1" dirty="0" smtClean="0">
                    <a:solidFill>
                      <a:schemeClr val="tx1"/>
                    </a:solidFill>
                    <a:latin typeface="Cambria" pitchFamily="18" charset="0"/>
                    <a:ea typeface="+mj-ea"/>
                    <a:cs typeface="Arial" pitchFamily="34" charset="0"/>
                  </a:rPr>
                  <a:t>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  <a:ea typeface="+mj-ea"/>
                    <a:cs typeface="Arial" pitchFamily="34" charset="0"/>
                  </a:rPr>
                  <a:t>be a differentiable function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solidFill>
                              <a:schemeClr val="tx1"/>
                            </a:solidFill>
                            <a:latin typeface="Cambria Math"/>
                            <a:ea typeface="+mj-ea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solidFill>
                              <a:schemeClr val="tx1"/>
                            </a:solidFill>
                            <a:latin typeface="Cambria Math"/>
                            <a:ea typeface="+mj-ea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solidFill>
                              <a:schemeClr val="tx1"/>
                            </a:solidFill>
                            <a:latin typeface="Cambria Math"/>
                            <a:ea typeface="+mj-ea"/>
                            <a:cs typeface="Arial" pitchFamily="34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  <a:ea typeface="+mj-ea"/>
                    <a:cs typeface="Arial" pitchFamily="34" charset="0"/>
                  </a:rPr>
                  <a:t>. Then</a:t>
                </a:r>
              </a:p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  <m:t>𝛼</m:t>
                          </m:r>
                        </m:e>
                        <m:sup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  <m:t>𝑡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  <m:t>𝑓</m:t>
                          </m:r>
                        </m:e>
                      </m:d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  <a:ea typeface="+mj-ea"/>
                          <a:cs typeface="Arial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  <m:t>𝑑</m:t>
                          </m:r>
                          <m:d>
                            <m:dPr>
                              <m:ctrlP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+mj-ea"/>
                                  <a:cs typeface="Arial" pitchFamily="34" charset="0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+mj-ea"/>
                                  <a:cs typeface="Arial" pitchFamily="34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+mj-ea"/>
                                      <a:cs typeface="Arial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+mj-ea"/>
                                      <a:cs typeface="Arial" pitchFamily="34" charset="0"/>
                                    </a:rPr>
                                    <m:t>𝛼</m:t>
                                  </m:r>
                                </m:e>
                              </m:d>
                            </m:e>
                          </m:d>
                        </m:num>
                        <m:den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  <m:t>𝑑𝑡</m:t>
                          </m:r>
                        </m:den>
                      </m:f>
                      <m:d>
                        <m:d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  <m:t>𝑡</m:t>
                          </m:r>
                        </m:e>
                      </m:d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  <a:ea typeface="+mj-ea"/>
                          <a:cs typeface="Arial" pitchFamily="34" charset="0"/>
                        </a:rPr>
                        <m:t> </m:t>
                      </m:r>
                    </m:oMath>
                  </m:oMathPara>
                </a14:m>
                <a:endParaRPr lang="en-US" sz="1800" dirty="0" smtClean="0">
                  <a:solidFill>
                    <a:schemeClr val="tx1"/>
                  </a:solidFill>
                  <a:latin typeface="Cambria" pitchFamily="18" charset="0"/>
                  <a:ea typeface="+mj-ea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Sub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304800" y="914400"/>
                <a:ext cx="8534400" cy="5715000"/>
              </a:xfrm>
              <a:blipFill rotWithShape="1">
                <a:blip r:embed="rId3" cstate="print"/>
                <a:stretch>
                  <a:fillRect l="-1071" t="-8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itle 1"/>
          <p:cNvSpPr txBox="1">
            <a:spLocks/>
          </p:cNvSpPr>
          <p:nvPr/>
        </p:nvSpPr>
        <p:spPr>
          <a:xfrm>
            <a:off x="304800" y="228600"/>
            <a:ext cx="86106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/>
            <a:r>
              <a:rPr lang="en-US" sz="3200" b="1" smtClean="0">
                <a:latin typeface="Cambria" pitchFamily="18" charset="0"/>
                <a:cs typeface="Arial" pitchFamily="34" charset="0"/>
              </a:rPr>
              <a:t>Derivative with respect to Velocity</a:t>
            </a:r>
            <a:endParaRPr lang="en-US" sz="3200" b="1" dirty="0">
              <a:latin typeface="Cambria" pitchFamily="18" charset="0"/>
              <a:cs typeface="Arial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24525" y="1905000"/>
            <a:ext cx="3190875" cy="257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813051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Subtitle 2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304800" y="914400"/>
                <a:ext cx="8534400" cy="5715000"/>
              </a:xfrm>
            </p:spPr>
            <p:txBody>
              <a:bodyPr>
                <a:normAutofit/>
              </a:bodyPr>
              <a:lstStyle/>
              <a:p>
                <a:pPr algn="l"/>
                <a:r>
                  <a:rPr lang="en-US" sz="2400" b="1" dirty="0" smtClean="0">
                    <a:solidFill>
                      <a:schemeClr val="tx1"/>
                    </a:solidFill>
                    <a:latin typeface="Cambria" pitchFamily="18" charset="0"/>
                    <a:ea typeface="+mj-ea"/>
                    <a:cs typeface="Arial" pitchFamily="34" charset="0"/>
                  </a:rPr>
                  <a:t>Lemma: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  <a:ea typeface="+mj-ea"/>
                    <a:cs typeface="Arial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  <a:ea typeface="+mj-ea"/>
                        <a:cs typeface="Arial" pitchFamily="34" charset="0"/>
                      </a:rPr>
                      <m:t>𝛼</m:t>
                    </m:r>
                  </m:oMath>
                </a14:m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  <a:ea typeface="+mj-ea"/>
                    <a:cs typeface="Arial" pitchFamily="34" charset="0"/>
                  </a:rPr>
                  <a:t> be a curve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solidFill>
                              <a:schemeClr val="tx1"/>
                            </a:solidFill>
                            <a:latin typeface="Cambria Math"/>
                            <a:ea typeface="+mj-ea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solidFill>
                              <a:schemeClr val="tx1"/>
                            </a:solidFill>
                            <a:latin typeface="Cambria Math"/>
                            <a:ea typeface="+mj-ea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solidFill>
                              <a:schemeClr val="tx1"/>
                            </a:solidFill>
                            <a:latin typeface="Cambria Math"/>
                            <a:ea typeface="+mj-ea"/>
                            <a:cs typeface="Arial" pitchFamily="34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b="1" dirty="0" smtClean="0">
                    <a:solidFill>
                      <a:schemeClr val="tx1"/>
                    </a:solidFill>
                    <a:latin typeface="Cambria" pitchFamily="18" charset="0"/>
                    <a:ea typeface="+mj-ea"/>
                    <a:cs typeface="Arial" pitchFamily="34" charset="0"/>
                  </a:rPr>
                  <a:t>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  <a:ea typeface="+mj-ea"/>
                    <a:cs typeface="Arial" pitchFamily="34" charset="0"/>
                  </a:rPr>
                  <a:t>and 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  <a:ea typeface="+mj-ea"/>
                        <a:cs typeface="Arial" pitchFamily="34" charset="0"/>
                      </a:rPr>
                      <m:t>𝑓</m:t>
                    </m:r>
                  </m:oMath>
                </a14:m>
                <a:r>
                  <a:rPr lang="en-US" sz="1800" b="1" dirty="0" smtClean="0">
                    <a:solidFill>
                      <a:schemeClr val="tx1"/>
                    </a:solidFill>
                    <a:latin typeface="Cambria" pitchFamily="18" charset="0"/>
                    <a:ea typeface="+mj-ea"/>
                    <a:cs typeface="Arial" pitchFamily="34" charset="0"/>
                  </a:rPr>
                  <a:t>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  <a:ea typeface="+mj-ea"/>
                    <a:cs typeface="Arial" pitchFamily="34" charset="0"/>
                  </a:rPr>
                  <a:t>be a differentiable function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solidFill>
                              <a:schemeClr val="tx1"/>
                            </a:solidFill>
                            <a:latin typeface="Cambria Math"/>
                            <a:ea typeface="+mj-ea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solidFill>
                              <a:schemeClr val="tx1"/>
                            </a:solidFill>
                            <a:latin typeface="Cambria Math"/>
                            <a:ea typeface="+mj-ea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solidFill>
                              <a:schemeClr val="tx1"/>
                            </a:solidFill>
                            <a:latin typeface="Cambria Math"/>
                            <a:ea typeface="+mj-ea"/>
                            <a:cs typeface="Arial" pitchFamily="34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  <a:ea typeface="+mj-ea"/>
                    <a:cs typeface="Arial" pitchFamily="34" charset="0"/>
                  </a:rPr>
                  <a:t>. Then</a:t>
                </a:r>
              </a:p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  <m:t>𝛼</m:t>
                          </m:r>
                        </m:e>
                        <m:sup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  <m:t>𝑡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  <m:t>𝑓</m:t>
                          </m:r>
                        </m:e>
                      </m:d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  <a:ea typeface="+mj-ea"/>
                          <a:cs typeface="Arial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  <m:t>𝑑</m:t>
                          </m:r>
                          <m:d>
                            <m:dPr>
                              <m:ctrlP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+mj-ea"/>
                                  <a:cs typeface="Arial" pitchFamily="34" charset="0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+mj-ea"/>
                                  <a:cs typeface="Arial" pitchFamily="34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+mj-ea"/>
                                      <a:cs typeface="Arial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+mj-ea"/>
                                      <a:cs typeface="Arial" pitchFamily="34" charset="0"/>
                                    </a:rPr>
                                    <m:t>𝛼</m:t>
                                  </m:r>
                                </m:e>
                              </m:d>
                            </m:e>
                          </m:d>
                        </m:num>
                        <m:den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  <m:t>𝑑𝑡</m:t>
                          </m:r>
                        </m:den>
                      </m:f>
                      <m:d>
                        <m:d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  <m:t>𝑡</m:t>
                          </m:r>
                        </m:e>
                      </m:d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  <a:ea typeface="+mj-ea"/>
                          <a:cs typeface="Arial" pitchFamily="34" charset="0"/>
                        </a:rPr>
                        <m:t> </m:t>
                      </m:r>
                    </m:oMath>
                  </m:oMathPara>
                </a14:m>
                <a:endParaRPr lang="en-US" sz="1800" dirty="0" smtClean="0">
                  <a:solidFill>
                    <a:schemeClr val="tx1"/>
                  </a:solidFill>
                  <a:latin typeface="Cambria" pitchFamily="18" charset="0"/>
                  <a:ea typeface="+mj-ea"/>
                  <a:cs typeface="Arial" pitchFamily="34" charset="0"/>
                </a:endParaRPr>
              </a:p>
              <a:p>
                <a:pPr algn="l"/>
                <a:r>
                  <a:rPr lang="en-US" sz="2400" b="1" dirty="0" smtClean="0">
                    <a:solidFill>
                      <a:schemeClr val="tx1"/>
                    </a:solidFill>
                    <a:latin typeface="Cambria" pitchFamily="18" charset="0"/>
                    <a:ea typeface="+mj-ea"/>
                    <a:cs typeface="Arial" pitchFamily="34" charset="0"/>
                  </a:rPr>
                  <a:t>Proof: </a:t>
                </a:r>
              </a:p>
              <a:p>
                <a:pPr algn="l"/>
                <a:endParaRPr lang="en-US" sz="2400" b="1" dirty="0">
                  <a:solidFill>
                    <a:schemeClr val="tx1"/>
                  </a:solidFill>
                  <a:latin typeface="Cambria" pitchFamily="18" charset="0"/>
                  <a:ea typeface="+mj-ea"/>
                  <a:cs typeface="Arial" pitchFamily="34" charset="0"/>
                </a:endParaRPr>
              </a:p>
              <a:p>
                <a:pPr algn="l"/>
                <a:endParaRPr lang="en-US" sz="2400" b="1" dirty="0" smtClean="0">
                  <a:solidFill>
                    <a:schemeClr val="tx1"/>
                  </a:solidFill>
                  <a:latin typeface="Cambria" pitchFamily="18" charset="0"/>
                  <a:ea typeface="+mj-ea"/>
                  <a:cs typeface="Arial" pitchFamily="34" charset="0"/>
                </a:endParaRPr>
              </a:p>
              <a:p>
                <a:pPr algn="l"/>
                <a:endParaRPr lang="en-US" sz="2400" b="1" dirty="0">
                  <a:solidFill>
                    <a:schemeClr val="tx1"/>
                  </a:solidFill>
                  <a:latin typeface="Cambria" pitchFamily="18" charset="0"/>
                  <a:ea typeface="+mj-ea"/>
                  <a:cs typeface="Arial" pitchFamily="34" charset="0"/>
                </a:endParaRPr>
              </a:p>
              <a:p>
                <a:pPr algn="l"/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  <a:ea typeface="+mj-ea"/>
                    <a:cs typeface="Arial" pitchFamily="34" charset="0"/>
                  </a:rPr>
                  <a:t>In this case</a:t>
                </a:r>
              </a:p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  <m:t>𝛼</m:t>
                          </m:r>
                        </m:e>
                        <m:sup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  <m:t>′</m:t>
                          </m:r>
                        </m:sup>
                      </m:sSup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  <a:ea typeface="+mj-ea"/>
                          <a:cs typeface="Arial" pitchFamily="34" charset="0"/>
                        </a:rPr>
                        <m:t>=</m:t>
                      </m:r>
                      <m:d>
                        <m:d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+mj-ea"/>
                                  <a:cs typeface="Arial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+mj-ea"/>
                                  <a:cs typeface="Arial" pitchFamily="34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+mj-ea"/>
                                      <a:cs typeface="Arial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+mj-ea"/>
                                      <a:cs typeface="Arial" pitchFamily="34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+mj-ea"/>
                                      <a:cs typeface="Arial" pitchFamily="34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+mj-ea"/>
                                  <a:cs typeface="Arial" pitchFamily="34" charset="0"/>
                                </a:rPr>
                                <m:t>𝑑𝑡</m:t>
                              </m:r>
                            </m:den>
                          </m:f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  <m:t>,</m:t>
                          </m:r>
                          <m:f>
                            <m:fPr>
                              <m:ctrlPr>
                                <a:rPr lang="en-US" sz="1800" i="1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Arial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1800" i="1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Arial" pitchFamily="34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sz="18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Arial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Arial" pitchFamily="34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Arial" pitchFamily="34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1800" i="1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Arial" pitchFamily="34" charset="0"/>
                                </a:rPr>
                                <m:t>𝑑𝑡</m:t>
                              </m:r>
                            </m:den>
                          </m:f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Arial" pitchFamily="34" charset="0"/>
                            </a:rPr>
                            <m:t>,</m:t>
                          </m:r>
                          <m:f>
                            <m:fPr>
                              <m:ctrlPr>
                                <a:rPr lang="en-US" sz="1800" i="1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Arial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1800" i="1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Arial" pitchFamily="34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sz="18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Arial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Arial" pitchFamily="34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Arial" pitchFamily="34" charset="0"/>
                                    </a:rPr>
                                    <m:t>3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1800" i="1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Arial" pitchFamily="34" charset="0"/>
                                </a:rPr>
                                <m:t>𝑑𝑡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800" dirty="0" smtClean="0">
                  <a:solidFill>
                    <a:schemeClr val="tx1"/>
                  </a:solidFill>
                  <a:latin typeface="Cambria" pitchFamily="18" charset="0"/>
                  <a:ea typeface="+mj-ea"/>
                  <a:cs typeface="Arial" pitchFamily="34" charset="0"/>
                </a:endParaRPr>
              </a:p>
              <a:p>
                <a:pPr algn="l"/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  <a:ea typeface="+mj-ea"/>
                    <a:cs typeface="Arial" pitchFamily="34" charset="0"/>
                  </a:rPr>
                  <a:t>So </a:t>
                </a:r>
              </a:p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  <m:t>𝛼</m:t>
                          </m:r>
                        </m:e>
                        <m:sup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  <m:t>𝑡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  <m:t>𝑓</m:t>
                          </m:r>
                        </m:e>
                      </m:d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  <a:ea typeface="+mj-ea"/>
                          <a:cs typeface="Arial" pitchFamily="34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sz="1800" i="1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Arial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1800" i="1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Arial" pitchFamily="34" charset="0"/>
                                </a:rPr>
                                <m:t>𝜕</m:t>
                              </m:r>
                              <m:r>
                                <a:rPr lang="en-US" sz="1800" i="1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Arial" pitchFamily="34" charset="0"/>
                                </a:rPr>
                                <m:t>𝑓</m:t>
                              </m:r>
                            </m:num>
                            <m:den>
                              <m:r>
                                <a:rPr lang="en-US" sz="1800" i="1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Arial" pitchFamily="34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18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Arial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Arial" pitchFamily="34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Arial" pitchFamily="34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  <m:d>
                        <m:d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  <m:t>𝛼</m:t>
                          </m:r>
                          <m:d>
                            <m:dPr>
                              <m:ctrlP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+mj-ea"/>
                                  <a:cs typeface="Arial" pitchFamily="34" charset="0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+mj-ea"/>
                                  <a:cs typeface="Arial" pitchFamily="34" charset="0"/>
                                </a:rPr>
                                <m:t>𝑡</m:t>
                              </m:r>
                            </m:e>
                          </m:d>
                        </m:e>
                      </m:d>
                      <m:f>
                        <m:f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+mj-ea"/>
                                  <a:cs typeface="Arial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+mj-ea"/>
                                  <a:cs typeface="Arial" pitchFamily="34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+mj-ea"/>
                                  <a:cs typeface="Arial" pitchFamily="34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  <m:t>𝑑𝑡</m:t>
                          </m:r>
                        </m:den>
                      </m:f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  <a:ea typeface="+mj-ea"/>
                          <a:cs typeface="Arial" pitchFamily="34" charset="0"/>
                        </a:rPr>
                        <m:t>(</m:t>
                      </m:r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  <a:ea typeface="+mj-ea"/>
                          <a:cs typeface="Arial" pitchFamily="34" charset="0"/>
                        </a:rPr>
                        <m:t>𝑡</m:t>
                      </m:r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  <a:ea typeface="+mj-ea"/>
                          <a:cs typeface="Arial" pitchFamily="34" charset="0"/>
                        </a:rPr>
                        <m:t>)</m:t>
                      </m:r>
                    </m:oMath>
                  </m:oMathPara>
                </a14:m>
                <a:endParaRPr lang="en-US" sz="1800" dirty="0" smtClean="0">
                  <a:solidFill>
                    <a:schemeClr val="tx1"/>
                  </a:solidFill>
                  <a:latin typeface="Cambria" pitchFamily="18" charset="0"/>
                  <a:ea typeface="+mj-ea"/>
                  <a:cs typeface="Arial" pitchFamily="34" charset="0"/>
                </a:endParaRPr>
              </a:p>
              <a:p>
                <a:pPr algn="l"/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  <a:ea typeface="+mj-ea"/>
                    <a:cs typeface="Arial" pitchFamily="34" charset="0"/>
                  </a:rPr>
                  <a:t>But by chain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  <a:ea typeface="+mj-ea"/>
                    <a:cs typeface="Arial" pitchFamily="34" charset="0"/>
                  </a:rPr>
                  <a:t>rule</a:t>
                </a:r>
                <a:r>
                  <a:rPr lang="en-US" sz="1800" dirty="0">
                    <a:solidFill>
                      <a:schemeClr val="tx1"/>
                    </a:solidFill>
                    <a:latin typeface="Cambria" pitchFamily="18" charset="0"/>
                    <a:ea typeface="+mj-ea"/>
                    <a:cs typeface="Arial" pitchFamily="34" charset="0"/>
                  </a:rPr>
                  <a:t>.</a:t>
                </a:r>
                <a:endParaRPr lang="en-US" sz="1800" dirty="0" smtClean="0">
                  <a:solidFill>
                    <a:schemeClr val="tx1"/>
                  </a:solidFill>
                  <a:latin typeface="Cambria" pitchFamily="18" charset="0"/>
                  <a:ea typeface="+mj-ea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Sub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304800" y="914400"/>
                <a:ext cx="8534400" cy="5715000"/>
              </a:xfrm>
              <a:blipFill rotWithShape="1">
                <a:blip r:embed="rId3" cstate="print"/>
                <a:stretch>
                  <a:fillRect l="-1071" t="-8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TextBox 4"/>
              <p:cNvSpPr txBox="1"/>
              <p:nvPr/>
            </p:nvSpPr>
            <p:spPr>
              <a:xfrm>
                <a:off x="381000" y="2366211"/>
                <a:ext cx="8382000" cy="1241302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latin typeface="Cambria" pitchFamily="18" charset="0"/>
                    <a:cs typeface="Arial" pitchFamily="34" charset="0"/>
                  </a:rPr>
                  <a:t>Recall: </a:t>
                </a:r>
                <a:r>
                  <a:rPr lang="en-US" dirty="0">
                    <a:latin typeface="Arial" pitchFamily="34" charset="0"/>
                    <a:cs typeface="Arial" pitchFamily="34" charset="0"/>
                  </a:rPr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  <m:r>
                      <a:rPr lang="en-US" i="1">
                        <a:latin typeface="Cambria Math"/>
                        <a:cs typeface="Arial" pitchFamily="34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/>
                                <a:cs typeface="Arial" pitchFamily="34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  <a:cs typeface="Arial" pitchFamily="34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  <a:cs typeface="Arial" pitchFamily="34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  <a:cs typeface="Arial" pitchFamily="34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/>
                                <a:cs typeface="Arial" pitchFamily="34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  <a:cs typeface="Arial" pitchFamily="34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  <a:cs typeface="Arial" pitchFamily="34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  <a:cs typeface="Arial" pitchFamily="34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/>
                                <a:cs typeface="Arial" pitchFamily="34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  <a:cs typeface="Arial" pitchFamily="34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  <a:cs typeface="Arial" pitchFamily="34" charset="0"/>
                              </a:rPr>
                              <m:t>3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>
                    <a:latin typeface="Arial" pitchFamily="34" charset="0"/>
                    <a:cs typeface="Arial" pitchFamily="34" charset="0"/>
                  </a:rPr>
                  <a:t> is a tangent vector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US" b="1" i="1">
                            <a:latin typeface="Cambria Math"/>
                            <a:cs typeface="Arial" pitchFamily="34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dirty="0">
                    <a:latin typeface="Arial" pitchFamily="34" charset="0"/>
                    <a:cs typeface="Arial" pitchFamily="34" charset="0"/>
                  </a:rPr>
                  <a:t>, then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cs typeface="Arial" pitchFamily="34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cs typeface="Arial" pitchFamily="34" charset="0"/>
                            </a:rPr>
                            <m:t>𝑝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Arial" pitchFamily="34" charset="0"/>
                            </a:rPr>
                            <m:t>𝑓</m:t>
                          </m:r>
                        </m:e>
                      </m:d>
                      <m:r>
                        <a:rPr lang="en-US" i="1">
                          <a:latin typeface="Cambria Math"/>
                          <a:cs typeface="Arial" pitchFamily="34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cs typeface="Arial" pitchFamily="34" charset="0"/>
                            </a:rPr>
                            <m:t>∑</m:t>
                          </m:r>
                          <m:r>
                            <a:rPr lang="en-US" i="1">
                              <a:latin typeface="Cambria Math"/>
                              <a:cs typeface="Arial" pitchFamily="34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cs typeface="Arial" pitchFamily="34" charset="0"/>
                            </a:rPr>
                            <m:t>𝑖</m:t>
                          </m:r>
                        </m:sub>
                      </m:sSub>
                      <m:f>
                        <m:fPr>
                          <m:ctrlPr>
                            <a:rPr lang="en-US" i="1">
                              <a:latin typeface="Cambria Math"/>
                              <a:cs typeface="Arial" pitchFamily="34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  <a:cs typeface="Arial" pitchFamily="34" charset="0"/>
                            </a:rPr>
                            <m:t>𝜕</m:t>
                          </m:r>
                          <m:r>
                            <a:rPr lang="en-US" i="1">
                              <a:latin typeface="Cambria Math"/>
                              <a:cs typeface="Arial" pitchFamily="34" charset="0"/>
                            </a:rPr>
                            <m:t>𝑓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  <a:cs typeface="Arial" pitchFamily="34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  <a:cs typeface="Arial" pitchFamily="34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cs typeface="Arial" pitchFamily="34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cs typeface="Arial" pitchFamily="34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lang="en-US" i="1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Arial" pitchFamily="34" charset="0"/>
                            </a:rPr>
                            <m:t>𝑝</m:t>
                          </m:r>
                        </m:e>
                      </m:d>
                      <m:r>
                        <a:rPr lang="en-US" i="1">
                          <a:latin typeface="Cambria Math"/>
                          <a:cs typeface="Arial" pitchFamily="34" charset="0"/>
                        </a:rPr>
                        <m:t>.</m:t>
                      </m:r>
                    </m:oMath>
                  </m:oMathPara>
                </a14:m>
                <a:endParaRPr lang="en-US" dirty="0">
                  <a:latin typeface="Arial" pitchFamily="34" charset="0"/>
                  <a:cs typeface="Arial" pitchFamily="34" charset="0"/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2366211"/>
                <a:ext cx="8382000" cy="1241302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itle 1"/>
          <p:cNvSpPr txBox="1">
            <a:spLocks/>
          </p:cNvSpPr>
          <p:nvPr/>
        </p:nvSpPr>
        <p:spPr>
          <a:xfrm>
            <a:off x="304800" y="228600"/>
            <a:ext cx="86106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/>
            <a:r>
              <a:rPr lang="en-US" sz="3200" b="1" smtClean="0">
                <a:latin typeface="Cambria" pitchFamily="18" charset="0"/>
                <a:cs typeface="Arial" pitchFamily="34" charset="0"/>
              </a:rPr>
              <a:t>Derivative with respect to Velocity</a:t>
            </a:r>
            <a:endParaRPr lang="en-US" sz="3200" b="1" dirty="0">
              <a:latin typeface="Cambria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83026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8389" y="1295400"/>
            <a:ext cx="8763000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304800" y="228600"/>
            <a:ext cx="86106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/>
            <a:r>
              <a:rPr lang="en-US" sz="3200" b="1" smtClean="0">
                <a:latin typeface="Cambria" pitchFamily="18" charset="0"/>
                <a:cs typeface="Arial" pitchFamily="34" charset="0"/>
              </a:rPr>
              <a:t>Derivative with respect to Velocity</a:t>
            </a:r>
            <a:endParaRPr lang="en-US" sz="3200" b="1" dirty="0">
              <a:latin typeface="Cambria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93668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Subtitle 2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304800" y="914400"/>
                <a:ext cx="8534400" cy="5715000"/>
              </a:xfrm>
            </p:spPr>
            <p:txBody>
              <a:bodyPr>
                <a:normAutofit/>
              </a:bodyPr>
              <a:lstStyle/>
              <a:p>
                <a:pPr algn="l"/>
                <a:r>
                  <a:rPr lang="en-US" sz="2400" b="1" dirty="0" smtClean="0">
                    <a:solidFill>
                      <a:schemeClr val="tx1"/>
                    </a:solidFill>
                    <a:latin typeface="Cambria" pitchFamily="18" charset="0"/>
                    <a:ea typeface="+mj-ea"/>
                    <a:cs typeface="Arial" pitchFamily="34" charset="0"/>
                  </a:rPr>
                  <a:t>Lemma: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  <a:ea typeface="+mj-ea"/>
                    <a:cs typeface="Arial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  <a:ea typeface="+mj-ea"/>
                        <a:cs typeface="Arial" pitchFamily="34" charset="0"/>
                      </a:rPr>
                      <m:t>𝛼</m:t>
                    </m:r>
                  </m:oMath>
                </a14:m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  <a:ea typeface="+mj-ea"/>
                    <a:cs typeface="Arial" pitchFamily="34" charset="0"/>
                  </a:rPr>
                  <a:t> be a curve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solidFill>
                              <a:schemeClr val="tx1"/>
                            </a:solidFill>
                            <a:latin typeface="Cambria Math"/>
                            <a:ea typeface="+mj-ea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solidFill>
                              <a:schemeClr val="tx1"/>
                            </a:solidFill>
                            <a:latin typeface="Cambria Math"/>
                            <a:ea typeface="+mj-ea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solidFill>
                              <a:schemeClr val="tx1"/>
                            </a:solidFill>
                            <a:latin typeface="Cambria Math"/>
                            <a:ea typeface="+mj-ea"/>
                            <a:cs typeface="Arial" pitchFamily="34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b="1" dirty="0" smtClean="0">
                    <a:solidFill>
                      <a:schemeClr val="tx1"/>
                    </a:solidFill>
                    <a:latin typeface="Cambria" pitchFamily="18" charset="0"/>
                    <a:ea typeface="+mj-ea"/>
                    <a:cs typeface="Arial" pitchFamily="34" charset="0"/>
                  </a:rPr>
                  <a:t>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  <a:ea typeface="+mj-ea"/>
                    <a:cs typeface="Arial" pitchFamily="34" charset="0"/>
                  </a:rPr>
                  <a:t>and 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/>
                        <a:ea typeface="+mj-ea"/>
                        <a:cs typeface="Arial" pitchFamily="34" charset="0"/>
                      </a:rPr>
                      <m:t>𝑓</m:t>
                    </m:r>
                  </m:oMath>
                </a14:m>
                <a:r>
                  <a:rPr lang="en-US" sz="1800" b="1" dirty="0" smtClean="0">
                    <a:solidFill>
                      <a:schemeClr val="tx1"/>
                    </a:solidFill>
                    <a:latin typeface="Cambria" pitchFamily="18" charset="0"/>
                    <a:ea typeface="+mj-ea"/>
                    <a:cs typeface="Arial" pitchFamily="34" charset="0"/>
                  </a:rPr>
                  <a:t> </a:t>
                </a:r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  <a:ea typeface="+mj-ea"/>
                    <a:cs typeface="Arial" pitchFamily="34" charset="0"/>
                  </a:rPr>
                  <a:t>be a differentiable function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solidFill>
                              <a:schemeClr val="tx1"/>
                            </a:solidFill>
                            <a:latin typeface="Cambria Math"/>
                            <a:ea typeface="+mj-ea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solidFill>
                              <a:schemeClr val="tx1"/>
                            </a:solidFill>
                            <a:latin typeface="Cambria Math"/>
                            <a:ea typeface="+mj-ea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solidFill>
                              <a:schemeClr val="tx1"/>
                            </a:solidFill>
                            <a:latin typeface="Cambria Math"/>
                            <a:ea typeface="+mj-ea"/>
                            <a:cs typeface="Arial" pitchFamily="34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  <a:ea typeface="+mj-ea"/>
                    <a:cs typeface="Arial" pitchFamily="34" charset="0"/>
                  </a:rPr>
                  <a:t>. Then</a:t>
                </a:r>
              </a:p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  <m:t>𝛼</m:t>
                          </m:r>
                        </m:e>
                        <m:sup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  <m:t>𝑡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  <m:t>𝑓</m:t>
                          </m:r>
                        </m:e>
                      </m:d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  <a:ea typeface="+mj-ea"/>
                          <a:cs typeface="Arial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  <m:t>𝑑</m:t>
                          </m:r>
                          <m:d>
                            <m:dPr>
                              <m:ctrlP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+mj-ea"/>
                                  <a:cs typeface="Arial" pitchFamily="34" charset="0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+mj-ea"/>
                                  <a:cs typeface="Arial" pitchFamily="34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+mj-ea"/>
                                      <a:cs typeface="Arial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+mj-ea"/>
                                      <a:cs typeface="Arial" pitchFamily="34" charset="0"/>
                                    </a:rPr>
                                    <m:t>𝛼</m:t>
                                  </m:r>
                                </m:e>
                              </m:d>
                            </m:e>
                          </m:d>
                        </m:num>
                        <m:den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  <m:t>𝑑𝑡</m:t>
                          </m:r>
                        </m:den>
                      </m:f>
                      <m:d>
                        <m:d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  <m:t>𝑡</m:t>
                          </m:r>
                        </m:e>
                      </m:d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  <a:ea typeface="+mj-ea"/>
                          <a:cs typeface="Arial" pitchFamily="34" charset="0"/>
                        </a:rPr>
                        <m:t> </m:t>
                      </m:r>
                    </m:oMath>
                  </m:oMathPara>
                </a14:m>
                <a:endParaRPr lang="en-US" sz="1800" dirty="0" smtClean="0">
                  <a:solidFill>
                    <a:schemeClr val="tx1"/>
                  </a:solidFill>
                  <a:latin typeface="Cambria" pitchFamily="18" charset="0"/>
                  <a:ea typeface="+mj-ea"/>
                  <a:cs typeface="Arial" pitchFamily="34" charset="0"/>
                </a:endParaRPr>
              </a:p>
              <a:p>
                <a:pPr algn="l"/>
                <a:r>
                  <a:rPr lang="en-US" sz="2400" b="1" dirty="0" smtClean="0">
                    <a:solidFill>
                      <a:schemeClr val="tx1"/>
                    </a:solidFill>
                    <a:latin typeface="Cambria" pitchFamily="18" charset="0"/>
                    <a:ea typeface="+mj-ea"/>
                    <a:cs typeface="Arial" pitchFamily="34" charset="0"/>
                  </a:rPr>
                  <a:t>Proof: </a:t>
                </a:r>
              </a:p>
              <a:p>
                <a:pPr algn="l"/>
                <a:endParaRPr lang="en-US" sz="2400" b="1" dirty="0">
                  <a:solidFill>
                    <a:schemeClr val="tx1"/>
                  </a:solidFill>
                  <a:latin typeface="Cambria" pitchFamily="18" charset="0"/>
                  <a:ea typeface="+mj-ea"/>
                  <a:cs typeface="Arial" pitchFamily="34" charset="0"/>
                </a:endParaRPr>
              </a:p>
              <a:p>
                <a:pPr algn="l"/>
                <a:endParaRPr lang="en-US" sz="2400" b="1" dirty="0" smtClean="0">
                  <a:solidFill>
                    <a:schemeClr val="tx1"/>
                  </a:solidFill>
                  <a:latin typeface="Cambria" pitchFamily="18" charset="0"/>
                  <a:ea typeface="+mj-ea"/>
                  <a:cs typeface="Arial" pitchFamily="34" charset="0"/>
                </a:endParaRPr>
              </a:p>
              <a:p>
                <a:pPr algn="l"/>
                <a:endParaRPr lang="en-US" sz="2400" b="1" dirty="0">
                  <a:solidFill>
                    <a:schemeClr val="tx1"/>
                  </a:solidFill>
                  <a:latin typeface="Cambria" pitchFamily="18" charset="0"/>
                  <a:ea typeface="+mj-ea"/>
                  <a:cs typeface="Arial" pitchFamily="34" charset="0"/>
                </a:endParaRPr>
              </a:p>
              <a:p>
                <a:pPr algn="l"/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  <a:ea typeface="+mj-ea"/>
                    <a:cs typeface="Arial" pitchFamily="34" charset="0"/>
                  </a:rPr>
                  <a:t>In this case</a:t>
                </a:r>
              </a:p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  <m:t>𝛼</m:t>
                          </m:r>
                        </m:e>
                        <m:sup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  <m:t>′</m:t>
                          </m:r>
                        </m:sup>
                      </m:sSup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  <a:ea typeface="+mj-ea"/>
                          <a:cs typeface="Arial" pitchFamily="34" charset="0"/>
                        </a:rPr>
                        <m:t>=</m:t>
                      </m:r>
                      <m:d>
                        <m:d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+mj-ea"/>
                                  <a:cs typeface="Arial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+mj-ea"/>
                                  <a:cs typeface="Arial" pitchFamily="34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+mj-ea"/>
                                      <a:cs typeface="Arial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+mj-ea"/>
                                      <a:cs typeface="Arial" pitchFamily="34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+mj-ea"/>
                                      <a:cs typeface="Arial" pitchFamily="34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+mj-ea"/>
                                  <a:cs typeface="Arial" pitchFamily="34" charset="0"/>
                                </a:rPr>
                                <m:t>𝑑𝑡</m:t>
                              </m:r>
                            </m:den>
                          </m:f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  <m:t>,</m:t>
                          </m:r>
                          <m:f>
                            <m:fPr>
                              <m:ctrlPr>
                                <a:rPr lang="en-US" sz="1800" i="1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Arial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1800" i="1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Arial" pitchFamily="34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sz="18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Arial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Arial" pitchFamily="34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Arial" pitchFamily="34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1800" i="1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Arial" pitchFamily="34" charset="0"/>
                                </a:rPr>
                                <m:t>𝑑𝑡</m:t>
                              </m:r>
                            </m:den>
                          </m:f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cs typeface="Arial" pitchFamily="34" charset="0"/>
                            </a:rPr>
                            <m:t>,</m:t>
                          </m:r>
                          <m:f>
                            <m:fPr>
                              <m:ctrlPr>
                                <a:rPr lang="en-US" sz="1800" i="1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Arial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1800" i="1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Arial" pitchFamily="34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sz="18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Arial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Arial" pitchFamily="34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Arial" pitchFamily="34" charset="0"/>
                                    </a:rPr>
                                    <m:t>3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1800" i="1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Arial" pitchFamily="34" charset="0"/>
                                </a:rPr>
                                <m:t>𝑑𝑡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800" dirty="0" smtClean="0">
                  <a:solidFill>
                    <a:schemeClr val="tx1"/>
                  </a:solidFill>
                  <a:latin typeface="Cambria" pitchFamily="18" charset="0"/>
                  <a:ea typeface="+mj-ea"/>
                  <a:cs typeface="Arial" pitchFamily="34" charset="0"/>
                </a:endParaRPr>
              </a:p>
              <a:p>
                <a:pPr algn="l"/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  <a:ea typeface="+mj-ea"/>
                    <a:cs typeface="Arial" pitchFamily="34" charset="0"/>
                  </a:rPr>
                  <a:t>So </a:t>
                </a:r>
              </a:p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  <m:t>𝛼</m:t>
                          </m:r>
                        </m:e>
                        <m:sup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  <m:t>𝑡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  <m:t>𝑓</m:t>
                          </m:r>
                        </m:e>
                      </m:d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  <a:ea typeface="+mj-ea"/>
                          <a:cs typeface="Arial" pitchFamily="34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sz="1800" i="1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Arial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1800" i="1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Arial" pitchFamily="34" charset="0"/>
                                </a:rPr>
                                <m:t>𝜕</m:t>
                              </m:r>
                              <m:r>
                                <a:rPr lang="en-US" sz="1800" i="1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Arial" pitchFamily="34" charset="0"/>
                                </a:rPr>
                                <m:t>𝑓</m:t>
                              </m:r>
                            </m:num>
                            <m:den>
                              <m:r>
                                <a:rPr lang="en-US" sz="1800" i="1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Arial" pitchFamily="34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18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Arial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Arial" pitchFamily="34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Arial" pitchFamily="34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  <m:d>
                        <m:d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  <m:t>𝛼</m:t>
                          </m:r>
                          <m:d>
                            <m:dPr>
                              <m:ctrlP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+mj-ea"/>
                                  <a:cs typeface="Arial" pitchFamily="34" charset="0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+mj-ea"/>
                                  <a:cs typeface="Arial" pitchFamily="34" charset="0"/>
                                </a:rPr>
                                <m:t>𝑡</m:t>
                              </m:r>
                            </m:e>
                          </m:d>
                        </m:e>
                      </m:d>
                      <m:f>
                        <m:f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+mj-ea"/>
                                  <a:cs typeface="Arial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+mj-ea"/>
                                  <a:cs typeface="Arial" pitchFamily="34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+mj-ea"/>
                                  <a:cs typeface="Arial" pitchFamily="34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+mj-ea"/>
                              <a:cs typeface="Arial" pitchFamily="34" charset="0"/>
                            </a:rPr>
                            <m:t>𝑑𝑡</m:t>
                          </m:r>
                        </m:den>
                      </m:f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  <a:ea typeface="+mj-ea"/>
                          <a:cs typeface="Arial" pitchFamily="34" charset="0"/>
                        </a:rPr>
                        <m:t>(</m:t>
                      </m:r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  <a:ea typeface="+mj-ea"/>
                          <a:cs typeface="Arial" pitchFamily="34" charset="0"/>
                        </a:rPr>
                        <m:t>𝑡</m:t>
                      </m:r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  <a:ea typeface="+mj-ea"/>
                          <a:cs typeface="Arial" pitchFamily="34" charset="0"/>
                        </a:rPr>
                        <m:t>)</m:t>
                      </m:r>
                    </m:oMath>
                  </m:oMathPara>
                </a14:m>
                <a:endParaRPr lang="en-US" sz="1800" dirty="0" smtClean="0">
                  <a:solidFill>
                    <a:schemeClr val="tx1"/>
                  </a:solidFill>
                  <a:latin typeface="Cambria" pitchFamily="18" charset="0"/>
                  <a:ea typeface="+mj-ea"/>
                  <a:cs typeface="Arial" pitchFamily="34" charset="0"/>
                </a:endParaRPr>
              </a:p>
              <a:p>
                <a:pPr algn="l"/>
                <a:r>
                  <a:rPr lang="en-US" sz="1800" dirty="0" smtClean="0">
                    <a:solidFill>
                      <a:schemeClr val="tx1"/>
                    </a:solidFill>
                    <a:latin typeface="Cambria" pitchFamily="18" charset="0"/>
                    <a:ea typeface="+mj-ea"/>
                    <a:cs typeface="Arial" pitchFamily="34" charset="0"/>
                  </a:rPr>
                  <a:t>But by chain rule: </a:t>
                </a:r>
              </a:p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i="1">
                              <a:solidFill>
                                <a:schemeClr val="tx1"/>
                              </a:solidFill>
                              <a:latin typeface="Cambria Math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a:rPr lang="en-US" sz="1800" i="1">
                              <a:solidFill>
                                <a:schemeClr val="tx1"/>
                              </a:solidFill>
                              <a:latin typeface="Cambria Math"/>
                              <a:cs typeface="Arial" pitchFamily="34" charset="0"/>
                            </a:rPr>
                            <m:t>𝛼</m:t>
                          </m:r>
                        </m:e>
                        <m:sup>
                          <m:r>
                            <a:rPr lang="en-US" sz="1800" i="1">
                              <a:solidFill>
                                <a:schemeClr val="tx1"/>
                              </a:solidFill>
                              <a:latin typeface="Cambria Math"/>
                              <a:cs typeface="Arial" pitchFamily="34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800" i="1">
                              <a:solidFill>
                                <a:schemeClr val="tx1"/>
                              </a:solidFill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solidFill>
                                <a:schemeClr val="tx1"/>
                              </a:solidFill>
                              <a:latin typeface="Cambria Math"/>
                              <a:cs typeface="Arial" pitchFamily="34" charset="0"/>
                            </a:rPr>
                            <m:t>𝑡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sz="1800" i="1">
                              <a:solidFill>
                                <a:schemeClr val="tx1"/>
                              </a:solidFill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solidFill>
                                <a:schemeClr val="tx1"/>
                              </a:solidFill>
                              <a:latin typeface="Cambria Math"/>
                              <a:cs typeface="Arial" pitchFamily="34" charset="0"/>
                            </a:rPr>
                            <m:t>𝑓</m:t>
                          </m:r>
                        </m:e>
                      </m:d>
                      <m:r>
                        <a:rPr lang="en-US" sz="1800" i="1">
                          <a:solidFill>
                            <a:schemeClr val="tx1"/>
                          </a:solidFill>
                          <a:latin typeface="Cambria Math"/>
                          <a:cs typeface="Arial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1800" i="1">
                              <a:solidFill>
                                <a:schemeClr val="tx1"/>
                              </a:solidFill>
                              <a:latin typeface="Cambria Math"/>
                              <a:cs typeface="Arial" pitchFamily="34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solidFill>
                                <a:schemeClr val="tx1"/>
                              </a:solidFill>
                              <a:latin typeface="Cambria Math"/>
                              <a:cs typeface="Arial" pitchFamily="34" charset="0"/>
                            </a:rPr>
                            <m:t>𝑑</m:t>
                          </m:r>
                          <m:d>
                            <m:dPr>
                              <m:ctrlPr>
                                <a:rPr lang="en-US" sz="1800" i="1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Arial" pitchFamily="34" charset="0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Arial" pitchFamily="34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sz="18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Arial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cs typeface="Arial" pitchFamily="34" charset="0"/>
                                    </a:rPr>
                                    <m:t>𝛼</m:t>
                                  </m:r>
                                </m:e>
                              </m:d>
                            </m:e>
                          </m:d>
                        </m:num>
                        <m:den>
                          <m:r>
                            <a:rPr lang="en-US" sz="1800" i="1">
                              <a:solidFill>
                                <a:schemeClr val="tx1"/>
                              </a:solidFill>
                              <a:latin typeface="Cambria Math"/>
                              <a:cs typeface="Arial" pitchFamily="34" charset="0"/>
                            </a:rPr>
                            <m:t>𝑑𝑡</m:t>
                          </m:r>
                        </m:den>
                      </m:f>
                      <m:d>
                        <m:dPr>
                          <m:ctrlPr>
                            <a:rPr lang="en-US" sz="1800" i="1">
                              <a:solidFill>
                                <a:schemeClr val="tx1"/>
                              </a:solidFill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solidFill>
                                <a:schemeClr val="tx1"/>
                              </a:solidFill>
                              <a:latin typeface="Cambria Math"/>
                              <a:cs typeface="Arial" pitchFamily="34" charset="0"/>
                            </a:rPr>
                            <m:t>𝑡</m:t>
                          </m:r>
                        </m:e>
                      </m:d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/>
                          <a:cs typeface="Arial" pitchFamily="34" charset="0"/>
                        </a:rPr>
                        <m:t>.</m:t>
                      </m:r>
                    </m:oMath>
                  </m:oMathPara>
                </a14:m>
                <a:endParaRPr lang="en-US" sz="1800" dirty="0" smtClean="0">
                  <a:solidFill>
                    <a:schemeClr val="tx1"/>
                  </a:solidFill>
                  <a:latin typeface="Cambria" pitchFamily="18" charset="0"/>
                  <a:ea typeface="+mj-ea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Sub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304800" y="914400"/>
                <a:ext cx="8534400" cy="5715000"/>
              </a:xfrm>
              <a:blipFill rotWithShape="1">
                <a:blip r:embed="rId3" cstate="print"/>
                <a:stretch>
                  <a:fillRect l="-1071" t="-8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04800" y="228600"/>
            <a:ext cx="8610600" cy="609600"/>
          </a:xfrm>
        </p:spPr>
        <p:txBody>
          <a:bodyPr>
            <a:normAutofit/>
          </a:bodyPr>
          <a:lstStyle/>
          <a:p>
            <a:pPr marL="285750" indent="-285750"/>
            <a:r>
              <a:rPr lang="en-US" sz="3200" b="1" dirty="0">
                <a:latin typeface="Cambria" pitchFamily="18" charset="0"/>
                <a:cs typeface="Arial" pitchFamily="34" charset="0"/>
              </a:rPr>
              <a:t>Derivative with respect to Velocity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TextBox 4"/>
              <p:cNvSpPr txBox="1"/>
              <p:nvPr/>
            </p:nvSpPr>
            <p:spPr>
              <a:xfrm>
                <a:off x="381000" y="2366211"/>
                <a:ext cx="8382000" cy="1241302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latin typeface="Cambria" pitchFamily="18" charset="0"/>
                    <a:cs typeface="Arial" pitchFamily="34" charset="0"/>
                  </a:rPr>
                  <a:t>Recall: </a:t>
                </a:r>
                <a:r>
                  <a:rPr lang="en-US" dirty="0">
                    <a:latin typeface="Arial" pitchFamily="34" charset="0"/>
                    <a:cs typeface="Arial" pitchFamily="34" charset="0"/>
                  </a:rPr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  <m:r>
                      <a:rPr lang="en-US" i="1">
                        <a:latin typeface="Cambria Math"/>
                        <a:cs typeface="Arial" pitchFamily="34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/>
                                <a:cs typeface="Arial" pitchFamily="34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  <a:cs typeface="Arial" pitchFamily="34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  <a:cs typeface="Arial" pitchFamily="34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  <a:cs typeface="Arial" pitchFamily="34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/>
                                <a:cs typeface="Arial" pitchFamily="34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  <a:cs typeface="Arial" pitchFamily="34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  <a:cs typeface="Arial" pitchFamily="34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  <a:cs typeface="Arial" pitchFamily="34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/>
                                <a:cs typeface="Arial" pitchFamily="34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  <a:cs typeface="Arial" pitchFamily="34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  <a:cs typeface="Arial" pitchFamily="34" charset="0"/>
                              </a:rPr>
                              <m:t>3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>
                    <a:latin typeface="Arial" pitchFamily="34" charset="0"/>
                    <a:cs typeface="Arial" pitchFamily="34" charset="0"/>
                  </a:rPr>
                  <a:t> is a tangent vector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US" b="1" i="1">
                            <a:latin typeface="Cambria Math"/>
                            <a:cs typeface="Arial" pitchFamily="34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dirty="0">
                    <a:latin typeface="Arial" pitchFamily="34" charset="0"/>
                    <a:cs typeface="Arial" pitchFamily="34" charset="0"/>
                  </a:rPr>
                  <a:t>, then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cs typeface="Arial" pitchFamily="34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cs typeface="Arial" pitchFamily="34" charset="0"/>
                            </a:rPr>
                            <m:t>𝑝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Arial" pitchFamily="34" charset="0"/>
                            </a:rPr>
                            <m:t>𝑓</m:t>
                          </m:r>
                        </m:e>
                      </m:d>
                      <m:r>
                        <a:rPr lang="en-US" i="1">
                          <a:latin typeface="Cambria Math"/>
                          <a:cs typeface="Arial" pitchFamily="34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cs typeface="Arial" pitchFamily="34" charset="0"/>
                            </a:rPr>
                            <m:t>∑</m:t>
                          </m:r>
                          <m:r>
                            <a:rPr lang="en-US" i="1">
                              <a:latin typeface="Cambria Math"/>
                              <a:cs typeface="Arial" pitchFamily="34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cs typeface="Arial" pitchFamily="34" charset="0"/>
                            </a:rPr>
                            <m:t>𝑖</m:t>
                          </m:r>
                        </m:sub>
                      </m:sSub>
                      <m:f>
                        <m:fPr>
                          <m:ctrlPr>
                            <a:rPr lang="en-US" i="1">
                              <a:latin typeface="Cambria Math"/>
                              <a:cs typeface="Arial" pitchFamily="34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  <a:cs typeface="Arial" pitchFamily="34" charset="0"/>
                            </a:rPr>
                            <m:t>𝜕</m:t>
                          </m:r>
                          <m:r>
                            <a:rPr lang="en-US" i="1">
                              <a:latin typeface="Cambria Math"/>
                              <a:cs typeface="Arial" pitchFamily="34" charset="0"/>
                            </a:rPr>
                            <m:t>𝑓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  <a:cs typeface="Arial" pitchFamily="34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  <a:cs typeface="Arial" pitchFamily="34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cs typeface="Arial" pitchFamily="34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cs typeface="Arial" pitchFamily="34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lang="en-US" i="1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Arial" pitchFamily="34" charset="0"/>
                            </a:rPr>
                            <m:t>𝑝</m:t>
                          </m:r>
                        </m:e>
                      </m:d>
                      <m:r>
                        <a:rPr lang="en-US" i="1">
                          <a:latin typeface="Cambria Math"/>
                          <a:cs typeface="Arial" pitchFamily="34" charset="0"/>
                        </a:rPr>
                        <m:t>.</m:t>
                      </m:r>
                    </m:oMath>
                  </m:oMathPara>
                </a14:m>
                <a:endParaRPr lang="en-US" dirty="0">
                  <a:latin typeface="Arial" pitchFamily="34" charset="0"/>
                  <a:cs typeface="Arial" pitchFamily="34" charset="0"/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2366211"/>
                <a:ext cx="8382000" cy="1241302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037454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190" y="152400"/>
            <a:ext cx="8229600" cy="762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Properties of Curves</a:t>
            </a:r>
            <a:endParaRPr lang="en-US" sz="3200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90600"/>
                <a:ext cx="5257800" cy="56388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One-to-one curves: </a:t>
                </a:r>
                <a:r>
                  <a:rPr lang="en-US" sz="1800" dirty="0" smtClean="0">
                    <a:latin typeface="Cambria" pitchFamily="18" charset="0"/>
                  </a:rPr>
                  <a:t>The function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r>
                      <a:rPr lang="en-US" sz="1800" b="0" i="1" smtClean="0">
                        <a:latin typeface="Cambria Math"/>
                      </a:rPr>
                      <m:t>𝐼</m:t>
                    </m:r>
                    <m:r>
                      <a:rPr lang="en-US" sz="1800" b="0" i="1" smtClean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is one-to one  if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𝛼</m:t>
                      </m:r>
                      <m:d>
                        <m:dPr>
                          <m:ctrlPr>
                            <a:rPr lang="en-US" sz="180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≠</m:t>
                      </m:r>
                      <m:r>
                        <a:rPr lang="en-US" sz="1800" b="0" i="1" smtClean="0">
                          <a:latin typeface="Cambria Math"/>
                        </a:rPr>
                        <m:t>𝛼</m:t>
                      </m:r>
                      <m:d>
                        <m:dPr>
                          <m:ctrlPr>
                            <a:rPr lang="en-US" sz="180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𝑓𝑜𝑟</m:t>
                      </m:r>
                      <m:r>
                        <a:rPr lang="en-US" sz="1800" b="0" i="1" smtClean="0"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en-US" sz="18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≠</m:t>
                      </m:r>
                      <m:sSub>
                        <m:sSubPr>
                          <m:ctrlPr>
                            <a:rPr lang="en-US" sz="18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</m:oMath>
                </a14:m>
                <a:r>
                  <a:rPr lang="en-US" sz="2400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is one-to-one then the curve does not intersect itself, or  stay in the same point without moving on, or repeat itself over after some time.</a:t>
                </a: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Periodic curves: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A curve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r>
                      <a:rPr lang="en-US" sz="1800" b="1" i="1" smtClean="0">
                        <a:latin typeface="Cambria Math"/>
                      </a:rPr>
                      <m:t>𝑹</m:t>
                    </m:r>
                    <m:r>
                      <a:rPr lang="en-US" sz="1800" b="1" i="1" smtClean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called periodic if there is a positive number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sz="2400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such that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𝛼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𝑝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r>
                        <a:rPr lang="en-US" sz="1800" b="0" i="1" smtClean="0">
                          <a:latin typeface="Cambria Math"/>
                        </a:rPr>
                        <m:t>𝛼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   </m:t>
                      </m:r>
                      <m:r>
                        <a:rPr lang="en-US" sz="1800" b="0" i="1" smtClean="0">
                          <a:latin typeface="Cambria Math"/>
                        </a:rPr>
                        <m:t>𝑓𝑜𝑟</m:t>
                      </m:r>
                      <m:r>
                        <a:rPr lang="en-US" sz="1800" b="0" i="1" smtClean="0">
                          <a:latin typeface="Cambria Math"/>
                        </a:rPr>
                        <m:t> </m:t>
                      </m:r>
                      <m:r>
                        <a:rPr lang="en-US" sz="1800" b="0" i="1" smtClean="0">
                          <a:latin typeface="Cambria Math"/>
                        </a:rPr>
                        <m:t>𝑎𝑙𝑙</m:t>
                      </m:r>
                      <m:r>
                        <a:rPr lang="en-US" sz="1800" b="0" i="1" smtClean="0">
                          <a:latin typeface="Cambria Math"/>
                        </a:rPr>
                        <m:t>   </m:t>
                      </m:r>
                      <m:r>
                        <a:rPr lang="en-US" sz="1800" b="0" i="1" smtClean="0">
                          <a:latin typeface="Cambria Math"/>
                        </a:rPr>
                        <m:t>𝑡</m:t>
                      </m:r>
                      <m:r>
                        <a:rPr lang="en-US" sz="1800" b="0" i="1" smtClean="0">
                          <a:latin typeface="Cambria Math"/>
                        </a:rPr>
                        <m:t>∈</m:t>
                      </m:r>
                      <m:r>
                        <a:rPr lang="en-US" sz="1800" b="1" i="1" smtClean="0">
                          <a:latin typeface="Cambria Math"/>
                        </a:rPr>
                        <m:t>𝑹</m:t>
                      </m:r>
                    </m:oMath>
                  </m:oMathPara>
                </a14:m>
                <a:endParaRPr lang="en-US" sz="18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The smallest such number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the period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90600"/>
                <a:ext cx="5257800" cy="5638800"/>
              </a:xfrm>
              <a:blipFill rotWithShape="1">
                <a:blip r:embed="rId3" cstate="print"/>
                <a:stretch>
                  <a:fillRect l="-1738" t="-8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40</a:t>
            </a:fld>
            <a:endParaRPr lang="en-US"/>
          </a:p>
        </p:txBody>
      </p:sp>
      <p:pic>
        <p:nvPicPr>
          <p:cNvPr id="1026" name="Picture 2" descr="https://encrypted-tbn2.gstatic.com/images?q=tbn:ANd9GcTJSkz5yPB3KpNTvuHT_PQEb6CypRTjD4vmPED1LZZskfYqmBNwa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93042" y="3657600"/>
            <a:ext cx="2437375" cy="2405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encrypted-tbn2.gstatic.com/images?q=tbn:ANd9GcTcJYHRla2_cfY-vCMQXM_lcYAXbKAC6zmAm2qfQ8NlcjE_w0i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9800" y="990600"/>
            <a:ext cx="2438400" cy="2438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96788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90600"/>
                <a:ext cx="4724400" cy="51355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Regular curves: </a:t>
                </a:r>
                <a:r>
                  <a:rPr lang="en-US" sz="1800" dirty="0" smtClean="0">
                    <a:latin typeface="Cambria" pitchFamily="18" charset="0"/>
                  </a:rPr>
                  <a:t>A curve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r>
                      <a:rPr lang="en-US" sz="1800" b="0" i="1" smtClean="0">
                        <a:latin typeface="Cambria Math"/>
                      </a:rPr>
                      <m:t>𝐼</m:t>
                    </m:r>
                    <m:r>
                      <a:rPr lang="en-US" sz="1800" b="0" i="1" smtClean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called regular if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𝛼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80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≠</m:t>
                      </m:r>
                      <m:sSub>
                        <m:sSubPr>
                          <m:ctrlPr>
                            <a:rPr lang="en-US" sz="1800" i="1" smtClean="0">
                              <a:latin typeface="Cambria Math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sz="180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0,0,0</m:t>
                              </m:r>
                            </m:e>
                          </m:d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𝛼</m:t>
                          </m:r>
                          <m:d>
                            <m:dPr>
                              <m:ctrlPr>
                                <a:rPr lang="en-US" sz="180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 </m:t>
                      </m:r>
                      <m:r>
                        <a:rPr lang="en-US" sz="1800" b="0" i="1" smtClean="0">
                          <a:latin typeface="Cambria Math"/>
                        </a:rPr>
                        <m:t>𝑓𝑜𝑟</m:t>
                      </m:r>
                      <m:r>
                        <a:rPr lang="en-US" sz="1800" b="0" i="1" smtClean="0">
                          <a:latin typeface="Cambria Math"/>
                        </a:rPr>
                        <m:t> </m:t>
                      </m:r>
                      <m:r>
                        <a:rPr lang="en-US" sz="1800" b="0" i="1" smtClean="0">
                          <a:latin typeface="Cambria Math"/>
                        </a:rPr>
                        <m:t>𝑎𝑙𝑙</m:t>
                      </m:r>
                      <m:r>
                        <a:rPr lang="en-US" sz="1800" b="0" i="1" smtClean="0">
                          <a:latin typeface="Cambria Math"/>
                        </a:rPr>
                        <m:t> </m:t>
                      </m:r>
                      <m:r>
                        <a:rPr lang="en-US" sz="1800" b="0" i="1" smtClean="0">
                          <a:latin typeface="Cambria Math"/>
                        </a:rPr>
                        <m:t>𝑡</m:t>
                      </m:r>
                      <m:r>
                        <a:rPr lang="en-US" sz="1800" b="0" i="1" smtClean="0">
                          <a:latin typeface="Cambria Math"/>
                        </a:rPr>
                        <m:t>∈</m:t>
                      </m:r>
                      <m:r>
                        <a:rPr lang="en-US" sz="1800" b="0" i="1" smtClean="0">
                          <a:latin typeface="Cambria Math"/>
                        </a:rPr>
                        <m:t>𝐼</m:t>
                      </m:r>
                      <m:r>
                        <a:rPr lang="en-US" sz="1800" b="0" i="1" smtClean="0">
                          <a:latin typeface="Cambria Math"/>
                        </a:rPr>
                        <m:t>  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4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400" b="1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Example: </a:t>
                </a:r>
                <a:r>
                  <a:rPr lang="en-US" sz="1800" dirty="0" smtClean="0">
                    <a:latin typeface="Cambria" pitchFamily="18" charset="0"/>
                  </a:rPr>
                  <a:t>The curve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r>
                      <a:rPr lang="en-US" sz="1800" b="1" i="1" smtClean="0">
                        <a:latin typeface="Cambria Math"/>
                      </a:rPr>
                      <m:t>𝑹</m:t>
                    </m:r>
                    <m:r>
                      <a:rPr lang="en-US" sz="1800" b="1" i="1" smtClean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given as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=(</m:t>
                    </m:r>
                    <m:sSup>
                      <m:sSup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</a:rPr>
                          <m:t>𝑡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sSup>
                      <m:sSup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</a:rPr>
                          <m:t>𝑡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en-US" sz="1800" b="0" i="1" smtClean="0">
                        <a:latin typeface="Cambria Math"/>
                      </a:rPr>
                      <m:t>,0)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not regular.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 </a:t>
                </a:r>
                <a:endParaRPr lang="en-US" sz="18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90600"/>
                <a:ext cx="4724400" cy="5135563"/>
              </a:xfrm>
              <a:blipFill rotWithShape="1">
                <a:blip r:embed="rId3" cstate="print"/>
                <a:stretch>
                  <a:fillRect l="-1935" t="-9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Properties of Curves</a:t>
            </a:r>
            <a:endParaRPr lang="en-US" sz="3200" b="1" dirty="0">
              <a:latin typeface="Cambria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51121" y="1066800"/>
            <a:ext cx="2724150" cy="360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18715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mi.sanu.ac.rs/vismath/friedman/fig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56296" y="4038600"/>
            <a:ext cx="3589606" cy="2399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57160" y="228600"/>
            <a:ext cx="50911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Cambria" pitchFamily="18" charset="0"/>
                <a:cs typeface="Arial" pitchFamily="34" charset="0"/>
              </a:rPr>
              <a:t>What did we learn today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48275" y="304801"/>
            <a:ext cx="3581400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TextBox 6"/>
              <p:cNvSpPr txBox="1"/>
              <p:nvPr/>
            </p:nvSpPr>
            <p:spPr>
              <a:xfrm>
                <a:off x="157162" y="1295400"/>
                <a:ext cx="5248275" cy="34932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 smtClean="0">
                    <a:latin typeface="Cambria" pitchFamily="18" charset="0"/>
                    <a:cs typeface="Arial" pitchFamily="34" charset="0"/>
                  </a:rPr>
                  <a:t>Contents:</a:t>
                </a:r>
              </a:p>
              <a:p>
                <a:endParaRPr lang="en-US" sz="2400" b="1" dirty="0" smtClean="0">
                  <a:latin typeface="Cambria" pitchFamily="18" charset="0"/>
                  <a:cs typeface="Arial" pitchFamily="34" charset="0"/>
                </a:endParaRPr>
              </a:p>
              <a:p>
                <a:pPr marL="285750" indent="-285750">
                  <a:buFont typeface="Wingdings" pitchFamily="2" charset="2"/>
                  <a:buChar char="Ø"/>
                </a:pPr>
                <a:r>
                  <a:rPr lang="en-US" sz="2200" b="1" dirty="0" smtClean="0">
                    <a:latin typeface="Cambria" pitchFamily="18" charset="0"/>
                    <a:cs typeface="Arial" pitchFamily="34" charset="0"/>
                  </a:rPr>
                  <a:t>Curves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2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22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endParaRPr lang="en-US" sz="2200" b="1" dirty="0" smtClean="0">
                  <a:latin typeface="Cambria" pitchFamily="18" charset="0"/>
                  <a:cs typeface="Arial" pitchFamily="34" charset="0"/>
                </a:endParaRPr>
              </a:p>
              <a:p>
                <a:pPr marL="285750" indent="-285750">
                  <a:buFont typeface="Wingdings" pitchFamily="2" charset="2"/>
                  <a:buChar char="Ø"/>
                </a:pPr>
                <a:r>
                  <a:rPr lang="en-US" sz="2200" b="1" dirty="0" smtClean="0">
                    <a:latin typeface="Cambria" pitchFamily="18" charset="0"/>
                    <a:cs typeface="Arial" pitchFamily="34" charset="0"/>
                  </a:rPr>
                  <a:t>Velocity Vectors</a:t>
                </a:r>
              </a:p>
              <a:p>
                <a:pPr marL="285750" indent="-285750">
                  <a:buFont typeface="Wingdings" pitchFamily="2" charset="2"/>
                  <a:buChar char="Ø"/>
                </a:pPr>
                <a:r>
                  <a:rPr lang="en-US" sz="2200" b="1" dirty="0" smtClean="0">
                    <a:latin typeface="Cambria" pitchFamily="18" charset="0"/>
                    <a:cs typeface="Arial" pitchFamily="34" charset="0"/>
                  </a:rPr>
                  <a:t>Reparametrization of Curves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2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22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endParaRPr lang="en-US" sz="2200" b="1" dirty="0" smtClean="0">
                  <a:latin typeface="Cambria" pitchFamily="18" charset="0"/>
                  <a:cs typeface="Arial" pitchFamily="34" charset="0"/>
                </a:endParaRPr>
              </a:p>
              <a:p>
                <a:pPr marL="285750" indent="-285750">
                  <a:buFont typeface="Wingdings" pitchFamily="2" charset="2"/>
                  <a:buChar char="Ø"/>
                </a:pPr>
                <a:r>
                  <a:rPr lang="en-US" sz="2200" b="1" dirty="0" smtClean="0">
                    <a:latin typeface="Cambria" pitchFamily="18" charset="0"/>
                    <a:cs typeface="Arial" pitchFamily="34" charset="0"/>
                  </a:rPr>
                  <a:t>Derivative with respect to Velocity</a:t>
                </a:r>
              </a:p>
              <a:p>
                <a:pPr marL="285750" indent="-285750">
                  <a:buFont typeface="Wingdings" pitchFamily="2" charset="2"/>
                  <a:buChar char="Ø"/>
                </a:pPr>
                <a:r>
                  <a:rPr lang="en-US" sz="2200" b="1" dirty="0" smtClean="0">
                    <a:latin typeface="Cambria" pitchFamily="18" charset="0"/>
                    <a:cs typeface="Arial" pitchFamily="34" charset="0"/>
                  </a:rPr>
                  <a:t>Properties of Curves</a:t>
                </a:r>
              </a:p>
              <a:p>
                <a:pPr marL="285750" indent="-285750">
                  <a:buFont typeface="Wingdings" pitchFamily="2" charset="2"/>
                  <a:buChar char="Ø"/>
                </a:pPr>
                <a:r>
                  <a:rPr lang="en-US" sz="2200" b="1" dirty="0" smtClean="0">
                    <a:latin typeface="Cambria" pitchFamily="18" charset="0"/>
                    <a:cs typeface="Arial" pitchFamily="34" charset="0"/>
                  </a:rPr>
                  <a:t>Conclusion</a:t>
                </a:r>
              </a:p>
              <a:p>
                <a:r>
                  <a:rPr lang="en-US" dirty="0" smtClean="0"/>
                  <a:t> </a:t>
                </a:r>
              </a:p>
              <a:p>
                <a:endParaRPr lang="en-US" b="1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162" y="1295400"/>
                <a:ext cx="5248275" cy="3493264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l="-2439" t="-1745" b="-17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47657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19100" y="409303"/>
            <a:ext cx="807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Cambria" pitchFamily="18" charset="0"/>
              </a:rPr>
              <a:t>Next time</a:t>
            </a:r>
            <a:endParaRPr lang="en-US" sz="2800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extBox 3"/>
              <p:cNvSpPr txBox="1"/>
              <p:nvPr/>
            </p:nvSpPr>
            <p:spPr>
              <a:xfrm>
                <a:off x="533400" y="1143000"/>
                <a:ext cx="7848600" cy="7218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4000" b="1" i="1" smtClean="0">
                        <a:latin typeface="Cambria Math"/>
                      </a:rPr>
                      <m:t>𝟏</m:t>
                    </m:r>
                  </m:oMath>
                </a14:m>
                <a:r>
                  <a:rPr lang="en-US" sz="4000" b="1" dirty="0" smtClean="0">
                    <a:latin typeface="Cambria" pitchFamily="18" charset="0"/>
                  </a:rPr>
                  <a:t>-Forms</a:t>
                </a:r>
                <a:endParaRPr lang="en-US" sz="4000" b="1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1143000"/>
                <a:ext cx="7848600" cy="721801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t="-15254" b="-330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438400"/>
            <a:ext cx="5681030" cy="3440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7955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81200" y="685800"/>
            <a:ext cx="51435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latin typeface="Cambria" pitchFamily="18" charset="0"/>
              </a:rPr>
              <a:t>End of the lecture</a:t>
            </a:r>
            <a:endParaRPr lang="en-US" dirty="0">
              <a:latin typeface="Cambria" pitchFamily="18" charset="0"/>
            </a:endParaRPr>
          </a:p>
        </p:txBody>
      </p:sp>
      <p:pic>
        <p:nvPicPr>
          <p:cNvPr id="1026" name="Picture 2" descr="https://ergosphere.s3.amazonaws.com/uploads/image/image/13/thumbnail-lecture-theatre-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49692" y="2193694"/>
            <a:ext cx="4495800" cy="3208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60533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1589</TotalTime>
  <Words>349</Words>
  <Application>Microsoft Office PowerPoint</Application>
  <PresentationFormat>On-screen Show (4:3)</PresentationFormat>
  <Paragraphs>190</Paragraphs>
  <Slides>44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Office Theme</vt:lpstr>
      <vt:lpstr>Slide 1</vt:lpstr>
      <vt:lpstr>Slide 2</vt:lpstr>
      <vt:lpstr>Slide 3</vt:lpstr>
      <vt:lpstr> </vt:lpstr>
      <vt:lpstr> </vt:lpstr>
      <vt:lpstr> </vt:lpstr>
      <vt:lpstr> </vt:lpstr>
      <vt:lpstr> </vt:lpstr>
      <vt:lpstr> </vt:lpstr>
      <vt:lpstr> </vt:lpstr>
      <vt:lpstr> </vt:lpstr>
      <vt:lpstr> </vt:lpstr>
      <vt:lpstr> </vt:lpstr>
      <vt:lpstr> </vt:lpstr>
      <vt:lpstr> </vt:lpstr>
      <vt:lpstr> </vt:lpstr>
      <vt:lpstr> </vt:lpstr>
      <vt:lpstr> </vt:lpstr>
      <vt:lpstr>Velocity vector</vt:lpstr>
      <vt:lpstr>Velocity vector</vt:lpstr>
      <vt:lpstr>Velocity vector</vt:lpstr>
      <vt:lpstr>Velocity vector</vt:lpstr>
      <vt:lpstr>Velocity vector</vt:lpstr>
      <vt:lpstr>Velocity vector</vt:lpstr>
      <vt:lpstr>Velocity vector</vt:lpstr>
      <vt:lpstr>Velocity vector</vt:lpstr>
      <vt:lpstr>Velocity vector</vt:lpstr>
      <vt:lpstr>Velocity vector</vt:lpstr>
      <vt:lpstr>Velocity vector</vt:lpstr>
      <vt:lpstr>Velocity vector</vt:lpstr>
      <vt:lpstr> </vt:lpstr>
      <vt:lpstr> </vt:lpstr>
      <vt:lpstr> </vt:lpstr>
      <vt:lpstr> </vt:lpstr>
      <vt:lpstr> </vt:lpstr>
      <vt:lpstr>Slide 36</vt:lpstr>
      <vt:lpstr>Slide 37</vt:lpstr>
      <vt:lpstr>Slide 38</vt:lpstr>
      <vt:lpstr>Derivative with respect to Velocity</vt:lpstr>
      <vt:lpstr>Properties of Curves</vt:lpstr>
      <vt:lpstr>Properties of Curves</vt:lpstr>
      <vt:lpstr>Slide 42</vt:lpstr>
      <vt:lpstr>Slide 43</vt:lpstr>
      <vt:lpstr>Slide 44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SONY</dc:creator>
  <cp:lastModifiedBy>NTS</cp:lastModifiedBy>
  <cp:revision>79</cp:revision>
  <dcterms:created xsi:type="dcterms:W3CDTF">2006-08-16T00:00:00Z</dcterms:created>
  <dcterms:modified xsi:type="dcterms:W3CDTF">2013-04-05T07:52:31Z</dcterms:modified>
</cp:coreProperties>
</file>