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70" r:id="rId5"/>
    <p:sldId id="260" r:id="rId6"/>
    <p:sldId id="271" r:id="rId7"/>
    <p:sldId id="261" r:id="rId8"/>
    <p:sldId id="276" r:id="rId9"/>
    <p:sldId id="262" r:id="rId10"/>
    <p:sldId id="263" r:id="rId11"/>
    <p:sldId id="278" r:id="rId12"/>
    <p:sldId id="279" r:id="rId13"/>
    <p:sldId id="274" r:id="rId14"/>
    <p:sldId id="277" r:id="rId15"/>
    <p:sldId id="272" r:id="rId16"/>
    <p:sldId id="273" r:id="rId17"/>
    <p:sldId id="275" r:id="rId18"/>
    <p:sldId id="266" r:id="rId19"/>
    <p:sldId id="267" r:id="rId20"/>
    <p:sldId id="268" r:id="rId21"/>
    <p:sldId id="258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049179"/>
            <a:ext cx="6096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Lecture # 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/>
              <a:t> 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67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11089"/>
            <a:ext cx="8305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Today’s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Contents: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Directional derivatives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Definition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How to differentiate composite functions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(Chain rule)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How to compute directional derivatives 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    more efficiently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main properties of directional derivatives</a:t>
            </a:r>
          </a:p>
          <a:p>
            <a:pPr marL="742950" lvl="1" indent="-285750">
              <a:buFont typeface="Wingdings" pitchFamily="2" charset="2"/>
              <a:buChar char="q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Operation of a vector field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Basic properties of operations of vector fields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ars.els-cdn.com/content/image/1-s2.0-S016786550800216X-g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64481"/>
            <a:ext cx="2141648" cy="26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Associated with each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is the straight line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𝒕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→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𝒑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𝒕𝒗</m:t>
                      </m:r>
                    </m:oMath>
                  </m:oMathPara>
                </a14:m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593" t="-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44134"/>
            <a:ext cx="1950884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506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Associated with each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is the straight line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𝒕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→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𝒑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1" i="1" smtClean="0">
                          <a:latin typeface="Cambria Math"/>
                          <a:cs typeface="Arial" pitchFamily="34" charset="0"/>
                        </a:rPr>
                        <m:t>𝒕𝒗</m:t>
                      </m:r>
                    </m:oMath>
                  </m:oMathPara>
                </a14:m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a differentiable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 Then the number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𝑡𝑣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Is called the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594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44134"/>
            <a:ext cx="1950884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799" y="3505201"/>
            <a:ext cx="4458696" cy="335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294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called the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We also say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directional derivative.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directional derivative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informs us about the change in the value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as we move away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in the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  <a:blipFill rotWithShape="1">
                <a:blip r:embed="rId3" cstate="print"/>
                <a:stretch>
                  <a:fillRect l="-444" t="-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2058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called the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We also say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directional derivative.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directional derivative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informs us about the change in the value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as we move away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in the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Example: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for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𝑦𝑧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=(1,1,0)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=(1,0,−3)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First we compute the line defined 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𝑡𝑣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1,1,0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1,0,−3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=(1+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,1,−3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Now evaluating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along the line.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,1,−3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−3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−6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−3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Now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𝑡𝑣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−3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−6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=−3−12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−9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Now applying definition of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we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𝑡𝑣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=0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−3−12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−9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=0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  <a:blipFill rotWithShape="1">
                <a:blip r:embed="rId3" cstate="print"/>
                <a:stretch>
                  <a:fillRect l="-1111" t="-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11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10601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Recall: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917577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17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following results can be used to calculate directional derivatives more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efficiently.</a:t>
                </a: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Lemma: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;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𝑡𝑣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=(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𝑡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𝑡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,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𝑡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Now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𝑡𝑣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𝑡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/>
                                      <a:cs typeface="Arial" pitchFamily="34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Since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By using chain rule, we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𝑡𝑣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=0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∑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𝑡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=0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1111" t="-612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1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same example as before: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Example: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 for the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𝑦𝑧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, with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=(1,1,0)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=(1,0,−3)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Solution: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We know that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So we calculate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=2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𝑥𝑦𝑧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,   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,  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𝑧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𝑦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Thus at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=(1,1,0)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=0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,   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0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,  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𝑧</m:t>
                          </m:r>
                        </m:den>
                      </m:f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1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So 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=1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+0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−3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791200"/>
              </a:xfrm>
              <a:blipFill rotWithShape="1">
                <a:blip r:embed="rId3" cstate="print"/>
                <a:stretch>
                  <a:fillRect l="-1111" t="-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557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Theorem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functions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tangent vectors,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numbers.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2)-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  <m:r>
                      <m:rPr>
                        <m:nor/>
                      </m:rPr>
                      <a:rPr lang="en-US" sz="1800" dirty="0">
                        <a:latin typeface="Arial" pitchFamily="34" charset="0"/>
                        <a:cs typeface="Arial" pitchFamily="34" charset="0"/>
                      </a:rPr>
                      <m:t>.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3)-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Proof: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2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Theorem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functions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tangent vectors,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numbers.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2)-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  <m:r>
                      <m:rPr>
                        <m:nor/>
                      </m:rPr>
                      <a:rPr lang="en-US" sz="1800" dirty="0">
                        <a:latin typeface="Arial" pitchFamily="34" charset="0"/>
                        <a:cs typeface="Arial" pitchFamily="34" charset="0"/>
                      </a:rPr>
                      <m:t>.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3)-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Proof: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2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Theorem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functions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tangent vectors,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numbers.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2)-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  <m:r>
                      <m:rPr>
                        <m:nor/>
                      </m:rPr>
                      <a:rPr lang="en-US" sz="1800" dirty="0">
                        <a:latin typeface="Arial" pitchFamily="34" charset="0"/>
                        <a:cs typeface="Arial" pitchFamily="34" charset="0"/>
                      </a:rPr>
                      <m:t>.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3)-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Proof(3)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1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Directional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derivatives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980781"/>
            <a:ext cx="6959210" cy="387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23404"/>
            <a:ext cx="2349137" cy="27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7214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838200"/>
                <a:ext cx="8458200" cy="3634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Operation of a vector field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on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defined as follows: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a vector field,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be a function.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the function defined by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a function which to each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gives us the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with respect to the tangent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Example: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For the natural fame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we get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  <m:t>1,0,0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[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]</m:t>
                      </m:r>
                    </m:oMath>
                  </m:oMathPara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838200"/>
                <a:ext cx="8458200" cy="363484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54" t="-839" b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11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838200"/>
                <a:ext cx="8458200" cy="5131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Operation of a vector field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on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defined as follows: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a vector field,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be a function.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the function defined by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a function which to each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gives us the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with respect to the tangent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Example: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For the natural fame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we get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  <m:t>1,0,0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[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]</m:t>
                      </m:r>
                    </m:oMath>
                  </m:oMathPara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Now we use an earlier lemma: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Lemma: </a:t>
                </a:r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838200"/>
                <a:ext cx="8458200" cy="513172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54" t="-595" b="-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4603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838200"/>
                <a:ext cx="8458200" cy="5935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Operation of a vector field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on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defined as follows: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a vector field,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be a function.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be the function defined by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a function which to each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gives us the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with respect to the tangent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Example: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For the natural fame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we get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cs typeface="Arial" pitchFamily="34" charset="0"/>
                                </a:rPr>
                                <m:t>1,0,0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[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]</m:t>
                      </m:r>
                    </m:oMath>
                  </m:oMathPara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Now we use an earlier lemma: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Lemma: </a:t>
                </a:r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/>
                                <a:cs typeface="Arial" pitchFamily="34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 is a tangent vector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solidFill>
                              <a:schemeClr val="tx2"/>
                            </a:solidFill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,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∑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2"/>
                                  </a:solidFill>
                                  <a:latin typeface="Cambria Math"/>
                                  <a:cs typeface="Arial" pitchFamily="34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So we get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  <a:cs typeface="Arial" pitchFamily="34" charset="0"/>
                                </a:rPr>
                                <m:t>1,0,0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=1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+0.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+0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838200"/>
                <a:ext cx="8458200" cy="593540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54" t="-514"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88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65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906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Basic properties of operations of vector fields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Corollary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: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h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are real-valued function, then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	(1)-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𝑓𝑉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𝑔𝑊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𝑔𝑊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</m:oMath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	(2)-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𝑎𝑉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𝑏𝑉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	(3)-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Proof: (1)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Recall: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1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𝑏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cs typeface="Arial" pitchFamily="34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2)-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  <m:r>
                      <m:rPr>
                        <m:nor/>
                      </m:rPr>
                      <a:rPr lang="en-US" sz="1800" dirty="0">
                        <a:latin typeface="Arial" pitchFamily="34" charset="0"/>
                        <a:cs typeface="Arial" pitchFamily="34" charset="0"/>
                      </a:rPr>
                      <m:t>.</m:t>
                    </m:r>
                  </m:oMath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3)-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.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90600"/>
                <a:ext cx="8229600" cy="4983163"/>
              </a:xfrm>
              <a:blipFill rotWithShape="1">
                <a:blip r:embed="rId3" cstate="print"/>
                <a:stretch>
                  <a:fillRect l="-1185" t="-857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88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 (2):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𝑏𝑉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Proof(3):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𝑓𝑔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𝑓𝑉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1111" t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6080" y="1828800"/>
            <a:ext cx="5825817" cy="2146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2479" y="5017713"/>
            <a:ext cx="5687721" cy="90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929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95400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Example: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be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𝑦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𝑧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 Calculate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Solution: </a:t>
                </a: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𝑉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=(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𝑧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Using the following two properties: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1)-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𝑓𝑉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𝑔𝑊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𝑓𝑉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𝑔𝑊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h</m:t>
                        </m:r>
                      </m:e>
                    </m:d>
                  </m:oMath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2)-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𝑎𝑓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𝑏𝑔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𝑎𝑉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𝑏𝑉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[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𝑔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We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𝑉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=(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)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𝑧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                                 =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 (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𝑧</m:t>
                      </m:r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                                                   =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</m:d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</m:d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𝑧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𝑦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[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𝑦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𝑧</m:t>
                      </m:r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]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                  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.0−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.0−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𝑦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800" b="0" i="1" dirty="0" smtClean="0">
                  <a:latin typeface="Cambria Math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cs typeface="Arial" pitchFamily="34" charset="0"/>
                  </a:rPr>
                  <a:t> 			 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=2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𝑦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95400"/>
                <a:ext cx="8229600" cy="4525963"/>
              </a:xfrm>
              <a:blipFill rotWithShape="1">
                <a:blip r:embed="rId3" cstate="print"/>
                <a:stretch>
                  <a:fillRect l="-1185" t="-943" b="-1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-19594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Operation of a vector field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7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.sanu.ac.rs/vismath/friedman/fig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94709"/>
            <a:ext cx="554355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Next time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1143000"/>
                <a:ext cx="7848600" cy="72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Curves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40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sz="40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143000"/>
                <a:ext cx="7848600" cy="72180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12712" b="-35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12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atic.guim.co.uk/sys-images/Guardian/About/General/2012/7/16/1342467800147/student-in-lecture-theatr-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51435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End of the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79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123</Words>
  <Application>Microsoft Office PowerPoint</Application>
  <PresentationFormat>On-screen Show (4:3)</PresentationFormat>
  <Paragraphs>62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Directional derivatives</vt:lpstr>
      <vt:lpstr>Directional derivatives</vt:lpstr>
      <vt:lpstr>Directional derivatives</vt:lpstr>
      <vt:lpstr>Directional derivatives</vt:lpstr>
      <vt:lpstr>Directional derivatives</vt:lpstr>
      <vt:lpstr>Slide 8</vt:lpstr>
      <vt:lpstr>Directional derivatives</vt:lpstr>
      <vt:lpstr>Directional derivatives</vt:lpstr>
      <vt:lpstr>Directional derivatives</vt:lpstr>
      <vt:lpstr>Directional derivatives</vt:lpstr>
      <vt:lpstr>Directional derivatives</vt:lpstr>
      <vt:lpstr>Slide 14</vt:lpstr>
      <vt:lpstr>Slide 15</vt:lpstr>
      <vt:lpstr>Slide 16</vt:lpstr>
      <vt:lpstr>Slide 17</vt:lpstr>
      <vt:lpstr>Operation of a vector field</vt:lpstr>
      <vt:lpstr>Operation of a vector field</vt:lpstr>
      <vt:lpstr>Operation of a vector field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44</cp:revision>
  <dcterms:created xsi:type="dcterms:W3CDTF">2006-08-16T00:00:00Z</dcterms:created>
  <dcterms:modified xsi:type="dcterms:W3CDTF">2013-03-23T08:35:26Z</dcterms:modified>
</cp:coreProperties>
</file>