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6" r:id="rId12"/>
    <p:sldId id="266" r:id="rId13"/>
    <p:sldId id="267" r:id="rId14"/>
    <p:sldId id="277" r:id="rId15"/>
    <p:sldId id="268" r:id="rId16"/>
    <p:sldId id="269" r:id="rId17"/>
    <p:sldId id="270" r:id="rId18"/>
    <p:sldId id="271" r:id="rId19"/>
    <p:sldId id="272" r:id="rId20"/>
    <p:sldId id="274" r:id="rId21"/>
    <p:sldId id="279" r:id="rId22"/>
    <p:sldId id="280" r:id="rId23"/>
    <p:sldId id="281" r:id="rId24"/>
    <p:sldId id="278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058C17-0A98-4621-BDE0-F4FE644890B9}" type="datetimeFigureOut">
              <a:rPr lang="en-US" smtClean="0"/>
              <a:pPr/>
              <a:t>3/23/2013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6C0C7D-D855-421E-81D0-CAECB693B9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4126610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4F2271-738E-4CB0-82D1-F5819DDEA0B7}" type="datetimeFigureOut">
              <a:rPr lang="en-US" smtClean="0"/>
              <a:pPr/>
              <a:t>3/23/2013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7FBED1-6CAA-4965-A00E-6AB954FA79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9484859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6778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E3C18-61A0-4081-86C9-D1FC314E7E3C}" type="datetime1">
              <a:rPr lang="en-US" smtClean="0"/>
              <a:pPr/>
              <a:t>3/23/2013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B9733-5D73-4895-A34C-65EE7257550F}" type="datetime1">
              <a:rPr lang="en-US" smtClean="0"/>
              <a:pPr/>
              <a:t>3/23/2013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32DAC-44C2-4015-BF86-B1173914D540}" type="datetime1">
              <a:rPr lang="en-US" smtClean="0"/>
              <a:pPr/>
              <a:t>3/23/2013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B8FA7-EE7A-4F06-8897-A0095EE9ECBA}" type="datetime1">
              <a:rPr lang="en-US" smtClean="0"/>
              <a:pPr/>
              <a:t>3/23/2013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0F5FF-D3E2-4587-9D95-44A0B641ED73}" type="datetime1">
              <a:rPr lang="en-US" smtClean="0"/>
              <a:pPr/>
              <a:t>3/23/2013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73403-27CB-46F5-88AD-0952E4A2B0FF}" type="datetime1">
              <a:rPr lang="en-US" smtClean="0"/>
              <a:pPr/>
              <a:t>3/23/2013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8A2A5-4B33-41B4-8B4A-E10F49D3F457}" type="datetime1">
              <a:rPr lang="en-US" smtClean="0"/>
              <a:pPr/>
              <a:t>3/23/2013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29F51-5FF5-476C-9F1B-0E9F2654418B}" type="datetime1">
              <a:rPr lang="en-US" smtClean="0"/>
              <a:pPr/>
              <a:t>3/23/2013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9B6C1-D6D5-4389-931D-C7D8362C9C95}" type="datetime1">
              <a:rPr lang="en-US" smtClean="0"/>
              <a:pPr/>
              <a:t>3/23/2013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AB55D-2070-4553-A8BB-88EAAD1D983E}" type="datetime1">
              <a:rPr lang="en-US" smtClean="0"/>
              <a:pPr/>
              <a:t>3/23/2013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38276-D5C9-4FD8-A62C-9B4FAC34BE58}" type="datetime1">
              <a:rPr lang="en-US" smtClean="0"/>
              <a:pPr/>
              <a:t>3/23/2013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B3CC6C-F816-4F78-AEFA-F09CB44F7DF8}" type="datetime1">
              <a:rPr lang="en-US" smtClean="0"/>
              <a:pPr/>
              <a:t>3/23/2013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20.gif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29.gif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29.gif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38.png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371600" y="1049179"/>
            <a:ext cx="6096000" cy="3508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y-GB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Lecture # 2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y-GB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y-GB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MTH352: Differential Geometry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latin typeface="Arial" pitchFamily="34" charset="0"/>
                <a:cs typeface="Arial" pitchFamily="34" charset="0"/>
              </a:rPr>
              <a:t>For</a:t>
            </a:r>
          </a:p>
          <a:p>
            <a:pPr algn="ctr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/>
              <a:t> </a:t>
            </a:r>
            <a:r>
              <a:rPr lang="en-GB" sz="2400" b="1" dirty="0" smtClean="0">
                <a:latin typeface="Arial" pitchFamily="34" charset="0"/>
                <a:cs typeface="Arial" pitchFamily="34" charset="0"/>
              </a:rPr>
              <a:t>Master of Mathematics</a:t>
            </a:r>
          </a:p>
          <a:p>
            <a:pPr algn="ctr"/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latin typeface="Arial" pitchFamily="34" charset="0"/>
                <a:cs typeface="Arial" pitchFamily="34" charset="0"/>
              </a:rPr>
              <a:t>By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4495800"/>
            <a:ext cx="55626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Dr. SOHAIL IQBAL</a:t>
            </a:r>
            <a:endParaRPr lang="en-US" sz="2800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latin typeface="Arial" pitchFamily="34" charset="0"/>
                <a:cs typeface="Arial" pitchFamily="34" charset="0"/>
              </a:rPr>
              <a:t>Assistant Professor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latin typeface="Arial" pitchFamily="34" charset="0"/>
                <a:cs typeface="Arial" pitchFamily="34" charset="0"/>
              </a:rPr>
              <a:t>Department of Mathematics, CIIT Islamabad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005048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23410"/>
    </mc:Choice>
    <mc:Fallback>
      <p:transition advTm="2341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TextBox 3"/>
              <p:cNvSpPr txBox="1"/>
              <p:nvPr/>
            </p:nvSpPr>
            <p:spPr>
              <a:xfrm>
                <a:off x="533400" y="411089"/>
                <a:ext cx="8305800" cy="43213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smtClean="0">
                    <a:latin typeface="Arial" pitchFamily="34" charset="0"/>
                    <a:cs typeface="Arial" pitchFamily="34" charset="0"/>
                  </a:rPr>
                  <a:t>Today’s lecture</a:t>
                </a:r>
              </a:p>
              <a:p>
                <a:endParaRPr lang="en-US" sz="2800" dirty="0" smtClean="0">
                  <a:latin typeface="Arial" pitchFamily="34" charset="0"/>
                  <a:cs typeface="Arial" pitchFamily="34" charset="0"/>
                </a:endParaRPr>
              </a:p>
              <a:p>
                <a:r>
                  <a:rPr lang="en-US" sz="2800" dirty="0" smtClean="0">
                    <a:latin typeface="Arial" pitchFamily="34" charset="0"/>
                    <a:cs typeface="Arial" pitchFamily="34" charset="0"/>
                  </a:rPr>
                  <a:t>Contents:</a:t>
                </a:r>
              </a:p>
              <a:p>
                <a:endParaRPr lang="en-US" sz="2800" dirty="0" smtClean="0">
                  <a:latin typeface="Arial" pitchFamily="34" charset="0"/>
                  <a:cs typeface="Arial" pitchFamily="34" charset="0"/>
                </a:endParaRPr>
              </a:p>
              <a:p>
                <a:pPr marL="285750" indent="-285750">
                  <a:buFont typeface="Wingdings" pitchFamily="2" charset="2"/>
                  <a:buChar char="Ø"/>
                </a:pPr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Vectors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b="1" i="1" smtClean="0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b="1" i="1" smtClean="0">
                        <a:latin typeface="Cambria Math"/>
                      </a:rPr>
                      <m:t> </m:t>
                    </m:r>
                  </m:oMath>
                </a14:m>
                <a:endParaRPr lang="en-US" b="1" dirty="0" smtClean="0">
                  <a:latin typeface="Arial" pitchFamily="34" charset="0"/>
                  <a:cs typeface="Arial" pitchFamily="34" charset="0"/>
                </a:endParaRPr>
              </a:p>
              <a:p>
                <a:pPr marL="285750" indent="-285750">
                  <a:buFont typeface="Wingdings" pitchFamily="2" charset="2"/>
                  <a:buChar char="Ø"/>
                </a:pPr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Tangent vectors</a:t>
                </a:r>
              </a:p>
              <a:p>
                <a:pPr marL="285750" indent="-285750">
                  <a:buFont typeface="Wingdings" pitchFamily="2" charset="2"/>
                  <a:buChar char="Ø"/>
                </a:pPr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Vector field </a:t>
                </a:r>
              </a:p>
              <a:p>
                <a:pPr marL="285750" indent="-285750">
                  <a:buFont typeface="Wingdings" pitchFamily="2" charset="2"/>
                  <a:buChar char="Ø"/>
                </a:pPr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Natural frame field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endParaRPr lang="en-US" b="1" dirty="0" smtClean="0">
                  <a:latin typeface="Arial" pitchFamily="34" charset="0"/>
                  <a:cs typeface="Arial" pitchFamily="34" charset="0"/>
                </a:endParaRPr>
              </a:p>
              <a:p>
                <a:pPr marL="285750" indent="-285750">
                  <a:buFont typeface="Wingdings" pitchFamily="2" charset="2"/>
                  <a:buChar char="Ø"/>
                </a:pPr>
                <a:r>
                  <a:rPr lang="en-US" dirty="0">
                    <a:latin typeface="Arial" pitchFamily="34" charset="0"/>
                    <a:cs typeface="Arial" pitchFamily="34" charset="0"/>
                  </a:rPr>
                  <a:t>Differentiable vector </a:t>
                </a:r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fields</a:t>
                </a:r>
                <a:endParaRPr lang="en-US" dirty="0" smtClean="0">
                  <a:latin typeface="Arial" pitchFamily="34" charset="0"/>
                  <a:cs typeface="Arial" pitchFamily="34" charset="0"/>
                </a:endParaRPr>
              </a:p>
              <a:p>
                <a:pPr marL="285750" indent="-285750">
                  <a:buFont typeface="Wingdings" pitchFamily="2" charset="2"/>
                  <a:buChar char="Ø"/>
                </a:pPr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Some questions from Exercise 1.2</a:t>
                </a:r>
              </a:p>
              <a:p>
                <a:pPr marL="285750" indent="-285750">
                  <a:buFont typeface="Wingdings" pitchFamily="2" charset="2"/>
                  <a:buChar char="Ø"/>
                </a:pPr>
                <a:endParaRPr lang="en-US" dirty="0" smtClean="0">
                  <a:latin typeface="Arial" pitchFamily="34" charset="0"/>
                  <a:cs typeface="Arial" pitchFamily="34" charset="0"/>
                </a:endParaRPr>
              </a:p>
              <a:p>
                <a:pPr marL="285750" indent="-285750">
                  <a:buFont typeface="Wingdings" pitchFamily="2" charset="2"/>
                  <a:buChar char="Ø"/>
                </a:pPr>
                <a:endParaRPr lang="en-US" dirty="0" smtClean="0">
                  <a:latin typeface="Arial" pitchFamily="34" charset="0"/>
                  <a:cs typeface="Arial" pitchFamily="34" charset="0"/>
                </a:endParaRPr>
              </a:p>
              <a:p>
                <a:pPr marL="285750" indent="-285750">
                  <a:buFont typeface="Wingdings" pitchFamily="2" charset="2"/>
                  <a:buChar char="Ø"/>
                </a:pPr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411089"/>
                <a:ext cx="8305800" cy="4321311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l="-1542" t="-1410" b="-12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294" name="Picture 6" descr="http://ncdc.unl.edu/images/plan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19850" y="838200"/>
            <a:ext cx="2419350" cy="3629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701391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0446"/>
    </mc:Choice>
    <mc:Fallback>
      <p:transition spd="slow" advTm="10446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228600" y="381000"/>
                <a:ext cx="8229600" cy="944562"/>
              </a:xfrm>
            </p:spPr>
            <p:txBody>
              <a:bodyPr>
                <a:normAutofit fontScale="90000"/>
              </a:bodyPr>
              <a:lstStyle/>
              <a:p>
                <a:r>
                  <a:rPr lang="en-US" sz="3100" dirty="0">
                    <a:latin typeface="Arial" pitchFamily="34" charset="0"/>
                    <a:cs typeface="Arial" pitchFamily="34" charset="0"/>
                  </a:rPr>
                  <a:t>Vectors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1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100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3100" b="1" i="1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3100" b="1" i="1">
                        <a:latin typeface="Cambria Math"/>
                      </a:rPr>
                      <m:t> </m:t>
                    </m:r>
                  </m:oMath>
                </a14:m>
                <a:r>
                  <a:rPr lang="en-US" b="1" dirty="0"/>
                  <a:t/>
                </a:r>
                <a:br>
                  <a:rPr lang="en-US" b="1" dirty="0"/>
                </a:br>
                <a:endParaRPr lang="en-US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28600" y="381000"/>
                <a:ext cx="8229600" cy="944562"/>
              </a:xfrm>
              <a:blipFill rotWithShape="1">
                <a:blip r:embed="rId2" cstate="print"/>
                <a:stretch>
                  <a:fillRect t="-16883" b="-38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43000"/>
                <a:ext cx="8229600" cy="49831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1800" b="1" dirty="0" smtClean="0"/>
                  <a:t>Intuitively </a:t>
                </a:r>
                <a:r>
                  <a:rPr lang="en-US" sz="1800" dirty="0"/>
                  <a:t>a</a:t>
                </a:r>
                <a:r>
                  <a:rPr lang="en-US" sz="1800" dirty="0" smtClean="0"/>
                  <a:t> vector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b="1" dirty="0" smtClean="0"/>
                  <a:t> </a:t>
                </a:r>
                <a:r>
                  <a:rPr lang="en-US" sz="1800" dirty="0" smtClean="0"/>
                  <a:t>is an oriented line segment or “arrow”.</a:t>
                </a:r>
              </a:p>
              <a:p>
                <a:pPr marL="0" indent="0">
                  <a:buNone/>
                </a:pPr>
                <a:endParaRPr lang="en-US" sz="1800" b="1" dirty="0" smtClean="0"/>
              </a:p>
              <a:p>
                <a:pPr marL="0" indent="0">
                  <a:buNone/>
                </a:pPr>
                <a:endParaRPr lang="en-US" sz="1800" b="1" dirty="0"/>
              </a:p>
              <a:p>
                <a:pPr marL="0" indent="0">
                  <a:buNone/>
                </a:pPr>
                <a:endParaRPr lang="en-US" sz="1800" b="1" dirty="0" smtClean="0"/>
              </a:p>
              <a:p>
                <a:pPr marL="0" indent="0">
                  <a:buNone/>
                </a:pPr>
                <a:endParaRPr lang="en-US" sz="1800" b="1" dirty="0"/>
              </a:p>
              <a:p>
                <a:pPr marL="0" indent="0">
                  <a:buNone/>
                </a:pPr>
                <a:endParaRPr lang="en-US" sz="1800" b="1" dirty="0" smtClean="0"/>
              </a:p>
              <a:p>
                <a:pPr marL="0" indent="0">
                  <a:buNone/>
                </a:pPr>
                <a:endParaRPr lang="en-US" sz="1800" b="1" dirty="0"/>
              </a:p>
              <a:p>
                <a:pPr marL="0" indent="0">
                  <a:buNone/>
                </a:pPr>
                <a:endParaRPr lang="en-US" sz="1800" b="1" dirty="0" smtClean="0"/>
              </a:p>
              <a:p>
                <a:pPr marL="0" indent="0">
                  <a:buNone/>
                </a:pPr>
                <a:endParaRPr lang="en-US" sz="1800" b="1" dirty="0"/>
              </a:p>
              <a:p>
                <a:pPr marL="0" indent="0">
                  <a:buNone/>
                </a:pPr>
                <a:endParaRPr lang="en-US" sz="1800" b="1" dirty="0" smtClean="0"/>
              </a:p>
              <a:p>
                <a:pPr marL="0" indent="0">
                  <a:buNone/>
                </a:pPr>
                <a:endParaRPr lang="en-US" sz="1800" b="1" dirty="0"/>
              </a:p>
              <a:p>
                <a:pPr marL="0" indent="0">
                  <a:buNone/>
                </a:pPr>
                <a:endParaRPr lang="en-US" sz="1800" dirty="0" smtClean="0"/>
              </a:p>
              <a:p>
                <a:pPr marL="0" indent="0">
                  <a:buNone/>
                </a:pPr>
                <a:r>
                  <a:rPr lang="en-US" sz="1800" dirty="0" smtClean="0"/>
                  <a:t>Vectors are used to describe vector quantities such as force, velocities, angular momenta etc.</a:t>
                </a:r>
              </a:p>
              <a:p>
                <a:pPr marL="0" indent="0">
                  <a:buNone/>
                </a:pPr>
                <a:endParaRPr lang="en-US" sz="1800" dirty="0" smtClean="0"/>
              </a:p>
              <a:p>
                <a:pPr marL="0" indent="0">
                  <a:buNone/>
                </a:pPr>
                <a:endParaRPr lang="en-US" sz="18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43000"/>
                <a:ext cx="8229600" cy="4983163"/>
              </a:xfrm>
              <a:blipFill rotWithShape="1">
                <a:blip r:embed="rId3" cstate="print"/>
                <a:stretch>
                  <a:fillRect l="-593" t="-490" b="-73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http://www.euclideanspace.com/maths/algebra/vectors/vecGeometry/vectorGeom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93506" y="1981200"/>
            <a:ext cx="2981325" cy="2771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93538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066800"/>
                <a:ext cx="8229600" cy="5562600"/>
              </a:xfrm>
            </p:spPr>
            <p:txBody>
              <a:bodyPr>
                <a:normAutofit/>
              </a:bodyPr>
              <a:lstStyle/>
              <a:p>
                <a:pPr>
                  <a:buFont typeface="Wingdings" pitchFamily="2" charset="2"/>
                  <a:buChar char="Ø"/>
                </a:pP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Two translated vectors are same.</a:t>
                </a:r>
              </a:p>
              <a:p>
                <a:pPr>
                  <a:buFont typeface="Wingdings" pitchFamily="2" charset="2"/>
                  <a:buChar char="Ø"/>
                </a:pPr>
                <a:endParaRPr lang="en-US" sz="1800" dirty="0" smtClean="0">
                  <a:latin typeface="Arial" pitchFamily="34" charset="0"/>
                  <a:cs typeface="Arial" pitchFamily="34" charset="0"/>
                </a:endParaRPr>
              </a:p>
              <a:p>
                <a:pPr>
                  <a:buFont typeface="Wingdings" pitchFamily="2" charset="2"/>
                  <a:buChar char="Ø"/>
                </a:pPr>
                <a:endParaRPr lang="en-US" sz="1800" dirty="0">
                  <a:latin typeface="Arial" pitchFamily="34" charset="0"/>
                  <a:cs typeface="Arial" pitchFamily="34" charset="0"/>
                </a:endParaRPr>
              </a:p>
              <a:p>
                <a:pPr>
                  <a:buFont typeface="Wingdings" pitchFamily="2" charset="2"/>
                  <a:buChar char="Ø"/>
                </a:pPr>
                <a:endParaRPr lang="en-US" sz="1800" dirty="0" smtClean="0">
                  <a:latin typeface="Arial" pitchFamily="34" charset="0"/>
                  <a:cs typeface="Arial" pitchFamily="34" charset="0"/>
                </a:endParaRPr>
              </a:p>
              <a:p>
                <a:pPr>
                  <a:buFont typeface="Wingdings" pitchFamily="2" charset="2"/>
                  <a:buChar char="Ø"/>
                </a:pPr>
                <a:endParaRPr lang="en-US" sz="1800" dirty="0">
                  <a:latin typeface="Arial" pitchFamily="34" charset="0"/>
                  <a:cs typeface="Arial" pitchFamily="34" charset="0"/>
                </a:endParaRPr>
              </a:p>
              <a:p>
                <a:pPr>
                  <a:buFont typeface="Wingdings" pitchFamily="2" charset="2"/>
                  <a:buChar char="Ø"/>
                </a:pPr>
                <a:endParaRPr lang="en-US" sz="1800" dirty="0" smtClean="0">
                  <a:latin typeface="Arial" pitchFamily="34" charset="0"/>
                  <a:cs typeface="Arial" pitchFamily="34" charset="0"/>
                </a:endParaRPr>
              </a:p>
              <a:p>
                <a:pPr>
                  <a:buFont typeface="Wingdings" pitchFamily="2" charset="2"/>
                  <a:buChar char="Ø"/>
                </a:pPr>
                <a:endParaRPr lang="en-US" sz="1800" dirty="0" smtClean="0">
                  <a:latin typeface="Arial" pitchFamily="34" charset="0"/>
                  <a:cs typeface="Arial" pitchFamily="34" charset="0"/>
                </a:endParaRPr>
              </a:p>
              <a:p>
                <a:pPr>
                  <a:buFont typeface="Wingdings" pitchFamily="2" charset="2"/>
                  <a:buChar char="Ø"/>
                </a:pPr>
                <a:endParaRPr lang="en-US" sz="1800" dirty="0" smtClean="0">
                  <a:latin typeface="Arial" pitchFamily="34" charset="0"/>
                  <a:cs typeface="Arial" pitchFamily="34" charset="0"/>
                </a:endParaRPr>
              </a:p>
              <a:p>
                <a:pPr>
                  <a:buFont typeface="Wingdings" pitchFamily="2" charset="2"/>
                  <a:buChar char="Ø"/>
                </a:pPr>
                <a:endParaRPr lang="en-US" sz="1800" dirty="0">
                  <a:latin typeface="Arial" pitchFamily="34" charset="0"/>
                  <a:cs typeface="Arial" pitchFamily="34" charset="0"/>
                </a:endParaRPr>
              </a:p>
              <a:p>
                <a:pPr>
                  <a:buFont typeface="Wingdings" pitchFamily="2" charset="2"/>
                  <a:buChar char="Ø"/>
                </a:pP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To define a vector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𝑣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precisely we mention the starting point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𝑝</m:t>
                    </m:r>
                    <m:r>
                      <a:rPr lang="en-US" sz="18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of the vector as well. </a:t>
                </a:r>
              </a:p>
              <a:p>
                <a:pPr marL="0" indent="0">
                  <a:buNone/>
                </a:pPr>
                <a:endParaRPr lang="en-US" sz="18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Definition:</a:t>
                </a: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A vector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is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𝑝</m:t>
                    </m:r>
                    <m:r>
                      <a:rPr lang="en-US" sz="1800" b="0" i="1" smtClean="0">
                        <a:latin typeface="Cambria Math"/>
                      </a:rPr>
                      <m:t>+</m:t>
                    </m:r>
                    <m:r>
                      <a:rPr lang="en-US" sz="1800" b="0" i="1" smtClean="0">
                        <a:latin typeface="Cambria Math"/>
                      </a:rPr>
                      <m:t>𝑣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, where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is initial point of vector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𝑣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.</a:t>
                </a:r>
              </a:p>
              <a:p>
                <a:pPr marL="0" indent="0">
                  <a:buNone/>
                </a:pPr>
                <a:endParaRPr lang="en-US" sz="1800" dirty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Strictly speaking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𝑣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is a point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b="1" dirty="0" smtClean="0">
                    <a:latin typeface="Arial" pitchFamily="34" charset="0"/>
                    <a:cs typeface="Arial" pitchFamily="34" charset="0"/>
                  </a:rPr>
                  <a:t>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066800"/>
                <a:ext cx="8229600" cy="5562600"/>
              </a:xfrm>
              <a:blipFill rotWithShape="1">
                <a:blip r:embed="rId2" cstate="print"/>
                <a:stretch>
                  <a:fillRect l="-1111" t="-5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274638"/>
                <a:ext cx="8229600" cy="944562"/>
              </a:xfrm>
            </p:spPr>
            <p:txBody>
              <a:bodyPr>
                <a:normAutofit fontScale="90000"/>
              </a:bodyPr>
              <a:lstStyle/>
              <a:p>
                <a:r>
                  <a:rPr lang="en-US" sz="3100" dirty="0">
                    <a:latin typeface="Arial" pitchFamily="34" charset="0"/>
                    <a:cs typeface="Arial" pitchFamily="34" charset="0"/>
                  </a:rPr>
                  <a:t>Vectors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1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100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3100" b="1" i="1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3100" b="1" i="1">
                        <a:latin typeface="Cambria Math"/>
                      </a:rPr>
                      <m:t> </m:t>
                    </m:r>
                  </m:oMath>
                </a14:m>
                <a:r>
                  <a:rPr lang="en-US" b="1" dirty="0"/>
                  <a:t/>
                </a:r>
                <a:br>
                  <a:rPr lang="en-US" b="1" dirty="0"/>
                </a:br>
                <a:endParaRPr lang="en-US" dirty="0"/>
              </a:p>
            </p:txBody>
          </p:sp>
        </mc:Choice>
        <mc:Fallback>
          <p:sp>
            <p:nvSpPr>
              <p:cNvPr id="4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274638"/>
                <a:ext cx="8229600" cy="944562"/>
              </a:xfrm>
              <a:blipFill rotWithShape="1">
                <a:blip r:embed="rId3" cstate="print"/>
                <a:stretch>
                  <a:fillRect t="-16774" b="-3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447800"/>
            <a:ext cx="2524124" cy="2161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14799" y="1447800"/>
            <a:ext cx="4653505" cy="20216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80324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sz="3100" dirty="0">
                <a:latin typeface="Arial" pitchFamily="34" charset="0"/>
                <a:cs typeface="Arial" pitchFamily="34" charset="0"/>
              </a:rPr>
              <a:t>Tangent vectors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19200"/>
                <a:ext cx="8229600" cy="50292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Definition: </a:t>
                </a: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A tangent vector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𝑣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  <m:t>𝑹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consists of two points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; its vector part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𝑣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and its point of application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𝑝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.</a:t>
                </a:r>
              </a:p>
              <a:p>
                <a:pPr marL="0" indent="0">
                  <a:buNone/>
                </a:pPr>
                <a:endParaRPr lang="en-US" sz="18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A tangent vector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𝑣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is drawn as an arrow from the point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𝑝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to the point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𝑝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+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𝑣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19200"/>
                <a:ext cx="8229600" cy="5029200"/>
              </a:xfrm>
              <a:blipFill rotWithShape="1">
                <a:blip r:embed="rId3" cstate="print"/>
                <a:stretch>
                  <a:fillRect l="-1111" t="-1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95600" y="2209800"/>
            <a:ext cx="2971800" cy="293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30173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Example: </a:t>
                </a:r>
                <a:r>
                  <a:rPr lang="en-US" sz="1800" dirty="0">
                    <a:latin typeface="Arial" pitchFamily="34" charset="0"/>
                    <a:cs typeface="Arial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𝑣</m:t>
                    </m:r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=</m:t>
                    </m:r>
                    <m:d>
                      <m:dPr>
                        <m:ctrlPr>
                          <a:rPr lang="en-US" sz="1800" i="1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2,3,2</m:t>
                        </m:r>
                      </m:e>
                    </m:d>
                  </m:oMath>
                </a14:m>
                <a:r>
                  <a:rPr lang="en-US" sz="1800" dirty="0">
                    <a:latin typeface="Arial" pitchFamily="34" charset="0"/>
                    <a:cs typeface="Arial" pitchFamily="34" charset="0"/>
                  </a:rPr>
                  <a:t>, and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𝑝</m:t>
                    </m:r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=(1,1,3)</m:t>
                    </m:r>
                  </m:oMath>
                </a14:m>
                <a:r>
                  <a:rPr lang="en-US" sz="1800" dirty="0">
                    <a:latin typeface="Arial" pitchFamily="34" charset="0"/>
                    <a:cs typeface="Arial" pitchFamily="34" charset="0"/>
                  </a:rPr>
                  <a:t> then </a:t>
                </a: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the tangent vector</a:t>
                </a:r>
              </a:p>
              <a:p>
                <a:pPr marL="0" indent="0">
                  <a:buNone/>
                </a:pPr>
                <a:endParaRPr lang="en-US" sz="1000" dirty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𝑣</m:t>
                          </m:r>
                        </m:e>
                        <m:sub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𝑝</m:t>
                          </m:r>
                        </m:sub>
                      </m:sSub>
                      <m:r>
                        <a:rPr lang="en-US" sz="1800" i="1">
                          <a:latin typeface="Cambria Math"/>
                          <a:cs typeface="Arial" pitchFamily="34" charset="0"/>
                        </a:rPr>
                        <m:t>=</m:t>
                      </m:r>
                      <m:sSub>
                        <m:sSubPr>
                          <m:ctrlP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sz="1800" i="1">
                                  <a:latin typeface="Cambria Math"/>
                                  <a:cs typeface="Arial" pitchFamily="34" charset="0"/>
                                </a:rPr>
                              </m:ctrlPr>
                            </m:dPr>
                            <m:e>
                              <m:r>
                                <a:rPr lang="en-US" sz="1800" i="1">
                                  <a:latin typeface="Cambria Math"/>
                                  <a:cs typeface="Arial" pitchFamily="34" charset="0"/>
                                </a:rPr>
                                <m:t>2,3,2</m:t>
                              </m:r>
                            </m:e>
                          </m:d>
                        </m:e>
                        <m:sub>
                          <m:r>
                            <a:rPr lang="en-US" sz="1800" i="1">
                              <a:latin typeface="Cambria Math"/>
                              <a:cs typeface="Arial" pitchFamily="34" charset="0"/>
                            </a:rPr>
                            <m:t>(1,1,3)</m:t>
                          </m:r>
                        </m:sub>
                      </m:sSub>
                    </m:oMath>
                  </m:oMathPara>
                </a14:m>
                <a:endParaRPr lang="en-US" sz="1800" dirty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US" sz="4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Starts </a:t>
                </a:r>
                <a:r>
                  <a:rPr lang="en-US" sz="1800" dirty="0">
                    <a:latin typeface="Arial" pitchFamily="34" charset="0"/>
                    <a:cs typeface="Arial" pitchFamily="34" charset="0"/>
                  </a:rPr>
                  <a:t>in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1,1,3</m:t>
                        </m:r>
                      </m:e>
                    </m:d>
                  </m:oMath>
                </a14:m>
                <a:r>
                  <a:rPr lang="en-US" sz="1800" dirty="0">
                    <a:latin typeface="Arial" pitchFamily="34" charset="0"/>
                    <a:cs typeface="Arial" pitchFamily="34" charset="0"/>
                  </a:rPr>
                  <a:t> and ends in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(3,4,5)</m:t>
                    </m:r>
                  </m:oMath>
                </a14:m>
                <a:r>
                  <a:rPr lang="en-US" sz="1800" dirty="0">
                    <a:latin typeface="Arial" pitchFamily="34" charset="0"/>
                    <a:cs typeface="Arial" pitchFamily="34" charset="0"/>
                  </a:rPr>
                  <a:t>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 cstate="print"/>
                <a:stretch>
                  <a:fillRect l="-1111" t="-8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sz="3100" dirty="0">
                <a:latin typeface="Arial" pitchFamily="34" charset="0"/>
                <a:cs typeface="Arial" pitchFamily="34" charset="0"/>
              </a:rPr>
              <a:t>Tangent vectors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8171" y="2971800"/>
            <a:ext cx="5591175" cy="309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67014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90600"/>
                <a:ext cx="8229600" cy="51355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 smtClean="0"/>
                  <a:t>Equality of tangent vectors</a:t>
                </a:r>
                <a:endParaRPr lang="en-US" sz="1800" dirty="0" smtClean="0"/>
              </a:p>
              <a:p>
                <a:pPr>
                  <a:buFont typeface="Wingdings" pitchFamily="2" charset="2"/>
                  <a:buChar char="Ø"/>
                </a:pPr>
                <a:r>
                  <a:rPr lang="en-US" sz="1800" dirty="0" smtClean="0"/>
                  <a:t>Two tangent vectors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sz="1800" dirty="0" smtClean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𝑤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𝑞</m:t>
                        </m:r>
                      </m:sub>
                    </m:sSub>
                  </m:oMath>
                </a14:m>
                <a:r>
                  <a:rPr lang="en-US" sz="1800" dirty="0" smtClean="0"/>
                  <a:t> are parallel if and only in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𝑣</m:t>
                    </m:r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r>
                      <a:rPr lang="en-US" sz="1800" b="0" i="1" smtClean="0">
                        <a:latin typeface="Cambria Math"/>
                      </a:rPr>
                      <m:t>𝑤</m:t>
                    </m:r>
                  </m:oMath>
                </a14:m>
                <a:r>
                  <a:rPr lang="en-US" sz="1800" dirty="0" smtClean="0"/>
                  <a:t>.</a:t>
                </a:r>
              </a:p>
              <a:p>
                <a:pPr>
                  <a:buFont typeface="Wingdings" pitchFamily="2" charset="2"/>
                  <a:buChar char="Ø"/>
                </a:pPr>
                <a:r>
                  <a:rPr lang="en-US" sz="1800" dirty="0"/>
                  <a:t>Two tangent vectors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sz="18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𝑤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𝑞</m:t>
                        </m:r>
                      </m:sub>
                    </m:sSub>
                  </m:oMath>
                </a14:m>
                <a:r>
                  <a:rPr lang="en-US" sz="1800" dirty="0"/>
                  <a:t> </a:t>
                </a:r>
                <a:r>
                  <a:rPr lang="en-US" sz="1800" dirty="0" smtClean="0"/>
                  <a:t>are equal </a:t>
                </a:r>
                <a:r>
                  <a:rPr lang="en-US" sz="1800" dirty="0"/>
                  <a:t>if and only in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𝑣</m:t>
                    </m:r>
                    <m:r>
                      <a:rPr lang="en-US" sz="1800" i="1">
                        <a:latin typeface="Cambria Math"/>
                      </a:rPr>
                      <m:t>=</m:t>
                    </m:r>
                    <m:r>
                      <a:rPr lang="en-US" sz="1800" i="1">
                        <a:latin typeface="Cambria Math"/>
                      </a:rPr>
                      <m:t>𝑤</m:t>
                    </m:r>
                  </m:oMath>
                </a14:m>
                <a:r>
                  <a:rPr lang="en-US" sz="1800" dirty="0" smtClean="0"/>
                  <a:t> 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𝑝</m:t>
                    </m:r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r>
                      <a:rPr lang="en-US" sz="1800" b="0" i="1" smtClean="0">
                        <a:latin typeface="Cambria Math"/>
                      </a:rPr>
                      <m:t>𝑞</m:t>
                    </m:r>
                  </m:oMath>
                </a14:m>
                <a:r>
                  <a:rPr lang="en-US" sz="1800" dirty="0" smtClean="0"/>
                  <a:t>.</a:t>
                </a:r>
              </a:p>
              <a:p>
                <a:pPr>
                  <a:buFont typeface="Wingdings" pitchFamily="2" charset="2"/>
                  <a:buChar char="Ø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sz="1800" dirty="0" smtClean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𝑞</m:t>
                        </m:r>
                      </m:sub>
                    </m:sSub>
                  </m:oMath>
                </a14:m>
                <a:r>
                  <a:rPr lang="en-US" sz="1800" dirty="0" smtClean="0"/>
                  <a:t> are different tangent vectors if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𝑝</m:t>
                    </m:r>
                    <m:r>
                      <a:rPr lang="en-US" sz="1800" b="0" i="1" smtClean="0">
                        <a:latin typeface="Cambria Math"/>
                      </a:rPr>
                      <m:t>≠</m:t>
                    </m:r>
                    <m:r>
                      <a:rPr lang="en-US" sz="1800" b="0" i="1" smtClean="0">
                        <a:latin typeface="Cambria Math"/>
                      </a:rPr>
                      <m:t>𝑞</m:t>
                    </m:r>
                  </m:oMath>
                </a14:m>
                <a:r>
                  <a:rPr lang="en-US" sz="1800" dirty="0" smtClean="0"/>
                  <a:t>.</a:t>
                </a:r>
              </a:p>
              <a:p>
                <a:pPr marL="0" indent="0">
                  <a:buNone/>
                </a:pPr>
                <a:endParaRPr lang="en-US" sz="1800" dirty="0" smtClean="0"/>
              </a:p>
              <a:p>
                <a:pPr marL="0" indent="0">
                  <a:buNone/>
                </a:pPr>
                <a:endParaRPr lang="en-US" sz="1800" dirty="0" smtClean="0"/>
              </a:p>
              <a:p>
                <a:pPr marL="0" indent="0" algn="ctr">
                  <a:buNone/>
                </a:pPr>
                <a:endParaRPr lang="en-US" sz="18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90600"/>
                <a:ext cx="8229600" cy="5135563"/>
              </a:xfrm>
              <a:blipFill rotWithShape="1">
                <a:blip r:embed="rId3" cstate="print"/>
                <a:stretch>
                  <a:fillRect l="-1111" t="-9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sz="3100" dirty="0">
                <a:latin typeface="Arial" pitchFamily="34" charset="0"/>
                <a:cs typeface="Arial" pitchFamily="34" charset="0"/>
              </a:rPr>
              <a:t>Tangent vectors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43200" y="2667000"/>
            <a:ext cx="3057525" cy="3267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72017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Tangent Space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43000"/>
                <a:ext cx="8229600" cy="49831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 smtClean="0"/>
                  <a:t>Definition: </a:t>
                </a:r>
                <a:r>
                  <a:rPr lang="en-US" sz="1800" dirty="0" smtClean="0"/>
                  <a:t>Let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</a:rPr>
                      <m:t>𝒑</m:t>
                    </m:r>
                  </m:oMath>
                </a14:m>
                <a:r>
                  <a:rPr lang="en-US" sz="1800" dirty="0" smtClean="0"/>
                  <a:t> be a point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dirty="0" smtClean="0"/>
                  <a:t>. The 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𝑝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/>
                  <a:t> consisting of all tangent vectors that have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</a:rPr>
                      <m:t>𝒑</m:t>
                    </m:r>
                  </m:oMath>
                </a14:m>
                <a:r>
                  <a:rPr lang="en-US" sz="1800" dirty="0" smtClean="0"/>
                  <a:t> as point of application is called the tangent space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b="1" dirty="0" smtClean="0"/>
                  <a:t> </a:t>
                </a:r>
                <a:r>
                  <a:rPr lang="en-US" sz="1800" dirty="0" smtClean="0"/>
                  <a:t>at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</a:rPr>
                      <m:t>𝒑</m:t>
                    </m:r>
                  </m:oMath>
                </a14:m>
                <a:r>
                  <a:rPr lang="en-US" sz="1800" dirty="0" smtClean="0"/>
                  <a:t>.</a:t>
                </a:r>
              </a:p>
              <a:p>
                <a:pPr marL="0" indent="0">
                  <a:buNone/>
                </a:pPr>
                <a:endParaRPr lang="en-US" sz="1800" dirty="0" smtClean="0"/>
              </a:p>
              <a:p>
                <a:pPr marL="0" indent="0">
                  <a:buNone/>
                </a:pPr>
                <a:endParaRPr lang="en-US" sz="1800" dirty="0"/>
              </a:p>
              <a:p>
                <a:pPr marL="0" indent="0">
                  <a:buNone/>
                </a:pPr>
                <a:endParaRPr lang="en-US" sz="1800" dirty="0" smtClean="0"/>
              </a:p>
              <a:p>
                <a:pPr marL="0" indent="0">
                  <a:buNone/>
                </a:pPr>
                <a:endParaRPr lang="en-US" sz="1800" dirty="0"/>
              </a:p>
              <a:p>
                <a:pPr marL="0" indent="0">
                  <a:buNone/>
                </a:pPr>
                <a:endParaRPr lang="en-US" sz="1800" dirty="0" smtClean="0"/>
              </a:p>
              <a:p>
                <a:pPr marL="0" indent="0">
                  <a:buNone/>
                </a:pPr>
                <a:endParaRPr lang="en-US" sz="1800" dirty="0"/>
              </a:p>
              <a:p>
                <a:pPr marL="0" indent="0">
                  <a:buNone/>
                </a:pPr>
                <a:endParaRPr lang="en-US" sz="1800" dirty="0" smtClean="0"/>
              </a:p>
              <a:p>
                <a:pPr marL="0" indent="0">
                  <a:buNone/>
                </a:pPr>
                <a:endParaRPr lang="en-US" sz="1800" dirty="0"/>
              </a:p>
              <a:p>
                <a:pPr marL="0" indent="0">
                  <a:buNone/>
                </a:pPr>
                <a:endParaRPr lang="en-US" sz="1800" dirty="0" smtClean="0"/>
              </a:p>
              <a:p>
                <a:pPr marL="0" indent="0">
                  <a:buNone/>
                </a:pPr>
                <a:r>
                  <a:rPr lang="en-US" sz="1800" dirty="0" smtClean="0"/>
                  <a:t>Note: Each point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b="1" dirty="0" smtClean="0"/>
                  <a:t> </a:t>
                </a:r>
                <a:r>
                  <a:rPr lang="en-US" sz="1800" dirty="0" smtClean="0"/>
                  <a:t>has its own tangent space. They are all different from each other.</a:t>
                </a:r>
                <a:endParaRPr lang="en-US" sz="1800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43000"/>
                <a:ext cx="8229600" cy="4983163"/>
              </a:xfrm>
              <a:blipFill rotWithShape="1">
                <a:blip r:embed="rId3" cstate="print"/>
                <a:stretch>
                  <a:fillRect l="-1111" t="-9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65033" y="2028825"/>
            <a:ext cx="3286125" cy="280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51507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95400"/>
                <a:ext cx="8229600" cy="5410200"/>
              </a:xfrm>
            </p:spPr>
            <p:txBody>
              <a:bodyPr>
                <a:normAutofit lnSpcReduction="10000"/>
              </a:bodyPr>
              <a:lstStyle/>
              <a:p>
                <a:pPr>
                  <a:buFont typeface="Wingdings" pitchFamily="2" charset="2"/>
                  <a:buChar char="Ø"/>
                </a:pP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Given two vectors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𝑉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𝑊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b="1" dirty="0" smtClean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we add them by parallelogram law. </a:t>
                </a:r>
              </a:p>
              <a:p>
                <a:pPr>
                  <a:buFont typeface="Wingdings" pitchFamily="2" charset="2"/>
                  <a:buChar char="Ø"/>
                </a:pP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𝑐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be scalar, then for vector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𝐴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𝑐𝐴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stretches or shrinks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𝐴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by the factor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𝑐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, and reverse the direction if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𝑐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&lt;0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. </a:t>
                </a:r>
                <a:endParaRPr lang="en-US" sz="1800" dirty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US" sz="2400" b="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US" sz="2400" dirty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US" sz="2400" b="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US" sz="2400" dirty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US" sz="2400" b="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US" sz="2400" b="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r>
                  <a:rPr lang="en-US" sz="1800" b="0" dirty="0" smtClean="0">
                    <a:latin typeface="Arial" pitchFamily="34" charset="0"/>
                    <a:cs typeface="Arial" pitchFamily="34" charset="0"/>
                  </a:rPr>
                  <a:t>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𝑣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,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𝑤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∈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𝑇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sub>
                    </m:sSub>
                    <m:r>
                      <a:rPr lang="en-US" sz="1800" b="1" i="1" smtClean="0">
                        <a:latin typeface="Cambria Math"/>
                        <a:cs typeface="Arial" pitchFamily="34" charset="0"/>
                      </a:rPr>
                      <m:t>(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  <m:t>𝟑</m:t>
                        </m:r>
                      </m:sup>
                    </m:sSup>
                    <m:r>
                      <a:rPr lang="en-US" sz="1800" b="1" i="1" smtClean="0">
                        <a:latin typeface="Cambria Math"/>
                        <a:cs typeface="Arial" pitchFamily="34" charset="0"/>
                      </a:rPr>
                      <m:t>)</m:t>
                    </m:r>
                  </m:oMath>
                </a14:m>
                <a:r>
                  <a:rPr lang="en-US" sz="1800" b="1" dirty="0" smtClean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then we can define: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𝑣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𝑝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+</m:t>
                      </m:r>
                      <m:sSub>
                        <m:sSubPr>
                          <m:ctrlPr>
                            <a:rPr lang="en-US" sz="1800" i="1" smtClean="0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𝑝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=</m:t>
                      </m:r>
                      <m:sSub>
                        <m:sSubPr>
                          <m:ctrlPr>
                            <a:rPr lang="en-US" sz="1800" i="1" smtClean="0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sz="1800" i="1" smtClean="0">
                                  <a:latin typeface="Cambria Math"/>
                                  <a:cs typeface="Arial" pitchFamily="34" charset="0"/>
                                </a:rPr>
                              </m:ctrlPr>
                            </m:dPr>
                            <m:e>
                              <m: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  <m:t>𝑣</m:t>
                              </m:r>
                              <m: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  <m:t>+</m:t>
                              </m:r>
                              <m: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  <m:t>𝑤</m:t>
                              </m:r>
                            </m:e>
                          </m:d>
                        </m:e>
                        <m:sub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𝑝</m:t>
                          </m:r>
                        </m:sub>
                      </m:sSub>
                    </m:oMath>
                  </m:oMathPara>
                </a14:m>
                <a:endParaRPr lang="en-US" sz="18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And for any scalar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  <a:cs typeface="Arial" pitchFamily="34" charset="0"/>
                      </a:rPr>
                      <m:t>c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∈</m:t>
                    </m:r>
                    <m:r>
                      <a:rPr lang="en-US" sz="1800" b="1" i="1" smtClean="0">
                        <a:latin typeface="Cambria Math"/>
                        <a:cs typeface="Arial" pitchFamily="34" charset="0"/>
                      </a:rPr>
                      <m:t>𝑹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we define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𝑐𝑣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𝑝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=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</m:ctrlPr>
                            </m:dPr>
                            <m:e>
                              <m: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  <m:t>𝑐𝑣</m:t>
                              </m:r>
                            </m:e>
                          </m:d>
                        </m:e>
                        <m:sub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𝑝</m:t>
                          </m:r>
                        </m:sub>
                      </m:sSub>
                    </m:oMath>
                  </m:oMathPara>
                </a14:m>
                <a:endParaRPr lang="en-US" sz="18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Arial" pitchFamily="34" charset="0"/>
                    <a:cs typeface="Arial" pitchFamily="34" charset="0"/>
                  </a:rPr>
                  <a:t>Fact :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𝑇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sub>
                    </m:sSub>
                    <m:sSup>
                      <m:sSupPr>
                        <m:ctrlPr>
                          <a:rPr lang="en-US" sz="1800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(</m:t>
                        </m:r>
                        <m: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  <m:t>𝑹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3</m:t>
                        </m:r>
                      </m:sup>
                    </m:sSup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is vector space under the above addition and scalar          	multiplication.</a:t>
                </a:r>
              </a:p>
              <a:p>
                <a:pPr marL="0" indent="0">
                  <a:buNone/>
                </a:pPr>
                <a:endParaRPr lang="en-US" sz="1800" dirty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US" sz="2400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95400"/>
                <a:ext cx="8229600" cy="5410200"/>
              </a:xfrm>
              <a:blipFill rotWithShape="1">
                <a:blip r:embed="rId3" cstate="print"/>
                <a:stretch>
                  <a:fillRect l="-1111" t="-902" b="-171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Tangent Space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0999" y="2438400"/>
            <a:ext cx="2505075" cy="189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 descr="http://www.vias.org/calculus/img/10_vectors-39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0400" y="2667000"/>
            <a:ext cx="4879975" cy="1057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11741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19200"/>
                <a:ext cx="8229600" cy="52578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Recall: </a:t>
                </a:r>
              </a:p>
              <a:p>
                <a:pPr>
                  <a:buFont typeface="Wingdings" pitchFamily="2" charset="2"/>
                  <a:buChar char="Ø"/>
                </a:pP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A linear transformation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</a:rPr>
                      <m:t>L</m:t>
                    </m:r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r>
                      <a:rPr lang="en-US" sz="1800" b="0" i="1" smtClean="0">
                        <a:latin typeface="Cambria Math"/>
                      </a:rPr>
                      <m:t>𝑉</m:t>
                    </m:r>
                    <m:r>
                      <a:rPr lang="en-US" sz="1800" b="0" i="1" smtClean="0">
                        <a:latin typeface="Cambria Math"/>
                      </a:rPr>
                      <m:t>→</m:t>
                    </m:r>
                    <m:r>
                      <a:rPr lang="en-US" sz="1800" b="0" i="1" smtClean="0">
                        <a:latin typeface="Cambria Math"/>
                      </a:rPr>
                      <m:t>𝑊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from a vector space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𝑉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to vector space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𝑊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is a function that satisfy the following conditions: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    for any vectors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𝑣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𝑤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𝑉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and any scalar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𝑐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𝐿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𝑣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𝑤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r>
                        <a:rPr lang="en-US" sz="1800" b="0" i="1" smtClean="0">
                          <a:latin typeface="Cambria Math"/>
                        </a:rPr>
                        <m:t>𝐿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𝑣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+</m:t>
                      </m:r>
                      <m:r>
                        <a:rPr lang="en-US" sz="1800" b="0" i="1" smtClean="0">
                          <a:latin typeface="Cambria Math"/>
                        </a:rPr>
                        <m:t>𝐿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𝑤</m:t>
                          </m:r>
                        </m:e>
                      </m:d>
                    </m:oMath>
                  </m:oMathPara>
                </a14:m>
                <a:endParaRPr lang="en-US" sz="1800" b="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800" b="0" i="0" smtClean="0">
                          <a:latin typeface="Cambria Math"/>
                        </a:rPr>
                        <m:t>L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𝑐𝑣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r>
                        <a:rPr lang="en-US" sz="1800" b="0" i="1" smtClean="0">
                          <a:latin typeface="Cambria Math"/>
                        </a:rPr>
                        <m:t>𝑐𝐿</m:t>
                      </m:r>
                      <m:r>
                        <a:rPr lang="en-US" sz="1800" b="0" i="1" smtClean="0">
                          <a:latin typeface="Cambria Math"/>
                        </a:rPr>
                        <m:t>(</m:t>
                      </m:r>
                      <m:r>
                        <a:rPr lang="en-US" sz="1800" b="0" i="1" smtClean="0">
                          <a:latin typeface="Cambria Math"/>
                        </a:rPr>
                        <m:t>𝑣</m:t>
                      </m:r>
                      <m:r>
                        <a:rPr lang="en-US" sz="18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1800" dirty="0" smtClean="0">
                  <a:latin typeface="Arial" pitchFamily="34" charset="0"/>
                  <a:cs typeface="Arial" pitchFamily="34" charset="0"/>
                </a:endParaRPr>
              </a:p>
              <a:p>
                <a:pPr>
                  <a:buFont typeface="Wingdings" pitchFamily="2" charset="2"/>
                  <a:buChar char="Ø"/>
                </a:pP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Two vector spaces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𝑉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𝑊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are isomorphic if there exist a </a:t>
                </a:r>
                <a:r>
                  <a:rPr lang="en-US" sz="1800" dirty="0" err="1" smtClean="0">
                    <a:latin typeface="Arial" pitchFamily="34" charset="0"/>
                    <a:cs typeface="Arial" pitchFamily="34" charset="0"/>
                  </a:rPr>
                  <a:t>bijective</a:t>
                </a: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linear transformation between them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</a:rPr>
                      <m:t>L</m:t>
                    </m:r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r>
                      <a:rPr lang="en-US" sz="1800" b="0" i="1" smtClean="0">
                        <a:latin typeface="Cambria Math"/>
                      </a:rPr>
                      <m:t>𝑉</m:t>
                    </m:r>
                    <m:r>
                      <a:rPr lang="en-US" sz="1800" b="0" i="1" smtClean="0">
                        <a:latin typeface="Cambria Math"/>
                      </a:rPr>
                      <m:t>→</m:t>
                    </m:r>
                    <m:r>
                      <a:rPr lang="en-US" sz="1800" b="0" i="1" smtClean="0">
                        <a:latin typeface="Cambria Math"/>
                      </a:rPr>
                      <m:t>𝑊</m:t>
                    </m:r>
                    <m:r>
                      <a:rPr lang="en-US" sz="1800" b="0" i="0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A </a:t>
                </a:r>
                <a:r>
                  <a:rPr lang="en-US" sz="1800" dirty="0" err="1" smtClean="0">
                    <a:latin typeface="Arial" pitchFamily="34" charset="0"/>
                    <a:cs typeface="Arial" pitchFamily="34" charset="0"/>
                  </a:rPr>
                  <a:t>bijective</a:t>
                </a: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linear </a:t>
                </a: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transformation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𝐿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is also called an isomorphism.</a:t>
                </a:r>
              </a:p>
              <a:p>
                <a:pPr marL="0" indent="0">
                  <a:buNone/>
                </a:pPr>
                <a:endParaRPr lang="en-US" sz="1800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19200"/>
                <a:ext cx="8229600" cy="5257800"/>
              </a:xfrm>
              <a:blipFill rotWithShape="1">
                <a:blip r:embed="rId3" cstate="print"/>
                <a:stretch>
                  <a:fillRect l="-593" t="-579" r="-10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Tangent Space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58217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19200"/>
                <a:ext cx="8229600" cy="52578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Recall: </a:t>
                </a:r>
              </a:p>
              <a:p>
                <a:pPr>
                  <a:buFont typeface="Wingdings" pitchFamily="2" charset="2"/>
                  <a:buChar char="Ø"/>
                </a:pP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A linear transformation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</a:rPr>
                      <m:t>L</m:t>
                    </m:r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r>
                      <a:rPr lang="en-US" sz="1800" b="0" i="1" smtClean="0">
                        <a:latin typeface="Cambria Math"/>
                      </a:rPr>
                      <m:t>𝑉</m:t>
                    </m:r>
                    <m:r>
                      <a:rPr lang="en-US" sz="1800" b="0" i="1" smtClean="0">
                        <a:latin typeface="Cambria Math"/>
                      </a:rPr>
                      <m:t>→</m:t>
                    </m:r>
                    <m:r>
                      <a:rPr lang="en-US" sz="1800" b="0" i="1" smtClean="0">
                        <a:latin typeface="Cambria Math"/>
                      </a:rPr>
                      <m:t>𝑊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from a vector space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𝑉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to vector space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𝑊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is a function that satisfy the following conditions: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    for any vectors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𝑣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𝑤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𝑉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and any scalar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𝑐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𝐿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𝑣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𝑤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r>
                        <a:rPr lang="en-US" sz="1800" b="0" i="1" smtClean="0">
                          <a:latin typeface="Cambria Math"/>
                        </a:rPr>
                        <m:t>𝐿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𝑣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+</m:t>
                      </m:r>
                      <m:r>
                        <a:rPr lang="en-US" sz="1800" b="0" i="1" smtClean="0">
                          <a:latin typeface="Cambria Math"/>
                        </a:rPr>
                        <m:t>𝐿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𝑤</m:t>
                          </m:r>
                        </m:e>
                      </m:d>
                    </m:oMath>
                  </m:oMathPara>
                </a14:m>
                <a:endParaRPr lang="en-US" sz="1800" b="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800" b="0" i="0" smtClean="0">
                          <a:latin typeface="Cambria Math"/>
                        </a:rPr>
                        <m:t>L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𝑐𝑣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r>
                        <a:rPr lang="en-US" sz="1800" b="0" i="1" smtClean="0">
                          <a:latin typeface="Cambria Math"/>
                        </a:rPr>
                        <m:t>𝑐𝐿</m:t>
                      </m:r>
                      <m:r>
                        <a:rPr lang="en-US" sz="1800" b="0" i="1" smtClean="0">
                          <a:latin typeface="Cambria Math"/>
                        </a:rPr>
                        <m:t>(</m:t>
                      </m:r>
                      <m:r>
                        <a:rPr lang="en-US" sz="1800" b="0" i="1" smtClean="0">
                          <a:latin typeface="Cambria Math"/>
                        </a:rPr>
                        <m:t>𝑣</m:t>
                      </m:r>
                      <m:r>
                        <a:rPr lang="en-US" sz="18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1800" dirty="0" smtClean="0">
                  <a:latin typeface="Arial" pitchFamily="34" charset="0"/>
                  <a:cs typeface="Arial" pitchFamily="34" charset="0"/>
                </a:endParaRPr>
              </a:p>
              <a:p>
                <a:pPr>
                  <a:buFont typeface="Wingdings" pitchFamily="2" charset="2"/>
                  <a:buChar char="Ø"/>
                </a:pP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Two vector spaces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𝑉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𝑊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are isomorphic if there exist a </a:t>
                </a:r>
                <a:r>
                  <a:rPr lang="en-US" sz="1800" dirty="0" err="1" smtClean="0">
                    <a:latin typeface="Arial" pitchFamily="34" charset="0"/>
                    <a:cs typeface="Arial" pitchFamily="34" charset="0"/>
                  </a:rPr>
                  <a:t>bijective</a:t>
                </a: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linear transformation between them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</a:rPr>
                      <m:t>L</m:t>
                    </m:r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r>
                      <a:rPr lang="en-US" sz="1800" b="0" i="1" smtClean="0">
                        <a:latin typeface="Cambria Math"/>
                      </a:rPr>
                      <m:t>𝑉</m:t>
                    </m:r>
                    <m:r>
                      <a:rPr lang="en-US" sz="1800" b="0" i="1" smtClean="0">
                        <a:latin typeface="Cambria Math"/>
                      </a:rPr>
                      <m:t>→</m:t>
                    </m:r>
                    <m:r>
                      <a:rPr lang="en-US" sz="1800" b="0" i="1" smtClean="0">
                        <a:latin typeface="Cambria Math"/>
                      </a:rPr>
                      <m:t>𝑊</m:t>
                    </m:r>
                    <m:r>
                      <a:rPr lang="en-US" sz="1800" b="0" i="0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A </a:t>
                </a:r>
                <a:r>
                  <a:rPr lang="en-US" sz="1800" dirty="0" err="1" smtClean="0">
                    <a:latin typeface="Arial" pitchFamily="34" charset="0"/>
                    <a:cs typeface="Arial" pitchFamily="34" charset="0"/>
                  </a:rPr>
                  <a:t>bijective</a:t>
                </a: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linear </a:t>
                </a: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transformation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𝐿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is also called an isomorphism.</a:t>
                </a:r>
              </a:p>
              <a:p>
                <a:pPr marL="0" indent="0">
                  <a:buNone/>
                </a:pPr>
                <a:endParaRPr lang="en-US" sz="1800" dirty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Fact:</a:t>
                </a: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𝑝</m:t>
                        </m:r>
                      </m:sub>
                    </m:sSub>
                    <m:r>
                      <a:rPr lang="en-US" sz="1800" b="1" i="1" smtClean="0">
                        <a:latin typeface="Cambria Math"/>
                      </a:rPr>
                      <m:t>(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  <m:r>
                      <a:rPr lang="en-US" sz="1800" b="1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is isomorphic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.  The isomorphism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𝐿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: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𝑇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1800" b="1" i="1" smtClean="0">
                                <a:latin typeface="Cambria Math"/>
                                <a:cs typeface="Arial" pitchFamily="34" charset="0"/>
                              </a:rPr>
                            </m:ctrlPr>
                          </m:sSupPr>
                          <m:e>
                            <m:r>
                              <a:rPr lang="en-US" sz="1800" b="1" i="1" smtClean="0">
                                <a:latin typeface="Cambria Math"/>
                                <a:cs typeface="Arial" pitchFamily="34" charset="0"/>
                              </a:rPr>
                              <m:t>𝑹</m:t>
                            </m:r>
                          </m:e>
                          <m:sup>
                            <m:r>
                              <a:rPr lang="en-US" sz="1800" b="1" i="1" smtClean="0">
                                <a:latin typeface="Cambria Math"/>
                                <a:cs typeface="Arial" pitchFamily="34" charset="0"/>
                              </a:rPr>
                              <m:t>𝟑</m:t>
                            </m:r>
                          </m:sup>
                        </m:sSup>
                      </m:e>
                    </m:d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→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between them such that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𝑣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∈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𝑇</m:t>
                        </m:r>
                      </m:e>
                      <m:sub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sub>
                    </m:sSub>
                    <m:d>
                      <m:dPr>
                        <m:ctrlPr>
                          <a:rPr lang="en-US" sz="1800" i="1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1800" b="1" i="1">
                                <a:latin typeface="Cambria Math"/>
                                <a:cs typeface="Arial" pitchFamily="34" charset="0"/>
                              </a:rPr>
                            </m:ctrlPr>
                          </m:sSupPr>
                          <m:e>
                            <m:r>
                              <a:rPr lang="en-US" sz="1800" b="1" i="1">
                                <a:latin typeface="Cambria Math"/>
                                <a:cs typeface="Arial" pitchFamily="34" charset="0"/>
                              </a:rPr>
                              <m:t>𝑹</m:t>
                            </m:r>
                          </m:e>
                          <m:sup>
                            <m:r>
                              <a:rPr lang="en-US" sz="1800" b="1" i="1">
                                <a:latin typeface="Cambria Math"/>
                                <a:cs typeface="Arial" pitchFamily="34" charset="0"/>
                              </a:rPr>
                              <m:t>𝟑</m:t>
                            </m:r>
                          </m:sup>
                        </m:sSup>
                      </m:e>
                    </m:d>
                  </m:oMath>
                </a14:m>
                <a:endParaRPr lang="en-US" sz="18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𝐿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  <m:t>𝑝</m:t>
                              </m:r>
                            </m:sub>
                          </m:sSub>
                        </m:e>
                      </m:d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=</m:t>
                      </m:r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𝑣</m:t>
                      </m:r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.</m:t>
                      </m:r>
                    </m:oMath>
                  </m:oMathPara>
                </a14:m>
                <a:endParaRPr lang="en-US" sz="18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Exercise: </a:t>
                </a: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Prove that the map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𝐿</m:t>
                    </m:r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: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𝑇</m:t>
                        </m:r>
                      </m:e>
                      <m:sub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sub>
                    </m:sSub>
                    <m:d>
                      <m:dPr>
                        <m:ctrlPr>
                          <a:rPr lang="en-US" sz="1800" i="1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1800" b="1" i="1">
                                <a:latin typeface="Cambria Math"/>
                                <a:cs typeface="Arial" pitchFamily="34" charset="0"/>
                              </a:rPr>
                            </m:ctrlPr>
                          </m:sSupPr>
                          <m:e>
                            <m:r>
                              <a:rPr lang="en-US" sz="1800" b="1" i="1">
                                <a:latin typeface="Cambria Math"/>
                                <a:cs typeface="Arial" pitchFamily="34" charset="0"/>
                              </a:rPr>
                              <m:t>𝑹</m:t>
                            </m:r>
                          </m:e>
                          <m:sup>
                            <m:r>
                              <a:rPr lang="en-US" sz="1800" b="1" i="1">
                                <a:latin typeface="Cambria Math"/>
                                <a:cs typeface="Arial" pitchFamily="34" charset="0"/>
                              </a:rPr>
                              <m:t>𝟑</m:t>
                            </m:r>
                          </m:sup>
                        </m:sSup>
                      </m:e>
                    </m:d>
                    <m:r>
                      <a:rPr lang="en-US" sz="1800" i="1">
                        <a:latin typeface="Cambria Math"/>
                        <a:cs typeface="Arial" pitchFamily="34" charset="0"/>
                      </a:rPr>
                      <m:t>→</m:t>
                    </m:r>
                    <m:sSup>
                      <m:sSupPr>
                        <m:ctrlPr>
                          <a:rPr lang="en-US" sz="1800" b="1" i="1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1800" b="1" i="1">
                            <a:latin typeface="Cambria Math"/>
                            <a:cs typeface="Arial" pitchFamily="34" charset="0"/>
                          </a:rPr>
                          <m:t>𝑹</m:t>
                        </m:r>
                      </m:e>
                      <m:sup>
                        <m:r>
                          <a:rPr lang="en-US" sz="1800" b="1" i="1">
                            <a:latin typeface="Cambria Math"/>
                            <a:cs typeface="Arial" pitchFamily="34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defined above is an isomorphism.</a:t>
                </a:r>
                <a:endParaRPr lang="en-US" sz="1800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19200"/>
                <a:ext cx="8229600" cy="5257800"/>
              </a:xfrm>
              <a:blipFill rotWithShape="1">
                <a:blip r:embed="rId3" cstate="print"/>
                <a:stretch>
                  <a:fillRect l="-1111" t="-579" r="-10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Tangent Space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20151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Vector field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Why vector fields?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 descr="http://www.wired.com/images_blogs/wiredscience/2008/11/page-0-blog-entry-81-3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14574"/>
            <a:ext cx="2400300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96937" y="1157424"/>
            <a:ext cx="1809750" cy="264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 descr="https://encrypted-tbn3.gstatic.com/images?q=tbn:ANd9GcTuWiYkc6a80TGkh_4kkBRUzG6qOqOCOSb3rmkU_7YIXdDmUb1I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29399" y="1592852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s://encrypted-tbn1.gstatic.com/images?q=tbn:ANd9GcS88ds1QKgpN_wEqIJLR22gDl09YDtMbN98tW-fHf9J8sMiwaUo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96937" y="4495800"/>
            <a:ext cx="2447925" cy="1866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ight Arrow 3"/>
          <p:cNvSpPr/>
          <p:nvPr/>
        </p:nvSpPr>
        <p:spPr>
          <a:xfrm>
            <a:off x="1066800" y="5429250"/>
            <a:ext cx="1638300" cy="4381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69918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762000"/>
                <a:ext cx="8229600" cy="58674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Definition: </a:t>
                </a: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A vector field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𝑉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b="1" dirty="0" smtClean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is a function that assigns to each point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𝑝</m:t>
                    </m:r>
                  </m:oMath>
                </a14:m>
                <a:r>
                  <a:rPr lang="en-US" sz="1800" b="1" dirty="0" smtClean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dirty="0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1800" b="1" i="1" dirty="0" smtClean="0">
                            <a:latin typeface="Cambria Math"/>
                            <a:cs typeface="Arial" pitchFamily="34" charset="0"/>
                          </a:rPr>
                          <m:t>𝑹</m:t>
                        </m:r>
                      </m:e>
                      <m:sup>
                        <m:r>
                          <a:rPr lang="en-US" sz="1800" b="1" i="1" dirty="0" smtClean="0">
                            <a:latin typeface="Cambria Math"/>
                            <a:cs typeface="Arial" pitchFamily="34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b="1" dirty="0" smtClean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a tangent vector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𝑉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𝑝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)</m:t>
                    </m:r>
                  </m:oMath>
                </a14:m>
                <a:r>
                  <a:rPr lang="en-US" sz="1800" b="1" dirty="0" smtClean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b="1" dirty="0" smtClean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𝑝</m:t>
                    </m:r>
                  </m:oMath>
                </a14:m>
                <a:r>
                  <a:rPr lang="en-US" sz="1800" b="1" dirty="0" smtClean="0">
                    <a:latin typeface="Arial" pitchFamily="34" charset="0"/>
                    <a:cs typeface="Arial" pitchFamily="34" charset="0"/>
                  </a:rPr>
                  <a:t>.</a:t>
                </a:r>
              </a:p>
              <a:p>
                <a:pPr marL="0" indent="0">
                  <a:buNone/>
                </a:pPr>
                <a:endParaRPr lang="en-US" sz="18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762000"/>
                <a:ext cx="8229600" cy="5867400"/>
              </a:xfrm>
              <a:blipFill rotWithShape="1">
                <a:blip r:embed="rId3" cstate="print"/>
                <a:stretch>
                  <a:fillRect l="-1111" t="-727" r="-7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Vector field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 descr="http://edwardwechner.files.wordpress.com/2012/09/3d-vector-field-char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00199"/>
            <a:ext cx="3352800" cy="2514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1.bp.blogspot.com/-EWbzAdZ88nM/UP68qwSl2wI/AAAAAAAADVc/eGUREDpGu2o/s1600/Campo+Magnetico+vetorial+3D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19601" y="1600199"/>
            <a:ext cx="2438400" cy="2552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78227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762000"/>
                <a:ext cx="8229600" cy="58674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Definition: </a:t>
                </a: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A vector field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𝑉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b="1" dirty="0" smtClean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is a function that assigns to each point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𝑝</m:t>
                    </m:r>
                  </m:oMath>
                </a14:m>
                <a:r>
                  <a:rPr lang="en-US" sz="1800" b="1" dirty="0" smtClean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dirty="0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1800" b="1" i="1" dirty="0" smtClean="0">
                            <a:latin typeface="Cambria Math"/>
                            <a:cs typeface="Arial" pitchFamily="34" charset="0"/>
                          </a:rPr>
                          <m:t>𝑹</m:t>
                        </m:r>
                      </m:e>
                      <m:sup>
                        <m:r>
                          <a:rPr lang="en-US" sz="1800" b="1" i="1" dirty="0" smtClean="0">
                            <a:latin typeface="Cambria Math"/>
                            <a:cs typeface="Arial" pitchFamily="34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b="1" dirty="0" smtClean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a tangent vector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𝑉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𝑝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)</m:t>
                    </m:r>
                  </m:oMath>
                </a14:m>
                <a:r>
                  <a:rPr lang="en-US" sz="1800" b="1" dirty="0" smtClean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b="1" dirty="0" smtClean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𝑝</m:t>
                    </m:r>
                  </m:oMath>
                </a14:m>
                <a:r>
                  <a:rPr lang="en-US" sz="1800" b="1" dirty="0" smtClean="0">
                    <a:latin typeface="Arial" pitchFamily="34" charset="0"/>
                    <a:cs typeface="Arial" pitchFamily="34" charset="0"/>
                  </a:rPr>
                  <a:t>.</a:t>
                </a:r>
              </a:p>
              <a:p>
                <a:pPr marL="0" indent="0">
                  <a:buNone/>
                </a:pPr>
                <a:endParaRPr lang="en-US" sz="18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Since a vector field is a function so we can add two vector fields just like we add functions. So if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𝑉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𝑊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are two vector fields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then </a:t>
                </a:r>
              </a:p>
              <a:p>
                <a:pPr marL="0" indent="0">
                  <a:buNone/>
                </a:pPr>
                <a:endParaRPr lang="en-US" sz="6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d>
                      <m:d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𝑉</m:t>
                        </m:r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+</m:t>
                        </m:r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𝑊</m:t>
                        </m:r>
                      </m:e>
                    </m:d>
                    <m:d>
                      <m:d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𝑉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+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𝑊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𝑝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</a:t>
                </a:r>
              </a:p>
              <a:p>
                <a:pPr marL="0" indent="0" algn="ctr">
                  <a:buNone/>
                </a:pPr>
                <a:endParaRPr lang="en-US" sz="105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For any real-valued function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: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  <m:t>𝟑</m:t>
                        </m:r>
                      </m:sup>
                    </m:sSup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→</m:t>
                    </m:r>
                    <m:r>
                      <a:rPr lang="en-US" sz="1800" b="1" i="1" smtClean="0">
                        <a:latin typeface="Cambria Math"/>
                        <a:cs typeface="Arial" pitchFamily="34" charset="0"/>
                      </a:rPr>
                      <m:t>𝑹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we define</a:t>
                </a:r>
              </a:p>
              <a:p>
                <a:pPr marL="0" indent="0">
                  <a:buNone/>
                </a:pPr>
                <a:endParaRPr lang="en-US" sz="7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𝑓𝑉</m:t>
                          </m:r>
                        </m:e>
                      </m:d>
                      <m:d>
                        <m:dPr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𝑝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=</m:t>
                      </m:r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𝑓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𝑝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𝑉</m:t>
                      </m:r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(</m:t>
                      </m:r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𝑝</m:t>
                      </m:r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)</m:t>
                      </m:r>
                    </m:oMath>
                  </m:oMathPara>
                </a14:m>
                <a:endParaRPr lang="en-US" sz="18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762000"/>
                <a:ext cx="8229600" cy="5867400"/>
              </a:xfrm>
              <a:blipFill rotWithShape="1">
                <a:blip r:embed="rId3" cstate="print"/>
                <a:stretch>
                  <a:fillRect l="-1111" t="-727" r="-7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Vector field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 descr="http://edwardwechner.files.wordpress.com/2012/09/3d-vector-field-char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00199"/>
            <a:ext cx="3352800" cy="2514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1.bp.blogspot.com/-EWbzAdZ88nM/UP68qwSl2wI/AAAAAAAADVc/eGUREDpGu2o/s1600/Campo+Magnetico+vetorial+3D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19601" y="1600199"/>
            <a:ext cx="2438400" cy="2552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47881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274638"/>
                <a:ext cx="8229600" cy="563562"/>
              </a:xfrm>
            </p:spPr>
            <p:txBody>
              <a:bodyPr>
                <a:normAutofit/>
              </a:bodyPr>
              <a:lstStyle/>
              <a:p>
                <a:r>
                  <a:rPr lang="en-US" sz="2800" dirty="0" smtClean="0">
                    <a:latin typeface="Arial" pitchFamily="34" charset="0"/>
                    <a:cs typeface="Arial" pitchFamily="34" charset="0"/>
                  </a:rPr>
                  <a:t>Natural frame field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 b="1" i="0" smtClean="0">
                            <a:latin typeface="Cambria Math"/>
                          </a:rPr>
                          <m:t>𝐑</m:t>
                        </m:r>
                      </m:e>
                      <m:sup>
                        <m:r>
                          <a:rPr lang="en-US" sz="2800" b="0" i="1" smtClean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endParaRPr lang="en-US" sz="2800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274638"/>
                <a:ext cx="8229600" cy="563562"/>
              </a:xfrm>
              <a:blipFill rotWithShape="1">
                <a:blip r:embed="rId3" cstate="print"/>
                <a:stretch>
                  <a:fillRect t="-6452" b="-25806"/>
                </a:stretch>
              </a:blipFill>
            </p:spPr>
            <p:txBody>
              <a:bodyPr>
                <a:normAutofit fontScale="90000"/>
              </a:bodyPr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066800"/>
                <a:ext cx="8382000" cy="5059363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To investigate vector fields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b="1" dirty="0" smtClean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we introduce a set of basic vector fields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.</a:t>
                </a:r>
              </a:p>
              <a:p>
                <a:pPr marL="0" indent="0">
                  <a:buNone/>
                </a:pPr>
                <a:endParaRPr lang="en-US" sz="24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Definition: </a:t>
                </a: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𝑈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1</m:t>
                        </m:r>
                      </m:sub>
                    </m:sSub>
                    <m:r>
                      <a:rPr lang="en-US" sz="1800" b="0" i="1" dirty="0" smtClean="0">
                        <a:latin typeface="Cambria Math"/>
                        <a:cs typeface="Arial" pitchFamily="34" charset="0"/>
                      </a:rPr>
                      <m:t> , </m:t>
                    </m:r>
                    <m:sSub>
                      <m:sSubPr>
                        <m:ctrlPr>
                          <a:rPr lang="en-US" sz="1800" b="0" i="1" dirty="0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b="0" i="1" dirty="0" smtClean="0">
                            <a:latin typeface="Cambria Math"/>
                            <a:cs typeface="Arial" pitchFamily="34" charset="0"/>
                          </a:rPr>
                          <m:t>𝑈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  <a:cs typeface="Arial" pitchFamily="34" charset="0"/>
                          </a:rPr>
                          <m:t>2</m:t>
                        </m:r>
                      </m:sub>
                    </m:sSub>
                    <m:r>
                      <a:rPr lang="en-US" sz="1800" b="0" i="1" dirty="0" smtClean="0">
                        <a:latin typeface="Cambria Math"/>
                        <a:cs typeface="Arial" pitchFamily="34" charset="0"/>
                      </a:rPr>
                      <m:t>, </m:t>
                    </m:r>
                    <m:sSub>
                      <m:sSubPr>
                        <m:ctrlPr>
                          <a:rPr lang="en-US" sz="1800" b="0" i="1" dirty="0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b="0" i="1" dirty="0" smtClean="0">
                            <a:latin typeface="Cambria Math"/>
                            <a:cs typeface="Arial" pitchFamily="34" charset="0"/>
                          </a:rPr>
                          <m:t>𝑈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  <a:cs typeface="Arial" pitchFamily="34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be the vector fields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  <m:t>𝑹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such that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𝑈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𝑝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=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</m:ctrlPr>
                            </m:dPr>
                            <m:e>
                              <m: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  <m:t>1,0,0</m:t>
                              </m:r>
                            </m:e>
                          </m:d>
                        </m:e>
                        <m:sub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𝑝</m:t>
                          </m:r>
                        </m:sub>
                      </m:sSub>
                    </m:oMath>
                  </m:oMathPara>
                </a14:m>
                <a:endParaRPr lang="en-US" sz="18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𝑈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𝑝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=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</m:ctrlPr>
                            </m:dPr>
                            <m:e>
                              <m: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  <m:t>0,1,0</m:t>
                              </m:r>
                            </m:e>
                          </m:d>
                        </m:e>
                        <m:sub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𝑝</m:t>
                          </m:r>
                        </m:sub>
                      </m:sSub>
                    </m:oMath>
                  </m:oMathPara>
                </a14:m>
                <a:endParaRPr lang="en-US" sz="1800" b="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𝑈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3</m:t>
                          </m:r>
                        </m:sub>
                      </m:sSub>
                      <m:d>
                        <m:dPr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𝑝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=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</m:ctrlPr>
                            </m:dPr>
                            <m:e>
                              <m:r>
                                <a:rPr lang="en-US" sz="1800" b="0" i="1" smtClean="0">
                                  <a:latin typeface="Cambria Math"/>
                                  <a:cs typeface="Arial" pitchFamily="34" charset="0"/>
                                </a:rPr>
                                <m:t>0,0,1</m:t>
                              </m:r>
                            </m:e>
                          </m:d>
                        </m:e>
                        <m:sub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𝑝</m:t>
                          </m:r>
                        </m:sub>
                      </m:sSub>
                    </m:oMath>
                  </m:oMathPara>
                </a14:m>
                <a:endParaRPr lang="en-US" sz="18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For each point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𝑝</m:t>
                    </m:r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. We call</a:t>
                </a: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𝑈</m:t>
                        </m:r>
                      </m:e>
                      <m:sub>
                        <m:r>
                          <a:rPr lang="en-US" sz="1800" i="1">
                            <a:latin typeface="Cambria Math"/>
                            <a:cs typeface="Arial" pitchFamily="34" charset="0"/>
                          </a:rPr>
                          <m:t>1</m:t>
                        </m:r>
                      </m:sub>
                    </m:sSub>
                    <m:r>
                      <a:rPr lang="en-US" sz="1800" i="1" dirty="0">
                        <a:latin typeface="Cambria Math"/>
                        <a:cs typeface="Arial" pitchFamily="34" charset="0"/>
                      </a:rPr>
                      <m:t> , </m:t>
                    </m:r>
                    <m:sSub>
                      <m:sSubPr>
                        <m:ctrlPr>
                          <a:rPr lang="en-US" sz="1800" i="1" dirty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i="1" dirty="0">
                            <a:latin typeface="Cambria Math"/>
                            <a:cs typeface="Arial" pitchFamily="34" charset="0"/>
                          </a:rPr>
                          <m:t>𝑈</m:t>
                        </m:r>
                      </m:e>
                      <m:sub>
                        <m:r>
                          <a:rPr lang="en-US" sz="1800" i="1" dirty="0">
                            <a:latin typeface="Cambria Math"/>
                            <a:cs typeface="Arial" pitchFamily="34" charset="0"/>
                          </a:rPr>
                          <m:t>2</m:t>
                        </m:r>
                      </m:sub>
                    </m:sSub>
                    <m:r>
                      <a:rPr lang="en-US" sz="1800" i="1" dirty="0">
                        <a:latin typeface="Cambria Math"/>
                        <a:cs typeface="Arial" pitchFamily="34" charset="0"/>
                      </a:rPr>
                      <m:t>, </m:t>
                    </m:r>
                    <m:sSub>
                      <m:sSubPr>
                        <m:ctrlPr>
                          <a:rPr lang="en-US" sz="1800" i="1" dirty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i="1" dirty="0">
                            <a:latin typeface="Cambria Math"/>
                            <a:cs typeface="Arial" pitchFamily="34" charset="0"/>
                          </a:rPr>
                          <m:t>𝑈</m:t>
                        </m:r>
                      </m:e>
                      <m:sub>
                        <m:r>
                          <a:rPr lang="en-US" sz="1800" i="1" dirty="0">
                            <a:latin typeface="Cambria Math"/>
                            <a:cs typeface="Arial" pitchFamily="34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-collectively-the natural frame field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.</a:t>
                </a:r>
                <a:endParaRPr lang="en-US" sz="1800" b="1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 algn="ctr">
                  <a:buNone/>
                </a:pPr>
                <a:endParaRPr lang="en-US" sz="1800" b="1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066800"/>
                <a:ext cx="8382000" cy="5059363"/>
              </a:xfrm>
              <a:blipFill rotWithShape="1">
                <a:blip r:embed="rId4" cstate="print"/>
                <a:stretch>
                  <a:fillRect l="-1091" t="-361" r="-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24200" y="3886200"/>
            <a:ext cx="3614738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4861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90600"/>
                <a:ext cx="8229600" cy="51355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The following result shows how to factorize given vector field into combination of natural frame:</a:t>
                </a:r>
              </a:p>
              <a:p>
                <a:pPr marL="0" indent="0">
                  <a:buNone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Lemma</a:t>
                </a: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: If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𝑉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is a vector field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b="1" dirty="0" smtClean="0">
                    <a:latin typeface="Arial" pitchFamily="34" charset="0"/>
                    <a:cs typeface="Arial" pitchFamily="34" charset="0"/>
                  </a:rPr>
                  <a:t>,</a:t>
                </a: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there are three uniquely determined real-valued functions,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𝑣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,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𝑣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2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,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𝑣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1800" b="1" dirty="0" smtClean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  <a:cs typeface="Arial" pitchFamily="34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such that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𝑉</m:t>
                      </m:r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=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𝑣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𝑈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1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+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𝑣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𝑈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2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  <a:cs typeface="Arial" pitchFamily="34" charset="0"/>
                        </a:rPr>
                        <m:t>+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𝑣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3</m:t>
                          </m:r>
                        </m:sub>
                      </m:sSub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𝑈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  <a:cs typeface="Arial" pitchFamily="34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18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The functions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𝑣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,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𝑣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2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,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𝑣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cs typeface="Arial" pitchFamily="34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 are called the Euclidean coordinate functions </a:t>
                </a:r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cs typeface="Arial" pitchFamily="34" charset="0"/>
                      </a:rPr>
                      <m:t>𝑉</m:t>
                    </m:r>
                  </m:oMath>
                </a14:m>
                <a:r>
                  <a:rPr lang="en-US" sz="1800" dirty="0" smtClean="0">
                    <a:latin typeface="Arial" pitchFamily="34" charset="0"/>
                    <a:cs typeface="Arial" pitchFamily="34" charset="0"/>
                  </a:rPr>
                  <a:t>.</a:t>
                </a:r>
                <a:endParaRPr lang="en-US" sz="1800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90600"/>
                <a:ext cx="8229600" cy="5135563"/>
              </a:xfrm>
              <a:blipFill rotWithShape="1">
                <a:blip r:embed="rId3" cstate="print"/>
                <a:stretch>
                  <a:fillRect l="-1111" t="-5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228600"/>
                <a:ext cx="8229600" cy="685800"/>
              </a:xfrm>
            </p:spPr>
            <p:txBody>
              <a:bodyPr>
                <a:normAutofit/>
              </a:bodyPr>
              <a:lstStyle/>
              <a:p>
                <a:r>
                  <a:rPr lang="en-US" sz="2800" dirty="0" smtClean="0">
                    <a:latin typeface="Arial" pitchFamily="34" charset="0"/>
                    <a:cs typeface="Arial" pitchFamily="34" charset="0"/>
                  </a:rPr>
                  <a:t>Natural frame field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 b="1" i="0" smtClean="0">
                            <a:latin typeface="Cambria Math"/>
                          </a:rPr>
                          <m:t>𝐑</m:t>
                        </m:r>
                      </m:e>
                      <m:sup>
                        <m:r>
                          <a:rPr lang="en-US" sz="2800" b="0" i="1" smtClean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endParaRPr lang="en-US" sz="2800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4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228600"/>
                <a:ext cx="8229600" cy="685800"/>
              </a:xfrm>
              <a:blipFill rotWithShape="1">
                <a:blip r:embed="rId4" cstate="print"/>
                <a:stretch>
                  <a:fillRect b="-12500"/>
                </a:stretch>
              </a:blipFill>
            </p:spPr>
            <p:txBody>
              <a:bodyPr>
                <a:normAutofit fontScale="90000"/>
              </a:bodyPr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62200" y="3124200"/>
            <a:ext cx="4352506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03502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TextBox 3"/>
              <p:cNvSpPr txBox="1"/>
              <p:nvPr/>
            </p:nvSpPr>
            <p:spPr>
              <a:xfrm>
                <a:off x="285206" y="1066800"/>
                <a:ext cx="8249194" cy="1791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>
                    <a:latin typeface="Arial" pitchFamily="34" charset="0"/>
                    <a:cs typeface="Arial" pitchFamily="34" charset="0"/>
                  </a:rPr>
                  <a:t>Lemma: </a:t>
                </a:r>
                <a:r>
                  <a:rPr lang="en-US" dirty="0">
                    <a:latin typeface="Arial" pitchFamily="34" charset="0"/>
                    <a:cs typeface="Arial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cs typeface="Arial" pitchFamily="34" charset="0"/>
                      </a:rPr>
                      <m:t>𝑉</m:t>
                    </m:r>
                  </m:oMath>
                </a14:m>
                <a:r>
                  <a:rPr lang="en-US" dirty="0">
                    <a:latin typeface="Arial" pitchFamily="34" charset="0"/>
                    <a:cs typeface="Arial" pitchFamily="34" charset="0"/>
                  </a:rPr>
                  <a:t> is a vector field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  <a:cs typeface="Arial" pitchFamily="34" charset="0"/>
                          </a:rPr>
                          <m:t>𝑹</m:t>
                        </m:r>
                      </m:e>
                      <m:sup>
                        <m:r>
                          <a:rPr lang="en-US" b="1" i="1">
                            <a:latin typeface="Cambria Math"/>
                            <a:cs typeface="Arial" pitchFamily="34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b="1" dirty="0">
                    <a:latin typeface="Arial" pitchFamily="34" charset="0"/>
                    <a:cs typeface="Arial" pitchFamily="34" charset="0"/>
                  </a:rPr>
                  <a:t>,</a:t>
                </a:r>
                <a:r>
                  <a:rPr lang="en-US" dirty="0">
                    <a:latin typeface="Arial" pitchFamily="34" charset="0"/>
                    <a:cs typeface="Arial" pitchFamily="34" charset="0"/>
                  </a:rPr>
                  <a:t> there are three uniquely determined real-valued functions,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cs typeface="Arial" pitchFamily="34" charset="0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/>
                            <a:cs typeface="Arial" pitchFamily="34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  <a:cs typeface="Arial" pitchFamily="34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cs typeface="Arial" pitchFamily="34" charset="0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/>
                            <a:cs typeface="Arial" pitchFamily="34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  <a:cs typeface="Arial" pitchFamily="34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cs typeface="Arial" pitchFamily="34" charset="0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/>
                            <a:cs typeface="Arial" pitchFamily="34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b="1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dirty="0">
                    <a:latin typeface="Arial" pitchFamily="34" charset="0"/>
                    <a:cs typeface="Arial" pitchFamily="34" charset="0"/>
                  </a:rPr>
                  <a:t>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  <a:cs typeface="Arial" pitchFamily="34" charset="0"/>
                          </a:rPr>
                          <m:t>𝑹</m:t>
                        </m:r>
                      </m:e>
                      <m:sup>
                        <m:r>
                          <a:rPr lang="en-US" b="1" i="1">
                            <a:latin typeface="Cambria Math"/>
                            <a:cs typeface="Arial" pitchFamily="34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dirty="0">
                    <a:latin typeface="Arial" pitchFamily="34" charset="0"/>
                    <a:cs typeface="Arial" pitchFamily="34" charset="0"/>
                  </a:rPr>
                  <a:t> such that </a:t>
                </a:r>
                <a:endParaRPr lang="en-US" dirty="0" smtClean="0">
                  <a:latin typeface="Arial" pitchFamily="34" charset="0"/>
                  <a:cs typeface="Arial" pitchFamily="34" charset="0"/>
                </a:endParaRPr>
              </a:p>
              <a:p>
                <a:endParaRPr lang="en-US" sz="900" dirty="0">
                  <a:latin typeface="Arial" pitchFamily="34" charset="0"/>
                  <a:cs typeface="Arial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  <a:cs typeface="Arial" pitchFamily="34" charset="0"/>
                        </a:rPr>
                        <m:t>𝑉</m:t>
                      </m:r>
                      <m:r>
                        <a:rPr lang="en-US" i="1">
                          <a:latin typeface="Cambria Math"/>
                          <a:cs typeface="Arial" pitchFamily="34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cs typeface="Arial" pitchFamily="34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cs typeface="Arial" pitchFamily="34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cs typeface="Arial" pitchFamily="34" charset="0"/>
                            </a:rPr>
                            <m:t>𝑈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cs typeface="Arial" pitchFamily="34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/>
                          <a:cs typeface="Arial" pitchFamily="34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cs typeface="Arial" pitchFamily="34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cs typeface="Arial" pitchFamily="34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cs typeface="Arial" pitchFamily="34" charset="0"/>
                            </a:rPr>
                            <m:t>𝑈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cs typeface="Arial" pitchFamily="34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latin typeface="Cambria Math"/>
                          <a:cs typeface="Arial" pitchFamily="34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cs typeface="Arial" pitchFamily="34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cs typeface="Arial" pitchFamily="34" charset="0"/>
                            </a:rPr>
                            <m:t>3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  <a:cs typeface="Arial" pitchFamily="34" charset="0"/>
                            </a:rPr>
                            <m:t>𝑈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cs typeface="Arial" pitchFamily="34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 smtClean="0">
                  <a:latin typeface="Arial" pitchFamily="34" charset="0"/>
                  <a:cs typeface="Arial" pitchFamily="34" charset="0"/>
                </a:endParaRPr>
              </a:p>
              <a:p>
                <a:endParaRPr lang="en-US" sz="900" dirty="0">
                  <a:latin typeface="Arial" pitchFamily="34" charset="0"/>
                  <a:cs typeface="Arial" pitchFamily="34" charset="0"/>
                </a:endParaRPr>
              </a:p>
              <a:p>
                <a:r>
                  <a:rPr lang="en-US" dirty="0">
                    <a:latin typeface="Arial" pitchFamily="34" charset="0"/>
                    <a:cs typeface="Arial" pitchFamily="34" charset="0"/>
                  </a:rPr>
                  <a:t>The functions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cs typeface="Arial" pitchFamily="34" charset="0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/>
                            <a:cs typeface="Arial" pitchFamily="34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/>
                        <a:cs typeface="Arial" pitchFamily="34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cs typeface="Arial" pitchFamily="34" charset="0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/>
                            <a:cs typeface="Arial" pitchFamily="34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  <a:cs typeface="Arial" pitchFamily="34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cs typeface="Arial" pitchFamily="34" charset="0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/>
                            <a:cs typeface="Arial" pitchFamily="34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dirty="0">
                    <a:latin typeface="Arial" pitchFamily="34" charset="0"/>
                    <a:cs typeface="Arial" pitchFamily="34" charset="0"/>
                  </a:rPr>
                  <a:t> are called the Euclidean coordinate functions on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cs typeface="Arial" pitchFamily="34" charset="0"/>
                      </a:rPr>
                      <m:t>𝑉</m:t>
                    </m:r>
                  </m:oMath>
                </a14:m>
                <a:r>
                  <a:rPr lang="en-US" dirty="0">
                    <a:latin typeface="Arial" pitchFamily="34" charset="0"/>
                    <a:cs typeface="Arial" pitchFamily="34" charset="0"/>
                  </a:rPr>
                  <a:t>.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206" y="1066800"/>
                <a:ext cx="8249194" cy="1791324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813" t="-1361" b="-44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228600"/>
                <a:ext cx="8229600" cy="685800"/>
              </a:xfrm>
            </p:spPr>
            <p:txBody>
              <a:bodyPr>
                <a:normAutofit/>
              </a:bodyPr>
              <a:lstStyle/>
              <a:p>
                <a:r>
                  <a:rPr lang="en-US" sz="2800" dirty="0" smtClean="0">
                    <a:latin typeface="Arial" pitchFamily="34" charset="0"/>
                    <a:cs typeface="Arial" pitchFamily="34" charset="0"/>
                  </a:rPr>
                  <a:t>Natural frame field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 b="1" i="0" smtClean="0">
                            <a:latin typeface="Cambria Math"/>
                          </a:rPr>
                          <m:t>𝐑</m:t>
                        </m:r>
                      </m:e>
                      <m:sup>
                        <m:r>
                          <a:rPr lang="en-US" sz="2800" b="0" i="1" smtClean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endParaRPr lang="en-US" sz="2800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6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228600"/>
                <a:ext cx="8229600" cy="685800"/>
              </a:xfrm>
              <a:blipFill rotWithShape="1">
                <a:blip r:embed="rId4" cstate="print"/>
                <a:stretch>
                  <a:fillRect b="-12500"/>
                </a:stretch>
              </a:blipFill>
            </p:spPr>
            <p:txBody>
              <a:bodyPr>
                <a:normAutofit fontScale="90000"/>
              </a:bodyPr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5888" y="2544218"/>
            <a:ext cx="8477794" cy="4074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200400" y="6492875"/>
            <a:ext cx="2895600" cy="365125"/>
          </a:xfrm>
        </p:spPr>
        <p:txBody>
          <a:bodyPr/>
          <a:lstStyle/>
          <a:p>
            <a:r>
              <a:rPr lang="en-US" dirty="0" smtClean="0"/>
              <a:t>MTH352: Differential Geometry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25593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1371600"/>
            <a:ext cx="7848600" cy="3162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228600"/>
                <a:ext cx="8229600" cy="685800"/>
              </a:xfrm>
            </p:spPr>
            <p:txBody>
              <a:bodyPr>
                <a:normAutofit/>
              </a:bodyPr>
              <a:lstStyle/>
              <a:p>
                <a:r>
                  <a:rPr lang="en-US" sz="2800" dirty="0" smtClean="0">
                    <a:latin typeface="Arial" pitchFamily="34" charset="0"/>
                    <a:cs typeface="Arial" pitchFamily="34" charset="0"/>
                  </a:rPr>
                  <a:t>Natural frame field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 b="1" i="0" smtClean="0">
                            <a:latin typeface="Cambria Math"/>
                          </a:rPr>
                          <m:t>𝐑</m:t>
                        </m:r>
                      </m:e>
                      <m:sup>
                        <m:r>
                          <a:rPr lang="en-US" sz="2800" b="0" i="1" smtClean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endParaRPr lang="en-US" sz="2800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5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228600"/>
                <a:ext cx="8229600" cy="685800"/>
              </a:xfrm>
              <a:blipFill rotWithShape="1">
                <a:blip r:embed="rId4" cstate="print"/>
                <a:stretch>
                  <a:fillRect b="-12500"/>
                </a:stretch>
              </a:blipFill>
            </p:spPr>
            <p:txBody>
              <a:bodyPr>
                <a:normAutofit fontScale="90000"/>
              </a:bodyPr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89882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Differentiable vector field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TextBox 3"/>
              <p:cNvSpPr txBox="1"/>
              <p:nvPr/>
            </p:nvSpPr>
            <p:spPr>
              <a:xfrm>
                <a:off x="533400" y="1752600"/>
                <a:ext cx="8229600" cy="25237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Definition: </a:t>
                </a:r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A vector field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𝑉</m:t>
                    </m:r>
                  </m:oMath>
                </a14:m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 is differentiable if each of its three Euclidean coordinate function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cs typeface="Arial" pitchFamily="34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cs typeface="Arial" pitchFamily="34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cs typeface="Arial" pitchFamily="34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cs typeface="Arial" pitchFamily="34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cs typeface="Arial" pitchFamily="34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cs typeface="Arial" pitchFamily="34" charset="0"/>
                          </a:rPr>
                          <m:t>3</m:t>
                        </m:r>
                      </m:sub>
                    </m:sSub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,</m:t>
                    </m:r>
                  </m:oMath>
                </a14:m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 is differentiable function (smooth, of class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  <a:cs typeface="Arial" pitchFamily="34" charset="0"/>
                          </a:rPr>
                          <m:t>𝐶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  <a:cs typeface="Arial" pitchFamily="34" charset="0"/>
                          </a:rPr>
                          <m:t>∞</m:t>
                        </m:r>
                      </m:sup>
                    </m:sSup>
                  </m:oMath>
                </a14:m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)</a:t>
                </a:r>
              </a:p>
              <a:p>
                <a:endParaRPr lang="en-US" dirty="0" smtClean="0">
                  <a:latin typeface="Arial" pitchFamily="34" charset="0"/>
                  <a:cs typeface="Arial" pitchFamily="34" charset="0"/>
                </a:endParaRPr>
              </a:p>
              <a:p>
                <a:endParaRPr lang="en-US" dirty="0">
                  <a:latin typeface="Arial" pitchFamily="34" charset="0"/>
                  <a:cs typeface="Arial" pitchFamily="34" charset="0"/>
                </a:endParaRPr>
              </a:p>
              <a:p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We always assume vector fields are differentiable. So from now on </a:t>
                </a:r>
                <a:r>
                  <a:rPr lang="en-US" b="1" dirty="0" smtClean="0">
                    <a:latin typeface="Arial" pitchFamily="34" charset="0"/>
                    <a:cs typeface="Arial" pitchFamily="34" charset="0"/>
                  </a:rPr>
                  <a:t>vector field </a:t>
                </a:r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means</a:t>
                </a:r>
              </a:p>
              <a:p>
                <a:pPr algn="ctr"/>
                <a:r>
                  <a:rPr lang="en-US" sz="2000" b="1" i="1" dirty="0">
                    <a:latin typeface="Arial" pitchFamily="34" charset="0"/>
                    <a:cs typeface="Arial" pitchFamily="34" charset="0"/>
                  </a:rPr>
                  <a:t>d</a:t>
                </a:r>
                <a:r>
                  <a:rPr lang="en-US" sz="2000" b="1" i="1" dirty="0" smtClean="0">
                    <a:latin typeface="Arial" pitchFamily="34" charset="0"/>
                    <a:cs typeface="Arial" pitchFamily="34" charset="0"/>
                  </a:rPr>
                  <a:t>ifferentiable vector field</a:t>
                </a:r>
                <a:r>
                  <a:rPr lang="en-US" sz="2000" b="1" dirty="0" smtClean="0">
                    <a:latin typeface="Arial" pitchFamily="34" charset="0"/>
                    <a:cs typeface="Arial" pitchFamily="34" charset="0"/>
                  </a:rPr>
                  <a:t> </a:t>
                </a:r>
              </a:p>
              <a:p>
                <a:endParaRPr lang="en-US" sz="2400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1752600"/>
                <a:ext cx="8229600" cy="2523768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1185" t="-1691" r="-1037" b="-45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39203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228600"/>
            <a:ext cx="853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" pitchFamily="34" charset="0"/>
                <a:cs typeface="Arial" pitchFamily="34" charset="0"/>
              </a:rPr>
              <a:t>Exercise 1.2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TextBox 4"/>
              <p:cNvSpPr txBox="1"/>
              <p:nvPr/>
            </p:nvSpPr>
            <p:spPr>
              <a:xfrm>
                <a:off x="228600" y="1143000"/>
                <a:ext cx="8534400" cy="26990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Recall:</a:t>
                </a:r>
              </a:p>
              <a:p>
                <a:endParaRPr lang="en-US" sz="2400" dirty="0">
                  <a:latin typeface="Arial" pitchFamily="34" charset="0"/>
                  <a:cs typeface="Arial" pitchFamily="34" charset="0"/>
                </a:endParaRPr>
              </a:p>
              <a:p>
                <a:endParaRPr lang="en-US" sz="2400" dirty="0" smtClean="0">
                  <a:latin typeface="Arial" pitchFamily="34" charset="0"/>
                  <a:cs typeface="Arial" pitchFamily="34" charset="0"/>
                </a:endParaRPr>
              </a:p>
              <a:p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Q1.</a:t>
                </a:r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 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𝑣</m:t>
                    </m:r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cs typeface="Arial" pitchFamily="34" charset="0"/>
                          </a:rPr>
                          <m:t>−2,1,−1</m:t>
                        </m:r>
                      </m:e>
                    </m:d>
                  </m:oMath>
                </a14:m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𝑤</m:t>
                    </m:r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=(0,1,3)</m:t>
                    </m:r>
                  </m:oMath>
                </a14:m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.</a:t>
                </a:r>
              </a:p>
              <a:p>
                <a:pPr marL="342900" indent="-342900">
                  <a:buAutoNum type="alphaLcParenBoth"/>
                </a:pPr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At an arbitrary point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𝑝</m:t>
                    </m:r>
                  </m:oMath>
                </a14:m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, express the tangent vector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3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cs typeface="Arial" pitchFamily="34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sub>
                    </m:sSub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−2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cs typeface="Arial" pitchFamily="34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 as a linear combination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cs typeface="Arial" pitchFamily="34" charset="0"/>
                          </a:rPr>
                          <m:t>𝑈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cs typeface="Arial" pitchFamily="34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(</m:t>
                    </m:r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𝑝</m:t>
                    </m:r>
                    <m:r>
                      <a:rPr lang="en-US" b="0" i="1" smtClean="0">
                        <a:latin typeface="Cambria Math"/>
                        <a:cs typeface="Arial" pitchFamily="34" charset="0"/>
                      </a:rPr>
                      <m:t>)</m:t>
                    </m:r>
                  </m:oMath>
                </a14:m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/>
                            <a:cs typeface="Arial" pitchFamily="34" charset="0"/>
                          </a:rPr>
                          <m:t>𝑈</m:t>
                        </m:r>
                      </m:e>
                      <m:sub>
                        <m:r>
                          <a:rPr lang="en-US" b="0" i="1" dirty="0" smtClean="0">
                            <a:latin typeface="Cambria Math"/>
                            <a:cs typeface="Arial" pitchFamily="34" charset="0"/>
                          </a:rPr>
                          <m:t>2</m:t>
                        </m:r>
                      </m:sub>
                    </m:sSub>
                    <m:r>
                      <a:rPr lang="en-US" b="0" i="1" dirty="0" smtClean="0">
                        <a:latin typeface="Cambria Math"/>
                        <a:cs typeface="Arial" pitchFamily="34" charset="0"/>
                      </a:rPr>
                      <m:t>(</m:t>
                    </m:r>
                    <m:r>
                      <a:rPr lang="en-US" b="0" i="1" dirty="0" smtClean="0">
                        <a:latin typeface="Cambria Math"/>
                        <a:cs typeface="Arial" pitchFamily="34" charset="0"/>
                      </a:rPr>
                      <m:t>𝑝</m:t>
                    </m:r>
                    <m:r>
                      <a:rPr lang="en-US" b="0" i="1" dirty="0" smtClean="0">
                        <a:latin typeface="Cambria Math"/>
                        <a:cs typeface="Arial" pitchFamily="34" charset="0"/>
                      </a:rPr>
                      <m:t>)</m:t>
                    </m:r>
                  </m:oMath>
                </a14:m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 ,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/>
                            <a:cs typeface="Arial" pitchFamily="34" charset="0"/>
                          </a:rPr>
                          <m:t>𝑈</m:t>
                        </m:r>
                      </m:e>
                      <m:sub>
                        <m:r>
                          <a:rPr lang="en-US" b="0" i="1" dirty="0" smtClean="0">
                            <a:latin typeface="Cambria Math"/>
                            <a:cs typeface="Arial" pitchFamily="34" charset="0"/>
                          </a:rPr>
                          <m:t>3</m:t>
                        </m:r>
                      </m:sub>
                    </m:sSub>
                    <m:r>
                      <a:rPr lang="en-US" b="0" i="1" dirty="0" smtClean="0">
                        <a:latin typeface="Cambria Math"/>
                        <a:cs typeface="Arial" pitchFamily="34" charset="0"/>
                      </a:rPr>
                      <m:t>(</m:t>
                    </m:r>
                    <m:r>
                      <a:rPr lang="en-US" b="0" i="1" dirty="0" smtClean="0">
                        <a:latin typeface="Cambria Math"/>
                        <a:cs typeface="Arial" pitchFamily="34" charset="0"/>
                      </a:rPr>
                      <m:t>𝑝</m:t>
                    </m:r>
                    <m:r>
                      <a:rPr lang="en-US" b="0" i="1" dirty="0" smtClean="0">
                        <a:latin typeface="Cambria Math"/>
                        <a:cs typeface="Arial" pitchFamily="34" charset="0"/>
                      </a:rPr>
                      <m:t>)</m:t>
                    </m:r>
                  </m:oMath>
                </a14:m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.</a:t>
                </a:r>
              </a:p>
              <a:p>
                <a:endParaRPr lang="en-US" dirty="0">
                  <a:latin typeface="Arial" pitchFamily="34" charset="0"/>
                  <a:cs typeface="Arial" pitchFamily="34" charset="0"/>
                </a:endParaRPr>
              </a:p>
              <a:p>
                <a:endParaRPr lang="en-US" dirty="0" smtClean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1143000"/>
                <a:ext cx="8534400" cy="2699072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1143" t="-1584" b="-27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236651"/>
            <a:ext cx="3234690" cy="795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20169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57200" y="1143000"/>
            <a:ext cx="8229600" cy="2769989"/>
          </a:xfrm>
          <a:prstGeom prst="rect">
            <a:avLst/>
          </a:prstGeom>
          <a:blipFill rotWithShape="1">
            <a:blip r:embed="rId3" cstate="print"/>
            <a:stretch>
              <a:fillRect l="-1111" t="-1542" r="-1111" b="-4185"/>
            </a:stretch>
          </a:blipFill>
        </p:spPr>
        <p:txBody>
          <a:bodyPr/>
          <a:lstStyle/>
          <a:p>
            <a:r>
              <a:rPr lang="en-US">
                <a:noFill/>
              </a:rPr>
              <a:t> </a:t>
            </a:r>
          </a:p>
        </p:txBody>
      </p:sp>
      <p:pic>
        <p:nvPicPr>
          <p:cNvPr id="2253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95600" y="1162050"/>
            <a:ext cx="297180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532" name="TextBox 5"/>
          <p:cNvSpPr txBox="1">
            <a:spLocks noChangeArrowheads="1"/>
          </p:cNvSpPr>
          <p:nvPr/>
        </p:nvSpPr>
        <p:spPr bwMode="auto">
          <a:xfrm>
            <a:off x="228600" y="228600"/>
            <a:ext cx="8534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>
                <a:latin typeface="Arial" charset="0"/>
              </a:rPr>
              <a:t>Exercise 1.2</a:t>
            </a:r>
            <a:endParaRPr lang="en-US">
              <a:latin typeface="Arial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MTH352: Differential Geometry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632BD3-BDF9-4BB7-961F-05EB5E692943}" type="slidenum">
              <a:rPr lang="en-US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s://encrypted-tbn1.gstatic.com/images?q=tbn:ANd9GcT2SRTqyyu_v0_cBBJ-rM-4pfzdztNHDdstWlkhDR0SPJVwC47ms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2768600"/>
            <a:ext cx="5151438" cy="342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TextBox 3"/>
          <p:cNvSpPr txBox="1">
            <a:spLocks noChangeArrowheads="1"/>
          </p:cNvSpPr>
          <p:nvPr/>
        </p:nvSpPr>
        <p:spPr bwMode="auto">
          <a:xfrm>
            <a:off x="533400" y="931863"/>
            <a:ext cx="80772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000"/>
              <a:t>Next time</a:t>
            </a:r>
          </a:p>
        </p:txBody>
      </p:sp>
      <p:sp>
        <p:nvSpPr>
          <p:cNvPr id="23556" name="TextBox 4"/>
          <p:cNvSpPr txBox="1">
            <a:spLocks noChangeArrowheads="1"/>
          </p:cNvSpPr>
          <p:nvPr/>
        </p:nvSpPr>
        <p:spPr bwMode="auto">
          <a:xfrm>
            <a:off x="609600" y="1712913"/>
            <a:ext cx="79248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000"/>
              <a:t>Directional derivative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static.guim.co.uk/sys-images/Guardian/About/General/2012/7/16/1342467800147/student-in-lecture-theatr-0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438400"/>
            <a:ext cx="5143500" cy="308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981200" y="685800"/>
            <a:ext cx="51435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End of the lecture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62057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1627</TotalTime>
  <Words>164</Words>
  <Application>Microsoft Office PowerPoint</Application>
  <PresentationFormat>On-screen Show (4:3)</PresentationFormat>
  <Paragraphs>95</Paragraphs>
  <Slides>24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Slide 1</vt:lpstr>
      <vt:lpstr>Slide 2</vt:lpstr>
      <vt:lpstr> </vt:lpstr>
      <vt:lpstr> </vt:lpstr>
      <vt:lpstr>Tangent vectors </vt:lpstr>
      <vt:lpstr>Tangent vectors </vt:lpstr>
      <vt:lpstr>Tangent vectors </vt:lpstr>
      <vt:lpstr>Tangent Space</vt:lpstr>
      <vt:lpstr>Tangent Space</vt:lpstr>
      <vt:lpstr>Tangent Space</vt:lpstr>
      <vt:lpstr>Tangent Space</vt:lpstr>
      <vt:lpstr>Vector field</vt:lpstr>
      <vt:lpstr>Vector field</vt:lpstr>
      <vt:lpstr>Vector field</vt:lpstr>
      <vt:lpstr> </vt:lpstr>
      <vt:lpstr> </vt:lpstr>
      <vt:lpstr> </vt:lpstr>
      <vt:lpstr> </vt:lpstr>
      <vt:lpstr>Differentiable vector field</vt:lpstr>
      <vt:lpstr>Slide 20</vt:lpstr>
      <vt:lpstr>Slide 21</vt:lpstr>
      <vt:lpstr>Slide 22</vt:lpstr>
      <vt:lpstr>Slide 23</vt:lpstr>
      <vt:lpstr>Slide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SONY</dc:creator>
  <cp:lastModifiedBy>Administrator</cp:lastModifiedBy>
  <cp:revision>76</cp:revision>
  <dcterms:created xsi:type="dcterms:W3CDTF">2006-08-16T00:00:00Z</dcterms:created>
  <dcterms:modified xsi:type="dcterms:W3CDTF">2013-03-23T06:30:00Z</dcterms:modified>
</cp:coreProperties>
</file>