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346" r:id="rId3"/>
    <p:sldId id="345" r:id="rId4"/>
    <p:sldId id="361" r:id="rId5"/>
    <p:sldId id="362" r:id="rId6"/>
    <p:sldId id="363" r:id="rId7"/>
    <p:sldId id="364" r:id="rId8"/>
    <p:sldId id="360" r:id="rId9"/>
    <p:sldId id="365" r:id="rId10"/>
    <p:sldId id="381" r:id="rId11"/>
    <p:sldId id="372" r:id="rId12"/>
    <p:sldId id="366" r:id="rId13"/>
    <p:sldId id="367" r:id="rId14"/>
    <p:sldId id="368" r:id="rId15"/>
    <p:sldId id="369" r:id="rId16"/>
    <p:sldId id="370" r:id="rId17"/>
    <p:sldId id="376" r:id="rId18"/>
    <p:sldId id="377" r:id="rId19"/>
    <p:sldId id="380" r:id="rId20"/>
    <p:sldId id="379" r:id="rId21"/>
    <p:sldId id="378" r:id="rId22"/>
    <p:sldId id="371" r:id="rId23"/>
    <p:sldId id="382" r:id="rId24"/>
    <p:sldId id="292" r:id="rId25"/>
    <p:sldId id="25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15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Apparatus For A Regular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Computing Frenet Frame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 The Spherical Image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farm5.staticflickr.com/4119/4766915217_15ca5493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6415" y="2659040"/>
            <a:ext cx="4424334" cy="34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25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2.math.umd.edu/~immortal/241spring13/matlab/matlab3_0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409" y="609600"/>
            <a:ext cx="4153692" cy="367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esse.wdcb.ru/papers/TechReport2007html/TechReport2007html.files/image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3436048" cy="23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latin typeface="Cambria" pitchFamily="18" charset="0"/>
              </a:rPr>
              <a:t>Cylindrical </a:t>
            </a:r>
            <a:r>
              <a:rPr lang="en-US" sz="2400" b="1" dirty="0" smtClean="0">
                <a:latin typeface="Cambria" pitchFamily="18" charset="0"/>
              </a:rPr>
              <a:t>Helix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Covariant Derivatives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Euclidean Coordinate Representation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Properties Of The Covariant Derivative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Vector Field Of Covariant Derivatives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2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Cylindrical Helix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ration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𝜏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𝜅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some times very decisive in the case of some curves.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regular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cylindrical helix provided the unit tangent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has constant angle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some fixed unit vector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𝒖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; that is,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b="1" i="1" smtClean="0">
                        <a:latin typeface="Cambria Math"/>
                      </a:rPr>
                      <m:t>𝒖</m:t>
                    </m:r>
                    <m:r>
                      <a:rPr lang="en-US" sz="1800" b="1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𝑐𝑜𝑠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 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  <a:blipFill rotWithShape="1">
                <a:blip r:embed="rId3" cstate="print"/>
                <a:stretch>
                  <a:fillRect l="-1111" t="-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2" name="Picture 6" descr="https://encrypted-tbn3.gstatic.com/images?q=tbn:ANd9GcSYN1o_2b-W-RhQqAeQwRNMtWqkREA8ocotNpr4wYIvMRbwTZWdG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3700" y="3962399"/>
            <a:ext cx="2745780" cy="198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74468"/>
            <a:ext cx="29337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 descr="http://photo2.bababian.com/usr100101/upload3/20100910/svarwN_k3eIb48EbNtDugOSD4z4t29QNd99QoTZ3yd1IqXN0z_v3P3Q==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74493"/>
            <a:ext cx="2778646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640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Cylindrical Helix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Movement </a:t>
                </a:r>
                <a:r>
                  <a:rPr lang="en-US" sz="2400" b="1" dirty="0" smtClean="0">
                    <a:latin typeface="Cambria" pitchFamily="18" charset="0"/>
                  </a:rPr>
                  <a:t>of a cylindrical helix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Assume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unit-speed curve which is a cylindrical helix, that is, 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1800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for some fixed unit vector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𝒖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  <a:r>
                  <a:rPr lang="en-US" sz="1800" dirty="0" smtClean="0">
                    <a:latin typeface="Cambria" pitchFamily="18" charset="0"/>
                  </a:rPr>
                  <a:t> Lets consider the following function: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1" i="1" smtClean="0">
                          <a:latin typeface="Cambria Math"/>
                        </a:rPr>
                        <m:t>𝒖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  <a:blipFill rotWithShape="1">
                <a:blip r:embed="rId3" cstate="print"/>
                <a:stretch>
                  <a:fillRect l="-1111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3072" y="3873121"/>
            <a:ext cx="2781300" cy="285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1000"/>
            <a:ext cx="2888669" cy="240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156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Cylindrical Helix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What Is A Good Way To See A Cylindrical Helix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Theorem: </a:t>
                </a:r>
                <a:r>
                  <a:rPr lang="en-US" sz="2000" dirty="0" smtClean="0">
                    <a:latin typeface="Cambria" pitchFamily="18" charset="0"/>
                  </a:rPr>
                  <a:t>A regular curve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is a cylindrical helix if and only if the ration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𝜏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𝜅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is constant. 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486400"/>
              </a:xfrm>
              <a:blipFill rotWithShape="1">
                <a:blip r:embed="rId3" cstate="print"/>
                <a:stretch>
                  <a:fillRect l="-1111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4549" y="3735850"/>
            <a:ext cx="2781300" cy="285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2888669" cy="240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222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Conclusion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84" y="2148837"/>
            <a:ext cx="8153400" cy="26934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903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842067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Cambria" pitchFamily="18" charset="0"/>
              </a:rPr>
              <a:t>Covariant Derivative</a:t>
            </a:r>
            <a:endParaRPr lang="en-US" sz="2400" b="1" dirty="0">
              <a:latin typeface="Cambria" pitchFamily="18" charset="0"/>
            </a:endParaRPr>
          </a:p>
        </p:txBody>
      </p:sp>
      <p:pic>
        <p:nvPicPr>
          <p:cNvPr id="7" name="Picture 4" descr="http://www.nevron.com/gallery/FullGalleries/chart/Vector/images/3D-Vector-Field-cha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9150" y="1905000"/>
            <a:ext cx="5194300" cy="38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025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Cambria" pitchFamily="18" charset="0"/>
                  </a:rPr>
                  <a:t>Definition:</a:t>
                </a:r>
                <a:r>
                  <a:rPr lang="en-US" sz="2400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be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be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  <m:r>
                      <a:rPr lang="en-US" sz="180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The </a:t>
                </a:r>
                <a:r>
                  <a:rPr lang="en-US" sz="1800" dirty="0" err="1">
                    <a:solidFill>
                      <a:schemeClr val="tx1"/>
                    </a:solidFill>
                    <a:latin typeface="Cambria" pitchFamily="18" charset="0"/>
                  </a:rPr>
                  <a:t>covriant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derivative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18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800" b="1" dirty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is the tangent vector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𝑊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𝒗</m:t>
                              </m:r>
                            </m:e>
                          </m:d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a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0184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chemeClr val="tx1"/>
                    </a:solidFill>
                    <a:latin typeface="Cambria" pitchFamily="18" charset="0"/>
                  </a:rPr>
                  <a:t>Definition: 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1">
                        <a:solidFill>
                          <a:schemeClr val="tx1"/>
                        </a:solidFill>
                        <a:latin typeface="Cambria Math"/>
                      </a:rPr>
                      <m:t>W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be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be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1800" b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1">
                        <a:solidFill>
                          <a:schemeClr val="tx1"/>
                        </a:solidFill>
                        <a:latin typeface="Cambria Math"/>
                      </a:rPr>
                      <m:t>p</m:t>
                    </m:r>
                    <m:r>
                      <a:rPr lang="en-US" sz="1800" b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The </a:t>
                </a:r>
                <a:r>
                  <a:rPr lang="en-US" sz="1800" dirty="0" err="1">
                    <a:solidFill>
                      <a:schemeClr val="tx1"/>
                    </a:solidFill>
                    <a:latin typeface="Cambria" pitchFamily="18" charset="0"/>
                  </a:rPr>
                  <a:t>covriant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derivative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1">
                        <a:solidFill>
                          <a:schemeClr val="tx1"/>
                        </a:solidFill>
                        <a:latin typeface="Cambria Math"/>
                      </a:rPr>
                      <m:t>W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is the tangent vector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W</m:t>
                      </m:r>
                      <m:r>
                        <a:rPr lang="en-US" sz="1800" b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W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8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p</m:t>
                              </m:r>
                              <m:r>
                                <a:rPr lang="en-US" sz="1800" b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800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tv</m:t>
                              </m:r>
                            </m:e>
                          </m:d>
                        </m:e>
                        <m:sup>
                          <m:r>
                            <a:rPr lang="en-US" sz="1800" b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>
                          <a:solidFill>
                            <a:schemeClr val="tx1"/>
                          </a:solidFill>
                          <a:latin typeface="Cambria Math"/>
                        </a:rPr>
                        <m:t>(0)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at the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1">
                        <a:solidFill>
                          <a:schemeClr val="tx1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The symbol </a:t>
                </a:r>
                <a14:m>
                  <m:oMath xmlns:m="http://schemas.openxmlformats.org/officeDocument/2006/math">
                    <m:r>
                      <a:rPr lang="en-US" sz="1800" b="0" i="1">
                        <a:solidFill>
                          <a:schemeClr val="tx1"/>
                        </a:solidFill>
                        <a:latin typeface="Cambria Math"/>
                      </a:rPr>
                      <m:t>𝛻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 is called </a:t>
                </a:r>
                <a:r>
                  <a:rPr lang="en-US" sz="1800" dirty="0" err="1">
                    <a:solidFill>
                      <a:schemeClr val="tx1"/>
                    </a:solidFill>
                    <a:latin typeface="Cambria" pitchFamily="18" charset="0"/>
                  </a:rPr>
                  <a:t>nabla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 l="-1154" t="-1111" r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 descr="http://mumaharps.com/harps/xharp/images/harp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2933700" cy="380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909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ln>
                <a:noFill/>
              </a:ln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Definition: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  <m:r>
                      <a:rPr lang="en-US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 </a:t>
                </a:r>
                <a:r>
                  <a:rPr lang="en-US" sz="1800" dirty="0" err="1" smtClean="0">
                    <a:solidFill>
                      <a:schemeClr val="tx1"/>
                    </a:solidFill>
                    <a:latin typeface="Cambria" pitchFamily="18" charset="0"/>
                  </a:rPr>
                  <a:t>covriant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is the tangent vector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𝑊</m:t>
                      </m:r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𝒗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</a:rPr>
                  <a:t>a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http://www.nevron.com/gallery/FullGalleries/chart/Vector/images/3D-Vector-Field-ch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743200"/>
            <a:ext cx="43815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2743200"/>
                <a:ext cx="36576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In fact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0" smtClean="0"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𝒗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measures the initial rate of change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𝑊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moves in the direction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𝒗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.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743200"/>
                <a:ext cx="3657600" cy="147732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333" t="-2479" b="-5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239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Example: Wind Vector field</a:t>
            </a:r>
            <a:endParaRPr lang="en-US" sz="1800" b="1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2" descr="http://people.eecs.ku.edu/~miller/WorldWindProjects/VectorFieldVis/images/2005-08-28-asc-gr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13642"/>
            <a:ext cx="8304776" cy="499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68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486400"/>
          </a:xfrm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D</a:t>
            </a:r>
            <a:endParaRPr lang="en-US" sz="1800" dirty="0" smtClean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6" name="Picture 4" descr="http://esse.wdcb.ru/papers/TechReport2007html/TechReport2007html.files/image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9788" y="2209800"/>
            <a:ext cx="6216969" cy="425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people.eecs.ku.edu/~miller/WorldWindProjects/VectorFieldVis/images/2005-08-28-asc-gri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583" y="838200"/>
            <a:ext cx="2249263" cy="173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8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Consider a vector field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𝑊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𝑦𝑧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−1,0,2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    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𝑎𝑡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𝑝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=(2,1,0)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http://math.etsu.edu/multicalc/prealpha/Chap5/Chap5-1/13-1-6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1444" y="3124200"/>
            <a:ext cx="4514492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8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Euclidean Coordinate Representation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is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is a tangent vector 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  <m:r>
                      <a:rPr lang="en-US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W</m:t>
                      </m:r>
                      <m:r>
                        <a:rPr lang="en-US" sz="18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Proof: 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8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Properties Of The Covariant Derivative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From the properties of directional derivative we can drive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for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𝑎𝑣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𝑏𝑤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𝑤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</m:d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 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8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Properties Of The Covariant Derivative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From the properties of directional derivative we can drive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for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𝑎𝑣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𝑏𝑤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𝑤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5934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Properties Of The Covariant Derivative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From the properties of directional derivative we can drive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for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05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Properties Of The Covariant Derivative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From the properties of directional derivative we can drive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for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</m:d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2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Properties Of The Covariant Derivative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From the properties of directional derivative we can drive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for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 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2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The Vector Field Of Covariant Derivatives</a:t>
            </a:r>
            <a:br>
              <a:rPr lang="en-US" sz="3600" b="1" dirty="0">
                <a:latin typeface="Cambria" pitchFamily="18" charset="0"/>
              </a:rPr>
            </a:b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458200" cy="55626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 vector field of covariant derivatives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 covariant derivative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with respect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is a vector field defined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𝑊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𝑊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𝑊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We always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𝜕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:</m:t>
                    </m:r>
                  </m:oMath>
                </a14:m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𝑥𝑦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sup>
                    </m:sSup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𝑉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𝑦𝑧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800" b="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𝑉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=0                           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therefore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𝑊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𝑦𝑧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458200" cy="55626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47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Covariant Derivatives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</p:spPr>
            <p:style>
              <a:lnRef idx="3">
                <a:schemeClr val="lt1"/>
              </a:lnRef>
              <a:fillRef idx="1001">
                <a:schemeClr val="l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Corollary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be vector fields on  </a:t>
                </a:r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.  Then </a:t>
                </a: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𝑓𝑉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𝑔𝑊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𝑔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𝑊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0" dirty="0" smtClean="0">
                    <a:solidFill>
                      <a:schemeClr val="tx1"/>
                    </a:solidFill>
                    <a:latin typeface="Cambria" pitchFamily="18" charset="0"/>
                  </a:rPr>
                  <a:t> for all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0" dirty="0" smtClean="0">
                    <a:solidFill>
                      <a:schemeClr val="tx1"/>
                    </a:solidFill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𝑔</m:t>
                    </m:r>
                  </m:oMath>
                </a14:m>
                <a:endParaRPr lang="en-US" sz="1800" b="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𝑎𝑌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𝑏𝑍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for all numbers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𝑓𝑌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V</m:t>
                        </m:r>
                      </m:sub>
                    </m:sSub>
                    <m:r>
                      <m:rPr>
                        <m:sty m:val="p"/>
                      </m:rPr>
                      <a:rPr lang="en-US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Y</m:t>
                    </m:r>
                    <m:r>
                      <a:rPr lang="en-US" sz="18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for all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𝑌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. 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𝛻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sub>
                    </m:sSub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</m:oMath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8458200" cy="54864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828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2.math.umd.edu/~immortal/241spring13/matlab/matlab3_0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7409" y="609600"/>
            <a:ext cx="4153692" cy="367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esse.wdcb.ru/papers/TechReport2007html/TechReport2007html.files/image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3436048" cy="23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>
                <a:latin typeface="Cambria" pitchFamily="18" charset="0"/>
              </a:rPr>
              <a:t>Cylindrical </a:t>
            </a:r>
            <a:r>
              <a:rPr lang="en-US" sz="2400" b="1" dirty="0" smtClean="0">
                <a:latin typeface="Cambria" pitchFamily="18" charset="0"/>
              </a:rPr>
              <a:t>Helix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Covariant Derivatives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Euclidean Coordinate Representation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Properties Of The Covariant Derivative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Vector Field Of Covariant Derivatives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22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 descr="http://gallery.apartmenttherapy.com/photos/082608summerteachergirl/images/FrameFieldHouses_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133600"/>
            <a:ext cx="5340134" cy="389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9906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Cambria" pitchFamily="18" charset="0"/>
              </a:rPr>
              <a:t>Frame Fields</a:t>
            </a:r>
            <a:endParaRPr lang="en-US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2" descr="C:\Users\DR SOHAIL\Desktop\end of lecture photos\computer-job-seek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7274" y="1455241"/>
            <a:ext cx="3311352" cy="496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267</Words>
  <Application>Microsoft Office PowerPoint</Application>
  <PresentationFormat>On-screen Show (4:3)</PresentationFormat>
  <Paragraphs>133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Last lecture</vt:lpstr>
      <vt:lpstr>Today’s lecture</vt:lpstr>
      <vt:lpstr>Cylindrical Helix</vt:lpstr>
      <vt:lpstr>Cylindrical Helix</vt:lpstr>
      <vt:lpstr>Cylindrical Helix</vt:lpstr>
      <vt:lpstr>Conclusion</vt:lpstr>
      <vt:lpstr>Slide 8</vt:lpstr>
      <vt:lpstr>Covariant Derivatives</vt:lpstr>
      <vt:lpstr>Covariant Derivatives</vt:lpstr>
      <vt:lpstr>Covariant Derivatives</vt:lpstr>
      <vt:lpstr>Covariant Derivatives</vt:lpstr>
      <vt:lpstr>Covariant Derivatives</vt:lpstr>
      <vt:lpstr>Covariant Derivatives</vt:lpstr>
      <vt:lpstr>Euclidean Coordinate Representation</vt:lpstr>
      <vt:lpstr>Properties Of The Covariant Derivative</vt:lpstr>
      <vt:lpstr>Properties Of The Covariant Derivative</vt:lpstr>
      <vt:lpstr>Properties Of The Covariant Derivative</vt:lpstr>
      <vt:lpstr>Properties Of The Covariant Derivative</vt:lpstr>
      <vt:lpstr>Properties Of The Covariant Derivative</vt:lpstr>
      <vt:lpstr>The Vector Field Of Covariant Derivatives </vt:lpstr>
      <vt:lpstr>Covariant Derivatives</vt:lpstr>
      <vt:lpstr>Today we learnt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193</cp:revision>
  <dcterms:created xsi:type="dcterms:W3CDTF">2006-08-16T00:00:00Z</dcterms:created>
  <dcterms:modified xsi:type="dcterms:W3CDTF">2013-05-03T08:13:50Z</dcterms:modified>
</cp:coreProperties>
</file>