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8" r:id="rId2"/>
    <p:sldId id="345" r:id="rId3"/>
    <p:sldId id="346" r:id="rId4"/>
    <p:sldId id="347" r:id="rId5"/>
    <p:sldId id="374" r:id="rId6"/>
    <p:sldId id="349" r:id="rId7"/>
    <p:sldId id="350" r:id="rId8"/>
    <p:sldId id="351" r:id="rId9"/>
    <p:sldId id="375" r:id="rId10"/>
    <p:sldId id="352" r:id="rId11"/>
    <p:sldId id="353" r:id="rId12"/>
    <p:sldId id="354" r:id="rId13"/>
    <p:sldId id="355" r:id="rId14"/>
    <p:sldId id="356" r:id="rId15"/>
    <p:sldId id="357" r:id="rId16"/>
    <p:sldId id="358" r:id="rId17"/>
    <p:sldId id="359" r:id="rId18"/>
    <p:sldId id="360" r:id="rId19"/>
    <p:sldId id="361" r:id="rId20"/>
    <p:sldId id="362" r:id="rId21"/>
    <p:sldId id="363" r:id="rId22"/>
    <p:sldId id="364" r:id="rId23"/>
    <p:sldId id="365" r:id="rId24"/>
    <p:sldId id="376" r:id="rId25"/>
    <p:sldId id="371" r:id="rId26"/>
    <p:sldId id="367" r:id="rId27"/>
    <p:sldId id="368" r:id="rId28"/>
    <p:sldId id="373" r:id="rId29"/>
    <p:sldId id="372" r:id="rId30"/>
    <p:sldId id="292" r:id="rId31"/>
    <p:sldId id="256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37" autoAdjust="0"/>
  </p:normalViewPr>
  <p:slideViewPr>
    <p:cSldViewPr>
      <p:cViewPr varScale="1">
        <p:scale>
          <a:sx n="66" d="100"/>
          <a:sy n="66" d="100"/>
        </p:scale>
        <p:origin x="-1422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72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99B773-4AB7-436E-B971-7441AB41F5EA}" type="datetimeFigureOut">
              <a:rPr lang="en-US" smtClean="0"/>
              <a:pPr/>
              <a:t>4/29/2013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2C0094-E45F-41BF-8371-78DBC776B7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6380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04D70E-ED66-43C8-B80B-8379AC3B72C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1384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C0094-E45F-41BF-8371-78DBC776B7A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72171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C0094-E45F-41BF-8371-78DBC776B7A2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7217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0.png"/><Relationship Id="rId5" Type="http://schemas.openxmlformats.org/officeDocument/2006/relationships/image" Target="../media/image9.gif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9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9.gif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gif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9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371600" y="1264622"/>
            <a:ext cx="6096000" cy="307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Lecture </a:t>
            </a:r>
            <a:r>
              <a:rPr kumimoji="0" lang="cy-GB" sz="2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# </a:t>
            </a:r>
            <a:r>
              <a:rPr lang="cy-GB" sz="2800" b="1" smtClean="0">
                <a:latin typeface="Cambria" pitchFamily="18" charset="0"/>
                <a:ea typeface="Times New Roman" pitchFamily="18" charset="0"/>
                <a:cs typeface="Arial" pitchFamily="34" charset="0"/>
              </a:rPr>
              <a:t>13</a:t>
            </a:r>
            <a:endParaRPr kumimoji="0" lang="cy-GB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MTH352: Differential Geometry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latin typeface="Cambria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</a:rPr>
              <a:t> </a:t>
            </a:r>
            <a:r>
              <a:rPr lang="en-GB" sz="2400" b="1" dirty="0" smtClean="0">
                <a:latin typeface="Cambria" pitchFamily="18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latin typeface="Cambria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  <a:cs typeface="Arial" pitchFamily="34" charset="0"/>
              </a:rPr>
              <a:t>By</a:t>
            </a:r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latin typeface="Cambria" pitchFamily="18" charset="0"/>
                <a:ea typeface="Times New Roman" pitchFamily="18" charset="0"/>
                <a:cs typeface="Arial" pitchFamily="34" charset="0"/>
              </a:rPr>
              <a:t>Dr. SOHAIL IQBAL</a:t>
            </a:r>
            <a:endParaRPr lang="en-US" sz="2800" b="1" dirty="0" smtClean="0">
              <a:latin typeface="Cambria" pitchFamily="18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  <a:cs typeface="Arial" pitchFamily="34" charset="0"/>
              </a:rPr>
              <a:t>Assistant Professor</a:t>
            </a:r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latin typeface="Cambria" pitchFamily="18" charset="0"/>
                <a:cs typeface="Arial" pitchFamily="34" charset="0"/>
              </a:rPr>
              <a:t>Department of Mathematics, CIIT Islamabad</a:t>
            </a:r>
            <a:endParaRPr lang="en-US" dirty="0" smtClean="0">
              <a:latin typeface="Cambria" pitchFamily="18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051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Last lecture</a:t>
            </a:r>
            <a:endParaRPr lang="en-US" sz="3200" b="1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145884" cy="532998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latin typeface="Cambria" pitchFamily="18" charset="0"/>
              </a:rPr>
              <a:t>Contents:</a:t>
            </a:r>
          </a:p>
          <a:p>
            <a:pPr marL="0" indent="0">
              <a:buNone/>
            </a:pPr>
            <a:endParaRPr lang="en-US" sz="2400" b="1" dirty="0"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Frenet Approximation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Plane Curves</a:t>
            </a: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82487" y="1131943"/>
            <a:ext cx="3505199" cy="5343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84377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Today’s lecture</a:t>
            </a:r>
            <a:endParaRPr lang="en-US" sz="3200" b="1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145884" cy="532998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latin typeface="Cambria" pitchFamily="18" charset="0"/>
              </a:rPr>
              <a:t>Contents:</a:t>
            </a:r>
          </a:p>
          <a:p>
            <a:pPr marL="0" indent="0">
              <a:buNone/>
            </a:pPr>
            <a:endParaRPr lang="en-US" sz="2400" b="1" dirty="0"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Frenet Approximation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Conclusion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Frenet Frame For Arbitrary Speed Curves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Velocity And Acceleration </a:t>
            </a:r>
          </a:p>
          <a:p>
            <a:pPr>
              <a:buFont typeface="Wingdings" pitchFamily="2" charset="2"/>
              <a:buChar char="Ø"/>
            </a:pPr>
            <a:endParaRPr lang="en-US" sz="2400" b="1" dirty="0" smtClean="0"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US" sz="2400" b="1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0597" y="2667000"/>
            <a:ext cx="4081849" cy="3501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https://encrypted-tbn1.gstatic.com/images?q=tbn:ANd9GcTbZRwHGSkqk8dStEeBq5qkHezS7qoXaPSMJdO0CSxt5yNwrpyqj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11488" y="1753739"/>
            <a:ext cx="1860069" cy="90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53140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Cambria" pitchFamily="18" charset="0"/>
              </a:rPr>
              <a:t>Frenet Approximation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823118"/>
                <a:ext cx="8229600" cy="565388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Curvature </a:t>
                </a:r>
                <a:r>
                  <a:rPr lang="en-US" sz="2400" b="1" dirty="0">
                    <a:latin typeface="Cambria" pitchFamily="18" charset="0"/>
                  </a:rPr>
                  <a:t>O</a:t>
                </a:r>
                <a:r>
                  <a:rPr lang="en-US" sz="2400" b="1" dirty="0" smtClean="0">
                    <a:latin typeface="Cambria" pitchFamily="18" charset="0"/>
                  </a:rPr>
                  <a:t>f Circle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 Math"/>
                  </a:rPr>
                  <a:t>Consider the following circle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</a:rPr>
                        <m:t>𝛽</m:t>
                      </m:r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1800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800">
                                  <a:latin typeface="Cambria Math"/>
                                </a:rPr>
                                <m:t>acos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/>
                                    </a:rPr>
                                    <m:t>𝑠</m:t>
                                  </m:r>
                                </m:num>
                                <m:den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𝑎</m:t>
                                  </m:r>
                                </m:den>
                              </m:f>
                            </m:e>
                          </m:func>
                          <m:r>
                            <a:rPr lang="en-US" sz="1800" i="1">
                              <a:latin typeface="Cambria Math"/>
                            </a:rPr>
                            <m:t>,</m:t>
                          </m:r>
                          <m:r>
                            <a:rPr lang="en-US" sz="1800" i="1">
                              <a:latin typeface="Cambria Math"/>
                            </a:rPr>
                            <m:t>𝑎</m:t>
                          </m:r>
                          <m:func>
                            <m:func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80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/>
                                    </a:rPr>
                                    <m:t>𝑠</m:t>
                                  </m:r>
                                </m:num>
                                <m:den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𝑎</m:t>
                                  </m:r>
                                </m:den>
                              </m:f>
                            </m:e>
                          </m:func>
                          <m:r>
                            <a:rPr lang="en-US" sz="1800" i="1" smtClean="0">
                              <a:latin typeface="Cambria Math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Then its curvature is given by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823118"/>
                <a:ext cx="8229600" cy="5653882"/>
              </a:xfrm>
              <a:blipFill rotWithShape="1">
                <a:blip r:embed="rId3" cstate="print"/>
                <a:stretch>
                  <a:fillRect l="-1185" t="-8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937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Cambria" pitchFamily="18" charset="0"/>
              </a:rPr>
              <a:t>Frenet Approximation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823118"/>
                <a:ext cx="8229600" cy="565388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Curvature </a:t>
                </a:r>
                <a:r>
                  <a:rPr lang="en-US" sz="2400" b="1" dirty="0">
                    <a:latin typeface="Cambria" pitchFamily="18" charset="0"/>
                  </a:rPr>
                  <a:t>O</a:t>
                </a:r>
                <a:r>
                  <a:rPr lang="en-US" sz="2400" b="1" dirty="0" smtClean="0">
                    <a:latin typeface="Cambria" pitchFamily="18" charset="0"/>
                  </a:rPr>
                  <a:t>f Circle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 Math"/>
                  </a:rPr>
                  <a:t>Consider the following circle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</a:rPr>
                        <m:t>𝛽</m:t>
                      </m:r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1800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800">
                                  <a:latin typeface="Cambria Math"/>
                                </a:rPr>
                                <m:t>acos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/>
                                    </a:rPr>
                                    <m:t>𝑠</m:t>
                                  </m:r>
                                </m:num>
                                <m:den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𝑎</m:t>
                                  </m:r>
                                </m:den>
                              </m:f>
                            </m:e>
                          </m:func>
                          <m:r>
                            <a:rPr lang="en-US" sz="1800" i="1">
                              <a:latin typeface="Cambria Math"/>
                            </a:rPr>
                            <m:t>,</m:t>
                          </m:r>
                          <m:r>
                            <a:rPr lang="en-US" sz="1800" i="1">
                              <a:latin typeface="Cambria Math"/>
                            </a:rPr>
                            <m:t>𝑎</m:t>
                          </m:r>
                          <m:func>
                            <m:func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80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/>
                                    </a:rPr>
                                    <m:t>𝑠</m:t>
                                  </m:r>
                                </m:num>
                                <m:den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𝑎</m:t>
                                  </m:r>
                                </m:den>
                              </m:f>
                            </m:e>
                          </m:func>
                          <m:r>
                            <a:rPr lang="en-US" sz="1800" i="1" smtClean="0">
                              <a:latin typeface="Cambria Math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Then its curvature is given by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823118"/>
                <a:ext cx="8229600" cy="5653882"/>
              </a:xfrm>
              <a:blipFill rotWithShape="1">
                <a:blip r:embed="rId3" cstate="print"/>
                <a:stretch>
                  <a:fillRect l="-1185" t="-8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81000" y="3352800"/>
            <a:ext cx="8153400" cy="89255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Cambria" pitchFamily="18" charset="0"/>
              </a:rPr>
              <a:t>Question: </a:t>
            </a:r>
            <a:r>
              <a:rPr lang="en-US" sz="2400" dirty="0" smtClean="0">
                <a:latin typeface="Cambria" pitchFamily="18" charset="0"/>
              </a:rPr>
              <a:t>Every curve with torsion zero (contained in plane) and constant curvature is a circle?</a:t>
            </a:r>
            <a:endParaRPr lang="en-US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162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Cambria" pitchFamily="18" charset="0"/>
              </a:rPr>
              <a:t>Frenet Approximation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823118"/>
                <a:ext cx="8229600" cy="565388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Curvature </a:t>
                </a:r>
                <a:r>
                  <a:rPr lang="en-US" sz="2400" b="1" dirty="0">
                    <a:latin typeface="Cambria" pitchFamily="18" charset="0"/>
                  </a:rPr>
                  <a:t>O</a:t>
                </a:r>
                <a:r>
                  <a:rPr lang="en-US" sz="2400" b="1" dirty="0" smtClean="0">
                    <a:latin typeface="Cambria" pitchFamily="18" charset="0"/>
                  </a:rPr>
                  <a:t>f Circle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 Math"/>
                  </a:rPr>
                  <a:t>Consider the following circle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</a:rPr>
                        <m:t>𝛽</m:t>
                      </m:r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1800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800">
                                  <a:latin typeface="Cambria Math"/>
                                </a:rPr>
                                <m:t>acos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/>
                                    </a:rPr>
                                    <m:t>𝑠</m:t>
                                  </m:r>
                                </m:num>
                                <m:den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𝑎</m:t>
                                  </m:r>
                                </m:den>
                              </m:f>
                            </m:e>
                          </m:func>
                          <m:r>
                            <a:rPr lang="en-US" sz="1800" i="1">
                              <a:latin typeface="Cambria Math"/>
                            </a:rPr>
                            <m:t>,</m:t>
                          </m:r>
                          <m:r>
                            <a:rPr lang="en-US" sz="1800" i="1">
                              <a:latin typeface="Cambria Math"/>
                            </a:rPr>
                            <m:t>𝑎</m:t>
                          </m:r>
                          <m:func>
                            <m:func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80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sz="18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latin typeface="Cambria Math"/>
                                    </a:rPr>
                                    <m:t>𝑠</m:t>
                                  </m:r>
                                </m:num>
                                <m:den>
                                  <m:r>
                                    <a:rPr lang="en-US" sz="1800" b="0" i="1" smtClean="0">
                                      <a:latin typeface="Cambria Math"/>
                                    </a:rPr>
                                    <m:t>𝑎</m:t>
                                  </m:r>
                                </m:den>
                              </m:f>
                            </m:e>
                          </m:func>
                          <m:r>
                            <a:rPr lang="en-US" sz="1800" i="1" smtClean="0">
                              <a:latin typeface="Cambria Math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Then its curvature is given by</a:t>
                </a: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Lemma: </a:t>
                </a:r>
                <a:r>
                  <a:rPr lang="en-US" sz="1800" dirty="0" smtClean="0">
                    <a:latin typeface="Cambria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is a unit speed curve with constant curvature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𝜅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a</a:t>
                </a:r>
                <a:r>
                  <a:rPr lang="en-US" sz="1800" dirty="0" smtClean="0">
                    <a:latin typeface="Cambria" pitchFamily="18" charset="0"/>
                  </a:rPr>
                  <a:t>nd torsion zero, then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𝛽</m:t>
                    </m:r>
                    <m:r>
                      <a:rPr lang="en-US" sz="1800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is part of a circle of radius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</a:rPr>
                          <m:t>𝜅</m:t>
                        </m:r>
                      </m:den>
                    </m:f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</a:t>
                </a:r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823118"/>
                <a:ext cx="8229600" cy="5653882"/>
              </a:xfrm>
              <a:blipFill rotWithShape="1">
                <a:blip r:embed="rId3" cstate="print"/>
                <a:stretch>
                  <a:fillRect l="-1185" t="-8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31424" y="4752975"/>
            <a:ext cx="2028825" cy="195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81000" y="3352800"/>
            <a:ext cx="8153400" cy="89255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Cambria" pitchFamily="18" charset="0"/>
              </a:rPr>
              <a:t>Question: </a:t>
            </a:r>
            <a:r>
              <a:rPr lang="en-US" sz="2400" dirty="0" smtClean="0">
                <a:latin typeface="Cambria" pitchFamily="18" charset="0"/>
              </a:rPr>
              <a:t>Every curve with torsion zero (contained in plane) and constant curvature is a circle?</a:t>
            </a:r>
            <a:endParaRPr lang="en-US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6113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Cambria" pitchFamily="18" charset="0"/>
              </a:rPr>
              <a:t>Frenet Approximation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823118"/>
                <a:ext cx="8229600" cy="565388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>
                    <a:latin typeface="Cambria" pitchFamily="18" charset="0"/>
                  </a:rPr>
                  <a:t>Lemma: </a:t>
                </a:r>
                <a:r>
                  <a:rPr lang="en-US" sz="1800" dirty="0">
                    <a:latin typeface="Cambria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𝛽</m:t>
                    </m:r>
                  </m:oMath>
                </a14:m>
                <a:r>
                  <a:rPr lang="en-US" sz="1800" b="1" dirty="0">
                    <a:latin typeface="Cambria" pitchFamily="18" charset="0"/>
                  </a:rPr>
                  <a:t> </a:t>
                </a:r>
                <a:r>
                  <a:rPr lang="en-US" sz="1800" dirty="0">
                    <a:latin typeface="Cambria" pitchFamily="18" charset="0"/>
                  </a:rPr>
                  <a:t>is a unit speed curve with constant curvature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𝜅</m:t>
                    </m:r>
                  </m:oMath>
                </a14:m>
                <a:r>
                  <a:rPr lang="en-US" sz="1800" b="1" dirty="0">
                    <a:latin typeface="Cambria" pitchFamily="18" charset="0"/>
                  </a:rPr>
                  <a:t> </a:t>
                </a:r>
                <a:r>
                  <a:rPr lang="en-US" sz="1800" dirty="0">
                    <a:latin typeface="Cambria" pitchFamily="18" charset="0"/>
                  </a:rPr>
                  <a:t>and torsion zero, then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𝛽</m:t>
                    </m:r>
                    <m:r>
                      <a:rPr lang="en-US" sz="180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>
                    <a:latin typeface="Cambria" pitchFamily="18" charset="0"/>
                  </a:rPr>
                  <a:t>is part of a circle of radius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800" i="1">
                            <a:latin typeface="Cambria Math"/>
                          </a:rPr>
                          <m:t>𝜅</m:t>
                        </m:r>
                      </m:den>
                    </m:f>
                  </m:oMath>
                </a14:m>
                <a:r>
                  <a:rPr lang="en-US" sz="1800" dirty="0">
                    <a:latin typeface="Cambria" pitchFamily="18" charset="0"/>
                  </a:rPr>
                  <a:t>.</a:t>
                </a: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Proof:</a:t>
                </a:r>
                <a:endParaRPr lang="en-US" sz="18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823118"/>
                <a:ext cx="8229600" cy="5653882"/>
              </a:xfrm>
              <a:blipFill rotWithShape="1">
                <a:blip r:embed="rId3" cstate="print"/>
                <a:stretch>
                  <a:fillRect l="-1185" t="-8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01874" y="4176215"/>
            <a:ext cx="2200275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 descr="http://ars.els-cdn.com/content/image/1-s2.0-S0034487711000073-si333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49575" y="3268737"/>
            <a:ext cx="3697975" cy="128269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Rounded Rectangle 5"/>
              <p:cNvSpPr/>
              <p:nvPr/>
            </p:nvSpPr>
            <p:spPr>
              <a:xfrm>
                <a:off x="4572000" y="1752600"/>
                <a:ext cx="4253126" cy="137160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2400" b="1" dirty="0">
                    <a:latin typeface="Cambria" pitchFamily="18" charset="0"/>
                  </a:rPr>
                  <a:t>Theorem: </a:t>
                </a:r>
                <a:r>
                  <a:rPr lang="en-US" dirty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𝛽</m:t>
                    </m:r>
                  </m:oMath>
                </a14:m>
                <a:r>
                  <a:rPr lang="en-US" dirty="0">
                    <a:latin typeface="Cambria" pitchFamily="18" charset="0"/>
                  </a:rPr>
                  <a:t> be a curve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dirty="0">
                    <a:latin typeface="Cambria" pitchFamily="18" charset="0"/>
                  </a:rPr>
                  <a:t> with positive curvature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𝜅</m:t>
                    </m:r>
                    <m:r>
                      <a:rPr lang="en-US" i="1">
                        <a:latin typeface="Cambria Math"/>
                      </a:rPr>
                      <m:t>&gt;0</m:t>
                    </m:r>
                  </m:oMath>
                </a14:m>
                <a:r>
                  <a:rPr lang="en-US" b="1" dirty="0">
                    <a:latin typeface="Cambria" pitchFamily="18" charset="0"/>
                  </a:rPr>
                  <a:t>.</a:t>
                </a:r>
                <a:r>
                  <a:rPr lang="en-US" dirty="0">
                    <a:latin typeface="Cambria" pitchFamily="18" charset="0"/>
                  </a:rPr>
                  <a:t> Then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𝛽</m:t>
                    </m:r>
                  </m:oMath>
                </a14:m>
                <a:r>
                  <a:rPr lang="en-US" b="1" dirty="0">
                    <a:latin typeface="Cambria" pitchFamily="18" charset="0"/>
                  </a:rPr>
                  <a:t> </a:t>
                </a:r>
                <a:r>
                  <a:rPr lang="en-US" dirty="0">
                    <a:latin typeface="Cambria" pitchFamily="18" charset="0"/>
                  </a:rPr>
                  <a:t>is a plane curve if and only 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𝜏</m:t>
                    </m:r>
                    <m:r>
                      <a:rPr lang="en-US" i="1">
                        <a:latin typeface="Cambria Math"/>
                      </a:rPr>
                      <m:t>=0</m:t>
                    </m:r>
                  </m:oMath>
                </a14:m>
                <a:r>
                  <a:rPr lang="en-US" b="1" dirty="0">
                    <a:latin typeface="Cambria" pitchFamily="18" charset="0"/>
                  </a:rPr>
                  <a:t>.</a:t>
                </a:r>
              </a:p>
            </p:txBody>
          </p:sp>
        </mc:Choice>
        <mc:Fallback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752600"/>
                <a:ext cx="4253126" cy="1371600"/>
              </a:xfrm>
              <a:prstGeom prst="roundRect">
                <a:avLst/>
              </a:prstGeom>
              <a:blipFill rotWithShape="1">
                <a:blip r:embed="rId6" cstate="print"/>
                <a:stretch>
                  <a:fillRect l="-4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2216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Cambria" pitchFamily="18" charset="0"/>
              </a:rPr>
              <a:t>Frenet Approximation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81000" y="823118"/>
            <a:ext cx="8229600" cy="5653882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Cambria" pitchFamily="18" charset="0"/>
              </a:rPr>
              <a:t>Spherical Curves</a:t>
            </a:r>
          </a:p>
          <a:p>
            <a:pPr marL="0" indent="0">
              <a:buNone/>
            </a:pPr>
            <a:endParaRPr lang="en-US" sz="1800" b="1" dirty="0">
              <a:latin typeface="Cambria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7170" name="Picture 2" descr="http://image.tutorvista.com/content/feed/tvcs/sphertrig_triangle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048000"/>
            <a:ext cx="3048000" cy="2787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ars.els-cdn.com/content/image/1-s2.0-S0034487711000073-si333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62321" y="1206122"/>
            <a:ext cx="2800958" cy="97155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xmlns="" val="1204171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Cambria" pitchFamily="18" charset="0"/>
              </a:rPr>
              <a:t>Frenet Approximation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823118"/>
                <a:ext cx="8229600" cy="565388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Spherical Curves</a:t>
                </a:r>
              </a:p>
              <a:p>
                <a:pPr marL="0" indent="0">
                  <a:buNone/>
                </a:pPr>
                <a:r>
                  <a:rPr lang="en-US" sz="2000" b="1" dirty="0" smtClean="0">
                    <a:latin typeface="Cambria" pitchFamily="18" charset="0"/>
                  </a:rPr>
                  <a:t>Conjecture:  </a:t>
                </a:r>
                <a:r>
                  <a:rPr lang="en-US" sz="2000" dirty="0" smtClean="0">
                    <a:latin typeface="Cambria" pitchFamily="18" charset="0"/>
                  </a:rPr>
                  <a:t>A spherical curve has curvature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𝜅</m:t>
                    </m:r>
                    <m:r>
                      <a:rPr lang="en-US" sz="1800" b="0" i="1" smtClean="0">
                        <a:latin typeface="Cambria Math"/>
                      </a:rPr>
                      <m:t>≥</m:t>
                    </m:r>
                    <m:f>
                      <m:fPr>
                        <m:ctrlPr>
                          <a:rPr lang="en-US" sz="1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, where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2400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is the radius of the sphere. </a:t>
                </a:r>
                <a:endParaRPr lang="en-US" sz="24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823118"/>
                <a:ext cx="8229600" cy="5653882"/>
              </a:xfrm>
              <a:blipFill rotWithShape="1">
                <a:blip r:embed="rId3" cstate="print"/>
                <a:stretch>
                  <a:fillRect l="-1185" t="-8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7170" name="Picture 2" descr="http://image.tutorvista.com/content/feed/tvcs/sphertrig_triangle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048000"/>
            <a:ext cx="3048000" cy="2787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ars.els-cdn.com/content/image/1-s2.0-S0034487711000073-si333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62321" y="1206122"/>
            <a:ext cx="2800958" cy="97155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xmlns="" val="208386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Conclusion</a:t>
            </a:r>
            <a:endParaRPr lang="en-US" sz="3600" b="1" dirty="0">
              <a:latin typeface="Cambria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9" name="Picture 2" descr="http://www.mathworks.com/matlabcentral/fx_files/14056/16/content/ex14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785174"/>
            <a:ext cx="39624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514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Conclusion</a:t>
            </a:r>
            <a:endParaRPr lang="en-US" sz="3600" b="1" dirty="0">
              <a:latin typeface="Cambria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9" name="Picture 2" descr="http://www.mathworks.com/matlabcentral/fx_files/14056/16/content/ex14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785174"/>
            <a:ext cx="39624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www.thunderbolts.info/wp/wp-content/uploads/2011/08/pitch_variables_b_field_540x19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4319376"/>
            <a:ext cx="6390409" cy="234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27654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Conclusion</a:t>
            </a:r>
            <a:endParaRPr lang="en-US" sz="3600" b="1" dirty="0">
              <a:latin typeface="Cambria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8" name="Picture 2" descr="http://ars.els-cdn.com/content/image/1-s2.0-S0034487711000073-si333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57448" y="1065236"/>
            <a:ext cx="3460006" cy="120015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9" name="Picture 2" descr="http://www.mathworks.com/matlabcentral/fx_files/14056/16/content/ex14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785174"/>
            <a:ext cx="39624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www.thunderbolts.info/wp/wp-content/uploads/2011/08/pitch_variables_b_field_540x19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4319376"/>
            <a:ext cx="6390409" cy="234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27654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Conclusion</a:t>
            </a:r>
            <a:endParaRPr lang="en-US" sz="3600" b="1" dirty="0">
              <a:latin typeface="Cambria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8" name="Picture 2" descr="http://ars.els-cdn.com/content/image/1-s2.0-S0034487711000073-si333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57448" y="1065236"/>
            <a:ext cx="3460006" cy="120015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9" name="Picture 2" descr="http://www.mathworks.com/matlabcentral/fx_files/14056/16/content/ex14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785174"/>
            <a:ext cx="39624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www.thunderbolts.info/wp/wp-content/uploads/2011/08/pitch_variables_b_field_540x19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4319376"/>
            <a:ext cx="6390409" cy="234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www.keremcaliskan.com/wp-content/uploads/2009/06/image097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57448" y="2271074"/>
            <a:ext cx="4243386" cy="205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27654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Arbitrary Speed Curves</a:t>
            </a:r>
            <a:endParaRPr lang="en-US" sz="3600" b="1" dirty="0">
              <a:latin typeface="Cambria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59672" y="2362200"/>
            <a:ext cx="4081849" cy="3501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 descr="https://encrypted-tbn1.gstatic.com/images?q=tbn:ANd9GcTbZRwHGSkqk8dStEeBq5qkHezS7qoXaPSMJdO0CSxt5yNwrpyqj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70563" y="1448939"/>
            <a:ext cx="1860069" cy="90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3235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The Frenet Frame</a:t>
            </a:r>
            <a:endParaRPr lang="en-US" sz="3600" b="1" dirty="0">
              <a:latin typeface="Cambria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latin typeface="Cambria" pitchFamily="18" charset="0"/>
              </a:rPr>
              <a:t>Frenet Frame </a:t>
            </a:r>
            <a:r>
              <a:rPr lang="en-US" sz="2400" b="1" dirty="0">
                <a:latin typeface="Cambria" pitchFamily="18" charset="0"/>
              </a:rPr>
              <a:t>F</a:t>
            </a:r>
            <a:r>
              <a:rPr lang="en-US" sz="2400" b="1" dirty="0" smtClean="0">
                <a:latin typeface="Cambria" pitchFamily="18" charset="0"/>
              </a:rPr>
              <a:t>or Arbitrary Speed Curves</a:t>
            </a:r>
          </a:p>
          <a:p>
            <a:pPr marL="0" indent="0">
              <a:buNone/>
            </a:pPr>
            <a:endParaRPr lang="en-US" sz="2400" b="1" dirty="0">
              <a:latin typeface="Cambria" pitchFamily="18" charset="0"/>
            </a:endParaRPr>
          </a:p>
          <a:p>
            <a:pPr marL="0" indent="0">
              <a:buNone/>
            </a:pPr>
            <a:r>
              <a:rPr lang="en-US" sz="2400" b="1" dirty="0" smtClean="0">
                <a:latin typeface="Cambria" pitchFamily="18" charset="0"/>
              </a:rPr>
              <a:t>Idea </a:t>
            </a:r>
            <a:r>
              <a:rPr lang="en-US" sz="1800" dirty="0" smtClean="0">
                <a:latin typeface="Cambria" pitchFamily="18" charset="0"/>
              </a:rPr>
              <a:t>is to use the following result</a:t>
            </a: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2400" b="1" dirty="0">
              <a:latin typeface="Cambria" pitchFamily="18" charset="0"/>
            </a:endParaRP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2400" b="1" dirty="0">
              <a:latin typeface="Cambria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457200" y="2514600"/>
                <a:ext cx="8229600" cy="1415772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latin typeface="Cambria" pitchFamily="18" charset="0"/>
                  </a:rPr>
                  <a:t>Theorem:</a:t>
                </a:r>
                <a:r>
                  <a:rPr lang="en-US" sz="2400" dirty="0">
                    <a:latin typeface="Cambria" pitchFamily="18" charset="0"/>
                  </a:rPr>
                  <a:t> </a:t>
                </a:r>
                <a:r>
                  <a:rPr lang="en-US" sz="2000" dirty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𝛼</m:t>
                    </m:r>
                    <m:r>
                      <a:rPr lang="en-US" sz="2000" i="1">
                        <a:latin typeface="Cambria Math"/>
                      </a:rPr>
                      <m:t>:</m:t>
                    </m:r>
                    <m:r>
                      <a:rPr lang="en-US" sz="2000" i="1">
                        <a:latin typeface="Cambria Math"/>
                      </a:rPr>
                      <m:t>𝐼</m:t>
                    </m:r>
                    <m:r>
                      <a:rPr lang="en-US" sz="2000" i="1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0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2000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000" b="1" dirty="0">
                    <a:latin typeface="Cambria" pitchFamily="18" charset="0"/>
                  </a:rPr>
                  <a:t> </a:t>
                </a:r>
                <a:r>
                  <a:rPr lang="en-US" sz="2000" dirty="0">
                    <a:latin typeface="Cambria" pitchFamily="18" charset="0"/>
                  </a:rPr>
                  <a:t>be a regular curve. Then there exist a </a:t>
                </a:r>
                <a:r>
                  <a:rPr lang="en-US" sz="2000" dirty="0" err="1">
                    <a:latin typeface="Cambria" pitchFamily="18" charset="0"/>
                  </a:rPr>
                  <a:t>reparameterization</a:t>
                </a:r>
                <a:r>
                  <a:rPr lang="en-US" sz="2000" dirty="0">
                    <a:latin typeface="Cambria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𝛽</m:t>
                    </m:r>
                  </m:oMath>
                </a14:m>
                <a:r>
                  <a:rPr lang="en-US" sz="2000" dirty="0">
                    <a:latin typeface="Cambria" pitchFamily="18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𝛼</m:t>
                    </m:r>
                  </m:oMath>
                </a14:m>
                <a:r>
                  <a:rPr lang="en-US" sz="2400" b="1" dirty="0">
                    <a:latin typeface="Cambria" pitchFamily="18" charset="0"/>
                  </a:rPr>
                  <a:t> </a:t>
                </a:r>
                <a:r>
                  <a:rPr lang="en-US" sz="2400" dirty="0">
                    <a:latin typeface="Cambria" pitchFamily="18" charset="0"/>
                  </a:rPr>
                  <a:t>such that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/>
                        </a:rPr>
                        <m:t>‖</m:t>
                      </m:r>
                      <m:sSup>
                        <m:sSupPr>
                          <m:ctrlPr>
                            <a:rPr lang="en-US" sz="20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/>
                            </a:rPr>
                            <m:t>𝛽</m:t>
                          </m:r>
                        </m:e>
                        <m:sup>
                          <m:r>
                            <a:rPr lang="en-US" sz="2000" i="1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000" i="1">
                          <a:latin typeface="Cambria Math"/>
                        </a:rPr>
                        <m:t>‖=1.</m:t>
                      </m:r>
                    </m:oMath>
                  </m:oMathPara>
                </a14:m>
                <a:endParaRPr lang="en-US" sz="2000" dirty="0">
                  <a:latin typeface="Cambria" pitchFamily="18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2514600"/>
                <a:ext cx="8229600" cy="141577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9623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The Frenet Frame</a:t>
            </a:r>
            <a:endParaRPr lang="en-US" sz="3600" b="1" dirty="0">
              <a:latin typeface="Cambria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Frenet Frame For Arbitrary Speed Curves</a:t>
                </a:r>
              </a:p>
              <a:p>
                <a:pPr marL="0" indent="0">
                  <a:buNone/>
                </a:pPr>
                <a:r>
                  <a:rPr lang="en-US" sz="1800" dirty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𝛼</m:t>
                    </m:r>
                    <m:r>
                      <a:rPr lang="en-US" sz="1800">
                        <a:latin typeface="Cambria Math"/>
                      </a:rPr>
                      <m:t>:</m:t>
                    </m:r>
                    <m:r>
                      <m:rPr>
                        <m:sty m:val="p"/>
                      </m:rPr>
                      <a:rPr lang="en-US" sz="1800">
                        <a:latin typeface="Cambria Math"/>
                      </a:rPr>
                      <m:t>I</m:t>
                    </m:r>
                    <m:r>
                      <a:rPr lang="en-US" sz="1800" i="1">
                        <a:latin typeface="Cambria Math"/>
                      </a:rPr>
                      <m:t>→</m:t>
                    </m:r>
                    <m:r>
                      <a:rPr lang="en-US" sz="1800" i="1">
                        <a:latin typeface="Cambria Math"/>
                      </a:rPr>
                      <m:t>𝑅</m:t>
                    </m:r>
                  </m:oMath>
                </a14:m>
                <a:r>
                  <a:rPr lang="en-US" sz="1800" dirty="0">
                    <a:latin typeface="Cambria" pitchFamily="18" charset="0"/>
                  </a:rPr>
                  <a:t> be a regular curve. We can find arc-length parameter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𝑠</m:t>
                    </m:r>
                  </m:oMath>
                </a14:m>
                <a:r>
                  <a:rPr lang="en-US" sz="1800" dirty="0">
                    <a:latin typeface="Cambria" pitchFamily="18" charset="0"/>
                  </a:rPr>
                  <a:t> in the following way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</a:rPr>
                        <m:t>𝑠</m:t>
                      </m:r>
                      <m:r>
                        <a:rPr lang="en-US" sz="1800" i="1">
                          <a:latin typeface="Cambria Math"/>
                        </a:rPr>
                        <m:t>=</m:t>
                      </m:r>
                      <m:nary>
                        <m:naryPr>
                          <m:ctrlPr>
                            <a:rPr lang="en-US" sz="18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1800" i="1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sz="1800" i="1">
                              <a:latin typeface="Cambria Math"/>
                            </a:rPr>
                            <m:t>𝑡</m:t>
                          </m:r>
                        </m:sup>
                        <m:e>
                          <m:r>
                            <a:rPr lang="en-US" sz="1800" i="1">
                              <a:latin typeface="Cambria Math"/>
                            </a:rPr>
                            <m:t>‖</m:t>
                          </m:r>
                          <m:r>
                            <a:rPr lang="en-US" sz="1800" i="1">
                              <a:latin typeface="Cambria Math"/>
                            </a:rPr>
                            <m:t>𝛼</m:t>
                          </m:r>
                          <m:r>
                            <a:rPr lang="en-US" sz="1800" i="1">
                              <a:latin typeface="Cambria Math"/>
                            </a:rPr>
                            <m:t>′(</m:t>
                          </m:r>
                          <m:r>
                            <a:rPr lang="en-US" sz="1800" i="1">
                              <a:latin typeface="Cambria Math"/>
                            </a:rPr>
                            <m:t>𝑢</m:t>
                          </m:r>
                          <m:r>
                            <a:rPr lang="en-US" sz="1800" i="1">
                              <a:latin typeface="Cambria Math"/>
                            </a:rPr>
                            <m:t>)‖</m:t>
                          </m:r>
                          <m:r>
                            <a:rPr lang="en-US" sz="1800" i="1">
                              <a:latin typeface="Cambria Math"/>
                            </a:rPr>
                            <m:t>𝑑𝑢</m:t>
                          </m:r>
                        </m:e>
                      </m:nary>
                    </m:oMath>
                  </m:oMathPara>
                </a14:m>
                <a:endParaRPr lang="en-US" sz="18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1800" b="0" i="1" smtClean="0">
                            <a:latin typeface="Cambria Math"/>
                          </a:rPr>
                          <m:t>𝛼</m:t>
                        </m:r>
                      </m:e>
                    </m:acc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be the arc-length </a:t>
                </a:r>
                <a:r>
                  <a:rPr lang="en-US" sz="1800" dirty="0" err="1" smtClean="0">
                    <a:latin typeface="Cambria" pitchFamily="18" charset="0"/>
                  </a:rPr>
                  <a:t>reparametrization</a:t>
                </a:r>
                <a:r>
                  <a:rPr lang="en-US" sz="1800" dirty="0" smtClean="0">
                    <a:latin typeface="Cambria" pitchFamily="18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such that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𝛼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r>
                        <a:rPr lang="en-US" sz="1800" b="0" i="1" smtClean="0">
                          <a:latin typeface="Cambria Math"/>
                        </a:rPr>
                        <m:t>𝛼</m:t>
                      </m:r>
                      <m:d>
                        <m:d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𝑠</m:t>
                          </m:r>
                          <m:d>
                            <m:dPr>
                              <m:ctrlPr>
                                <a:rPr lang="en-US" sz="18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1800" b="0" i="1" smtClean="0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US" sz="1800" b="0" i="1" smtClean="0">
                          <a:latin typeface="Cambria Math"/>
                        </a:rPr>
                        <m:t>          </m:t>
                      </m:r>
                      <m:r>
                        <a:rPr lang="en-US" sz="1800" b="0" i="1" smtClean="0">
                          <a:latin typeface="Cambria Math"/>
                        </a:rPr>
                        <m:t>𝑡</m:t>
                      </m:r>
                      <m:r>
                        <a:rPr lang="en-US" sz="1800" b="0" i="1" smtClean="0">
                          <a:latin typeface="Cambria Math"/>
                        </a:rPr>
                        <m:t>∈</m:t>
                      </m:r>
                      <m:r>
                        <a:rPr lang="en-US" sz="1800" b="0" i="1" smtClean="0">
                          <a:latin typeface="Cambria Math"/>
                        </a:rPr>
                        <m:t>𝐼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 r="-10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276600"/>
            <a:ext cx="6400800" cy="298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0994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The Frenet Frame</a:t>
            </a:r>
            <a:endParaRPr lang="en-US" sz="3600" b="1" dirty="0">
              <a:latin typeface="Cambria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Example: </a:t>
                </a:r>
                <a:r>
                  <a:rPr lang="en-US" sz="1800" dirty="0">
                    <a:latin typeface="Cambria" pitchFamily="18" charset="0"/>
                  </a:rPr>
                  <a:t>Consider a helix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𝛼</m:t>
                    </m:r>
                    <m:r>
                      <a:rPr lang="en-US" sz="1800" i="1">
                        <a:latin typeface="Cambria Math"/>
                      </a:rPr>
                      <m:t>:</m:t>
                    </m:r>
                    <m:r>
                      <a:rPr lang="en-US" sz="1800" b="1" i="1">
                        <a:latin typeface="Cambria Math"/>
                      </a:rPr>
                      <m:t>𝑹</m:t>
                    </m:r>
                    <m:r>
                      <a:rPr lang="en-US" sz="1800" b="1" i="1">
                        <a:latin typeface="Cambria Math"/>
                      </a:rPr>
                      <m:t>→</m:t>
                    </m:r>
                    <m:r>
                      <a:rPr lang="en-US" sz="1800" b="1" i="1">
                        <a:latin typeface="Cambria Math"/>
                      </a:rPr>
                      <m:t>𝑹</m:t>
                    </m:r>
                  </m:oMath>
                </a14:m>
                <a:r>
                  <a:rPr lang="en-US" sz="1800" dirty="0">
                    <a:latin typeface="Cambria" pitchFamily="18" charset="0"/>
                  </a:rPr>
                  <a:t> defined by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latin typeface="Cambria Math"/>
                        </a:rPr>
                        <m:t>𝛼</m:t>
                      </m:r>
                      <m:d>
                        <m:dPr>
                          <m:ctrlPr>
                            <a:rPr lang="en-US" sz="1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1800" i="1">
                          <a:latin typeface="Cambria Math"/>
                        </a:rPr>
                        <m:t>=(</m:t>
                      </m:r>
                      <m:r>
                        <a:rPr lang="en-US" sz="1800" i="1">
                          <a:latin typeface="Cambria Math"/>
                        </a:rPr>
                        <m:t>𝑎</m:t>
                      </m:r>
                      <m:func>
                        <m:funcPr>
                          <m:ctrlPr>
                            <a:rPr lang="en-US" sz="18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80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1800" i="1">
                              <a:latin typeface="Cambria Math"/>
                            </a:rPr>
                            <m:t>𝑡</m:t>
                          </m:r>
                          <m:r>
                            <a:rPr lang="en-US" sz="1800" i="1">
                              <a:latin typeface="Cambria Math"/>
                            </a:rPr>
                            <m:t> ,</m:t>
                          </m:r>
                          <m:r>
                            <a:rPr lang="en-US" sz="1800" i="1">
                              <a:latin typeface="Cambria Math"/>
                            </a:rPr>
                            <m:t>𝑎</m:t>
                          </m:r>
                          <m:func>
                            <m:funcPr>
                              <m:ctrlPr>
                                <a:rPr lang="en-US" sz="1800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80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sz="1800" i="1"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sz="1800" i="1">
                                  <a:latin typeface="Cambria Math"/>
                                </a:rPr>
                                <m:t>, </m:t>
                              </m:r>
                              <m:r>
                                <a:rPr lang="en-US" sz="1800" i="1">
                                  <a:latin typeface="Cambria Math"/>
                                </a:rPr>
                                <m:t>𝑏𝑡</m:t>
                              </m:r>
                            </m:e>
                          </m:func>
                        </m:e>
                      </m:func>
                      <m:r>
                        <a:rPr lang="en-US" sz="18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400" b="1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26624" y="914400"/>
            <a:ext cx="2438400" cy="326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4012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The Frenet Frame</a:t>
            </a:r>
            <a:endParaRPr lang="en-US" sz="3600" b="1" dirty="0">
              <a:latin typeface="Cambria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>
                <a:latin typeface="Cambria" pitchFamily="18" charset="0"/>
              </a:rPr>
              <a:t>From previous lectures:</a:t>
            </a:r>
          </a:p>
          <a:p>
            <a:pPr marL="0" indent="0">
              <a:buNone/>
            </a:pPr>
            <a:endParaRPr lang="en-US" sz="1800" dirty="0">
              <a:latin typeface="Cambria" pitchFamily="18" charset="0"/>
            </a:endParaRPr>
          </a:p>
          <a:p>
            <a:pPr marL="0" indent="0">
              <a:buNone/>
            </a:pPr>
            <a:endParaRPr lang="en-US" sz="1800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1800" dirty="0">
              <a:latin typeface="Cambria" pitchFamily="18" charset="0"/>
            </a:endParaRPr>
          </a:p>
          <a:p>
            <a:pPr marL="0" indent="0">
              <a:buNone/>
            </a:pPr>
            <a:endParaRPr lang="en-US" sz="1800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1800" dirty="0">
              <a:latin typeface="Cambria" pitchFamily="18" charset="0"/>
            </a:endParaRPr>
          </a:p>
          <a:p>
            <a:pPr marL="0" indent="0">
              <a:buNone/>
            </a:pPr>
            <a:endParaRPr lang="en-US" sz="1800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1800" dirty="0" smtClean="0">
              <a:latin typeface="Cambria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457200" y="1447800"/>
                <a:ext cx="8229600" cy="1676293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Cambria" pitchFamily="18" charset="0"/>
                  </a:rPr>
                  <a:t>Now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/>
                          </a:rPr>
                          <m:t>𝛼</m:t>
                        </m:r>
                      </m:e>
                    </m:acc>
                  </m:oMath>
                </a14:m>
                <a:r>
                  <a:rPr lang="en-US" sz="2400" dirty="0">
                    <a:latin typeface="Cambria" pitchFamily="18" charset="0"/>
                  </a:rPr>
                  <a:t> is a unit speed </a:t>
                </a:r>
                <a:r>
                  <a:rPr lang="en-US" sz="2400" dirty="0" smtClean="0">
                    <a:latin typeface="Cambria" pitchFamily="18" charset="0"/>
                  </a:rPr>
                  <a:t>curve. If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/>
                          </a:rPr>
                          <m:t>𝜅</m:t>
                        </m:r>
                      </m:e>
                    </m:acc>
                    <m:r>
                      <a:rPr lang="en-US" sz="2400" b="0" i="1" dirty="0" smtClean="0">
                        <a:latin typeface="Cambria Math"/>
                      </a:rPr>
                      <m:t>&gt;0 </m:t>
                    </m:r>
                  </m:oMath>
                </a14:m>
                <a:r>
                  <a:rPr lang="en-US" sz="2400" dirty="0" smtClean="0">
                    <a:latin typeface="Cambria" pitchFamily="18" charset="0"/>
                  </a:rPr>
                  <a:t>then </a:t>
                </a:r>
                <a:r>
                  <a:rPr lang="en-US" sz="2400" dirty="0">
                    <a:latin typeface="Cambria" pitchFamily="18" charset="0"/>
                  </a:rPr>
                  <a:t>we can define the following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sz="2800" i="1" dirty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800" i="1" dirty="0">
                              <a:latin typeface="Cambria Math"/>
                            </a:rPr>
                            <m:t>𝜅</m:t>
                          </m:r>
                        </m:e>
                      </m:acc>
                      <m:r>
                        <a:rPr lang="en-US" sz="2800" i="1" dirty="0">
                          <a:latin typeface="Cambria Math"/>
                        </a:rPr>
                        <m:t>, </m:t>
                      </m:r>
                      <m:acc>
                        <m:accPr>
                          <m:chr m:val="̅"/>
                          <m:ctrlPr>
                            <a:rPr lang="en-US" sz="2800" i="1" dirty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800" i="1" dirty="0">
                              <a:latin typeface="Cambria Math"/>
                            </a:rPr>
                            <m:t>𝜏</m:t>
                          </m:r>
                        </m:e>
                      </m:acc>
                      <m:r>
                        <a:rPr lang="en-US" sz="2800" i="1" dirty="0">
                          <a:latin typeface="Cambria Math"/>
                        </a:rPr>
                        <m:t>, </m:t>
                      </m:r>
                      <m:acc>
                        <m:accPr>
                          <m:chr m:val="̅"/>
                          <m:ctrlPr>
                            <a:rPr lang="en-US" sz="2800" i="1" dirty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800" i="1" dirty="0">
                              <a:latin typeface="Cambria Math"/>
                            </a:rPr>
                            <m:t>𝑇</m:t>
                          </m:r>
                        </m:e>
                      </m:acc>
                      <m:r>
                        <a:rPr lang="en-US" sz="2800" i="1" dirty="0">
                          <a:latin typeface="Cambria Math"/>
                        </a:rPr>
                        <m:t>,</m:t>
                      </m:r>
                      <m:acc>
                        <m:accPr>
                          <m:chr m:val="̅"/>
                          <m:ctrlPr>
                            <a:rPr lang="en-US" sz="2800" i="1" dirty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800" i="1" dirty="0">
                              <a:latin typeface="Cambria Math"/>
                            </a:rPr>
                            <m:t>𝑁</m:t>
                          </m:r>
                        </m:e>
                      </m:acc>
                      <m:r>
                        <a:rPr lang="en-US" sz="2800" i="1" dirty="0">
                          <a:latin typeface="Cambria Math"/>
                        </a:rPr>
                        <m:t>, </m:t>
                      </m:r>
                      <m:acc>
                        <m:accPr>
                          <m:chr m:val="̅"/>
                          <m:ctrlPr>
                            <a:rPr lang="en-US" sz="2800" i="1" dirty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800" i="1" dirty="0"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sz="2800" i="1" dirty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sz="2800" dirty="0">
                  <a:latin typeface="Cambria" pitchFamily="18" charset="0"/>
                </a:endParaRPr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447800"/>
                <a:ext cx="8229600" cy="1676293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3098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The Frenet Frame</a:t>
            </a:r>
            <a:endParaRPr lang="en-US" sz="3600" b="1" dirty="0">
              <a:latin typeface="Cambria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42444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The Frenet Frame of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𝜶</m:t>
                    </m:r>
                  </m:oMath>
                </a14:m>
                <a:endParaRPr lang="en-US" sz="1800" b="1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Definition: </a:t>
                </a:r>
                <a:r>
                  <a:rPr lang="en-US" sz="2000" dirty="0" smtClean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sz="2000" b="1" dirty="0" smtClean="0">
                    <a:latin typeface="Cambria" pitchFamily="18" charset="0"/>
                  </a:rPr>
                  <a:t> </a:t>
                </a:r>
                <a:r>
                  <a:rPr lang="en-US" sz="2000" dirty="0" smtClean="0">
                    <a:latin typeface="Cambria" pitchFamily="18" charset="0"/>
                  </a:rPr>
                  <a:t>be a regular curve and let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2000" b="1" i="1" smtClean="0">
                            <a:latin typeface="Cambria Math"/>
                          </a:rPr>
                          <m:t>𝜶</m:t>
                        </m:r>
                      </m:e>
                    </m:acc>
                  </m:oMath>
                </a14:m>
                <a:r>
                  <a:rPr lang="en-US" sz="2000" b="1" dirty="0" smtClean="0">
                    <a:latin typeface="Cambria" pitchFamily="18" charset="0"/>
                  </a:rPr>
                  <a:t> </a:t>
                </a:r>
                <a:r>
                  <a:rPr lang="en-US" sz="2000" dirty="0" smtClean="0">
                    <a:latin typeface="Cambria" pitchFamily="18" charset="0"/>
                  </a:rPr>
                  <a:t>be its arc-length </a:t>
                </a:r>
                <a:r>
                  <a:rPr lang="en-US" sz="2000" dirty="0" err="1" smtClean="0">
                    <a:latin typeface="Cambria" pitchFamily="18" charset="0"/>
                  </a:rPr>
                  <a:t>parametrization</a:t>
                </a:r>
                <a:r>
                  <a:rPr lang="en-US" sz="2000" dirty="0" smtClean="0">
                    <a:latin typeface="Cambria" pitchFamily="18" charset="0"/>
                  </a:rPr>
                  <a:t>. </a:t>
                </a:r>
                <a:r>
                  <a:rPr lang="en-US" sz="2000" dirty="0" smtClean="0">
                    <a:latin typeface="Cambria" pitchFamily="18" charset="0"/>
                  </a:rPr>
                  <a:t>Then </a:t>
                </a:r>
                <a:r>
                  <a:rPr lang="en-US" sz="2000" dirty="0" smtClean="0">
                    <a:latin typeface="Cambria" pitchFamily="18" charset="0"/>
                  </a:rPr>
                  <a:t>we define </a:t>
                </a:r>
              </a:p>
              <a:p>
                <a:pPr marL="0" indent="0">
                  <a:buNone/>
                </a:pPr>
                <a:endParaRPr lang="en-US" sz="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000" dirty="0" smtClean="0">
                    <a:latin typeface="Cambria" pitchFamily="18" charset="0"/>
                  </a:rPr>
                  <a:t>The </a:t>
                </a:r>
                <a:r>
                  <a:rPr lang="en-US" sz="2000" b="1" dirty="0" smtClean="0">
                    <a:latin typeface="Cambria" pitchFamily="18" charset="0"/>
                  </a:rPr>
                  <a:t>curvature</a:t>
                </a:r>
                <a:r>
                  <a:rPr lang="en-US" sz="2000" dirty="0" smtClean="0">
                    <a:latin typeface="Cambria" pitchFamily="18" charset="0"/>
                  </a:rPr>
                  <a:t> function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sz="2000" dirty="0" smtClean="0">
                    <a:latin typeface="Cambria" pitchFamily="18" charset="0"/>
                  </a:rPr>
                  <a:t> :      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/>
                      </a:rPr>
                      <m:t>𝜅</m:t>
                    </m:r>
                    <m:r>
                      <a:rPr lang="en-US" sz="2000" b="0" i="1" dirty="0" smtClean="0">
                        <a:latin typeface="Cambria Math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𝜅</m:t>
                        </m:r>
                      </m:e>
                    </m:acc>
                    <m:r>
                      <a:rPr lang="en-US" sz="2000" b="0" i="1" dirty="0" smtClean="0">
                        <a:latin typeface="Cambria Math"/>
                      </a:rPr>
                      <m:t>(</m:t>
                    </m:r>
                    <m:r>
                      <a:rPr lang="en-US" sz="2000" b="0" i="1" dirty="0" smtClean="0">
                        <a:latin typeface="Cambria Math"/>
                      </a:rPr>
                      <m:t>𝑠</m:t>
                    </m:r>
                    <m:r>
                      <a:rPr lang="en-US" sz="2000" b="0" i="1" dirty="0" smtClean="0">
                        <a:latin typeface="Cambria Math"/>
                      </a:rPr>
                      <m:t>)</m:t>
                    </m:r>
                  </m:oMath>
                </a14:m>
                <a:endParaRPr lang="en-US" sz="20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latin typeface="Cambria" pitchFamily="18" charset="0"/>
                  </a:rPr>
                  <a:t>The</a:t>
                </a:r>
                <a:r>
                  <a:rPr lang="en-US" sz="2000" b="1" dirty="0">
                    <a:latin typeface="Cambria" pitchFamily="18" charset="0"/>
                  </a:rPr>
                  <a:t> </a:t>
                </a:r>
                <a:r>
                  <a:rPr lang="en-US" sz="2000" b="1" dirty="0" smtClean="0">
                    <a:latin typeface="Cambria" pitchFamily="18" charset="0"/>
                  </a:rPr>
                  <a:t>torsion</a:t>
                </a:r>
                <a:r>
                  <a:rPr lang="en-US" sz="2000" dirty="0" smtClean="0">
                    <a:latin typeface="Cambria" pitchFamily="18" charset="0"/>
                  </a:rPr>
                  <a:t> function </a:t>
                </a:r>
                <a:r>
                  <a:rPr lang="en-US" sz="2000" dirty="0">
                    <a:latin typeface="Cambria" pitchFamily="18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en-US" sz="2000" b="0" i="1">
                        <a:latin typeface="Cambria Math"/>
                      </a:rPr>
                      <m:t>𝛼</m:t>
                    </m:r>
                  </m:oMath>
                </a14:m>
                <a:r>
                  <a:rPr lang="en-US" sz="2000" dirty="0">
                    <a:latin typeface="Cambria" pitchFamily="18" charset="0"/>
                  </a:rPr>
                  <a:t> </a:t>
                </a:r>
                <a:r>
                  <a:rPr lang="en-US" sz="2000" dirty="0" smtClean="0">
                    <a:latin typeface="Cambria" pitchFamily="18" charset="0"/>
                  </a:rPr>
                  <a:t>:           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/>
                      </a:rPr>
                      <m:t>𝜏</m:t>
                    </m:r>
                    <m:r>
                      <a:rPr lang="en-US" sz="2000" b="0" i="1" dirty="0">
                        <a:latin typeface="Cambria Math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sz="2000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2000" b="0" i="1" dirty="0" smtClean="0">
                            <a:latin typeface="Cambria Math"/>
                          </a:rPr>
                          <m:t>𝜏</m:t>
                        </m:r>
                      </m:e>
                    </m:acc>
                    <m:r>
                      <a:rPr lang="en-US" sz="2000" b="0" i="1" dirty="0" smtClean="0">
                        <a:latin typeface="Cambria Math"/>
                      </a:rPr>
                      <m:t>(</m:t>
                    </m:r>
                    <m:r>
                      <a:rPr lang="en-US" sz="2000" b="0" i="1" dirty="0" smtClean="0">
                        <a:latin typeface="Cambria Math"/>
                      </a:rPr>
                      <m:t>𝑠</m:t>
                    </m:r>
                    <m:r>
                      <a:rPr lang="en-US" sz="2000" b="0" i="1" dirty="0" smtClean="0">
                        <a:latin typeface="Cambria Math"/>
                      </a:rPr>
                      <m:t>)</m:t>
                    </m:r>
                  </m:oMath>
                </a14:m>
                <a:endParaRPr lang="en-US" sz="20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000" b="1" dirty="0" smtClean="0">
                    <a:latin typeface="Cambria" pitchFamily="18" charset="0"/>
                  </a:rPr>
                  <a:t>Unit tangent</a:t>
                </a:r>
                <a:r>
                  <a:rPr lang="en-US" sz="2000" dirty="0" smtClean="0">
                    <a:latin typeface="Cambria" pitchFamily="18" charset="0"/>
                  </a:rPr>
                  <a:t> vector field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sz="2000" dirty="0" smtClean="0">
                    <a:latin typeface="Cambria" pitchFamily="18" charset="0"/>
                  </a:rPr>
                  <a:t>:       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𝑇</m:t>
                    </m:r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sz="20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/>
                          </a:rPr>
                          <m:t>𝑇</m:t>
                        </m:r>
                      </m:e>
                    </m:acc>
                    <m:r>
                      <a:rPr lang="en-US" sz="2000" b="0" i="1" smtClean="0">
                        <a:latin typeface="Cambria Math"/>
                      </a:rPr>
                      <m:t>(</m:t>
                    </m:r>
                    <m:r>
                      <a:rPr lang="en-US" sz="2000" b="0" i="1" smtClean="0">
                        <a:latin typeface="Cambria Math"/>
                      </a:rPr>
                      <m:t>𝑠</m:t>
                    </m:r>
                    <m:r>
                      <a:rPr lang="en-US" sz="2000" b="0" i="1" smtClean="0">
                        <a:latin typeface="Cambria Math"/>
                      </a:rPr>
                      <m:t>)</m:t>
                    </m:r>
                  </m:oMath>
                </a14:m>
                <a:endParaRPr lang="en-US" sz="20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000" b="1" dirty="0" smtClean="0">
                    <a:latin typeface="Cambria" pitchFamily="18" charset="0"/>
                  </a:rPr>
                  <a:t>Principal normal</a:t>
                </a:r>
                <a:r>
                  <a:rPr lang="en-US" sz="2000" dirty="0" smtClean="0">
                    <a:latin typeface="Cambria" pitchFamily="18" charset="0"/>
                  </a:rPr>
                  <a:t> vector field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sz="2000" dirty="0" smtClean="0">
                    <a:latin typeface="Cambria" pitchFamily="18" charset="0"/>
                  </a:rPr>
                  <a:t> 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𝑁</m:t>
                    </m:r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sz="20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/>
                          </a:rPr>
                          <m:t>𝑁</m:t>
                        </m:r>
                      </m:e>
                    </m:acc>
                    <m:r>
                      <a:rPr lang="en-US" sz="2000" b="0" i="1" smtClean="0">
                        <a:latin typeface="Cambria Math"/>
                      </a:rPr>
                      <m:t>(</m:t>
                    </m:r>
                    <m:r>
                      <a:rPr lang="en-US" sz="2000" b="0" i="1" smtClean="0">
                        <a:latin typeface="Cambria Math"/>
                      </a:rPr>
                      <m:t>𝑠</m:t>
                    </m:r>
                    <m:r>
                      <a:rPr lang="en-US" sz="2000" b="0" i="1" smtClean="0">
                        <a:latin typeface="Cambria Math"/>
                      </a:rPr>
                      <m:t>)</m:t>
                    </m:r>
                  </m:oMath>
                </a14:m>
                <a:endParaRPr lang="en-US" sz="20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000" b="1" dirty="0" err="1" smtClean="0">
                    <a:latin typeface="Cambria" pitchFamily="18" charset="0"/>
                  </a:rPr>
                  <a:t>Binormal</a:t>
                </a:r>
                <a:r>
                  <a:rPr lang="en-US" sz="2000" dirty="0" smtClean="0">
                    <a:latin typeface="Cambria" pitchFamily="18" charset="0"/>
                  </a:rPr>
                  <a:t> vector field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sz="2000" dirty="0" smtClean="0">
                    <a:latin typeface="Cambria" pitchFamily="18" charset="0"/>
                  </a:rPr>
                  <a:t> :             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𝐵</m:t>
                    </m:r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sz="20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/>
                          </a:rPr>
                          <m:t>𝐵</m:t>
                        </m:r>
                      </m:e>
                    </m:acc>
                    <m:r>
                      <a:rPr lang="en-US" sz="2000" b="0" i="1" smtClean="0">
                        <a:latin typeface="Cambria Math"/>
                      </a:rPr>
                      <m:t>(</m:t>
                    </m:r>
                    <m:r>
                      <a:rPr lang="en-US" sz="2000" b="0" i="1" smtClean="0">
                        <a:latin typeface="Cambria Math"/>
                      </a:rPr>
                      <m:t>𝑠</m:t>
                    </m:r>
                    <m:r>
                      <a:rPr lang="en-US" sz="2000" b="0" i="1" smtClean="0">
                        <a:latin typeface="Cambria Math"/>
                      </a:rPr>
                      <m:t>)</m:t>
                    </m:r>
                  </m:oMath>
                </a14:m>
                <a:endParaRPr lang="en-US" sz="20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424440"/>
              </a:xfrm>
              <a:blipFill rotWithShape="1">
                <a:blip r:embed="rId3" cstate="print"/>
                <a:stretch>
                  <a:fillRect l="-1111" t="-8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90999" y="4114617"/>
            <a:ext cx="4767495" cy="222422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xmlns="" val="208773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The Frenet Frame</a:t>
            </a:r>
            <a:endParaRPr lang="en-US" sz="3600" b="1" dirty="0">
              <a:latin typeface="Cambria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The Frenet Frame of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𝜶</m:t>
                    </m:r>
                  </m:oMath>
                </a14:m>
                <a:endParaRPr lang="en-US" sz="1800" b="1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Discussion: </a:t>
                </a:r>
                <a:endParaRPr lang="en-US" sz="1800" dirty="0" smtClean="0">
                  <a:latin typeface="Cambria" pitchFamily="18" charset="0"/>
                </a:endParaRPr>
              </a:p>
              <a:p>
                <a:pPr>
                  <a:buFont typeface="Wingdings" pitchFamily="2" charset="2"/>
                  <a:buChar char="Ø"/>
                </a:pPr>
                <a:r>
                  <a:rPr lang="en-US" sz="2400" dirty="0" smtClean="0">
                    <a:latin typeface="Cambria" pitchFamily="18" charset="0"/>
                  </a:rPr>
                  <a:t>Torsion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𝜏</m:t>
                    </m:r>
                  </m:oMath>
                </a14:m>
                <a:endParaRPr lang="en-US" sz="20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0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0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0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0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3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810000"/>
            <a:ext cx="4767495" cy="222422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xmlns="" val="174547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The Frenet Frame</a:t>
            </a:r>
            <a:endParaRPr lang="en-US" sz="3600" b="1" dirty="0">
              <a:latin typeface="Cambria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The Frenet Frame of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𝜶</m:t>
                    </m:r>
                  </m:oMath>
                </a14:m>
                <a:endParaRPr lang="en-US" sz="1800" b="1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Discussion: </a:t>
                </a:r>
                <a:endParaRPr lang="en-US" sz="1800" dirty="0" smtClean="0">
                  <a:latin typeface="Cambria" pitchFamily="18" charset="0"/>
                </a:endParaRPr>
              </a:p>
              <a:p>
                <a:pPr>
                  <a:buFont typeface="Wingdings" pitchFamily="2" charset="2"/>
                  <a:buChar char="Ø"/>
                </a:pPr>
                <a:r>
                  <a:rPr lang="en-US" sz="2400" dirty="0" smtClean="0">
                    <a:latin typeface="Cambria" pitchFamily="18" charset="0"/>
                  </a:rPr>
                  <a:t>Torsion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𝜏</m:t>
                    </m:r>
                  </m:oMath>
                </a14:m>
                <a:endParaRPr lang="en-US" sz="2000" dirty="0" smtClean="0">
                  <a:latin typeface="Cambria" pitchFamily="18" charset="0"/>
                </a:endParaRPr>
              </a:p>
              <a:p>
                <a:pPr>
                  <a:buFont typeface="Wingdings" pitchFamily="2" charset="2"/>
                  <a:buChar char="Ø"/>
                </a:pPr>
                <a:r>
                  <a:rPr lang="en-US" sz="2000" dirty="0" smtClean="0">
                    <a:latin typeface="Cambria" pitchFamily="18" charset="0"/>
                  </a:rPr>
                  <a:t>Curvature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𝜅</m:t>
                    </m:r>
                  </m:oMath>
                </a14:m>
                <a:endParaRPr lang="en-US" sz="20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0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0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0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0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0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229600" cy="5211763"/>
              </a:xfrm>
              <a:blipFill rotWithShape="1">
                <a:blip r:embed="rId2" cstate="print"/>
                <a:stretch>
                  <a:fillRect l="-1111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810000"/>
            <a:ext cx="4767495" cy="222422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xmlns="" val="2357509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The Frenet Frame</a:t>
            </a:r>
            <a:endParaRPr lang="en-US" sz="3600" b="1" dirty="0">
              <a:latin typeface="Cambria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489205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The Frenet Formulas</a:t>
                </a:r>
              </a:p>
              <a:p>
                <a:pPr marL="0" indent="0">
                  <a:buNone/>
                </a:pPr>
                <a:r>
                  <a:rPr lang="en-US" sz="2000" dirty="0" smtClean="0">
                    <a:latin typeface="Cambria" pitchFamily="18" charset="0"/>
                  </a:rPr>
                  <a:t>The Frenet Formulas are for unit speed curves. </a:t>
                </a:r>
              </a:p>
              <a:p>
                <a:pPr marL="0" indent="0">
                  <a:buNone/>
                </a:pPr>
                <a:endParaRPr lang="en-US" sz="20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0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0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0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000" dirty="0" smtClean="0">
                    <a:latin typeface="Cambria" pitchFamily="18" charset="0"/>
                  </a:rPr>
                  <a:t>For arbitrary speed curve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sz="2000" dirty="0" smtClean="0">
                    <a:latin typeface="Cambria" pitchFamily="18" charset="0"/>
                  </a:rPr>
                  <a:t> the speed</a:t>
                </a:r>
                <a14:m>
                  <m:oMath xmlns:m="http://schemas.openxmlformats.org/officeDocument/2006/math">
                    <m:r>
                      <a:rPr lang="en-US" sz="2000" b="0" i="0" dirty="0" smtClean="0">
                        <a:latin typeface="Cambria Math"/>
                      </a:rPr>
                      <m:t>  </m:t>
                    </m:r>
                    <m:r>
                      <a:rPr lang="en-US" sz="2000" i="1">
                        <a:latin typeface="Cambria Math"/>
                      </a:rPr>
                      <m:t>𝑣</m:t>
                    </m:r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2000" b="0" i="1" smtClean="0">
                        <a:latin typeface="Cambria Math"/>
                      </a:rPr>
                      <m:t>=‖</m:t>
                    </m:r>
                    <m:r>
                      <a:rPr lang="en-US" sz="2000" b="0" i="1" smtClean="0">
                        <a:latin typeface="Cambria Math"/>
                      </a:rPr>
                      <m:t>𝛼</m:t>
                    </m:r>
                    <m:r>
                      <a:rPr lang="en-US" sz="2000" b="0" i="1" smtClean="0">
                        <a:latin typeface="Cambria Math"/>
                      </a:rPr>
                      <m:t>′(</m:t>
                    </m:r>
                    <m:r>
                      <a:rPr lang="en-US" sz="2000" b="0" i="1" smtClean="0">
                        <a:latin typeface="Cambria Math"/>
                      </a:rPr>
                      <m:t>𝑡</m:t>
                    </m:r>
                    <m:r>
                      <a:rPr lang="en-US" sz="2000" b="0" i="1" smtClean="0">
                        <a:latin typeface="Cambria Math"/>
                      </a:rPr>
                      <m:t>)‖</m:t>
                    </m:r>
                  </m:oMath>
                </a14:m>
                <a:r>
                  <a:rPr lang="en-US" sz="2000" dirty="0" smtClean="0">
                    <a:latin typeface="Cambria" pitchFamily="18" charset="0"/>
                  </a:rPr>
                  <a:t> in important factor in the Frenet formulas for arbitrary speed curves.</a:t>
                </a: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Lemma: </a:t>
                </a:r>
                <a:r>
                  <a:rPr lang="en-US" sz="1800" dirty="0" smtClean="0">
                    <a:latin typeface="Cambria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sz="20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is a regular curve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  <m:r>
                          <a:rPr lang="en-US" sz="1800" b="1" i="1" smtClean="0">
                            <a:latin typeface="Cambria Math"/>
                          </a:rPr>
                          <m:t> 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with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𝜅</m:t>
                    </m:r>
                    <m:r>
                      <a:rPr lang="en-US" sz="1800" b="0" i="1" smtClean="0">
                        <a:latin typeface="Cambria Math"/>
                      </a:rPr>
                      <m:t>&gt;0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, then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𝑇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</a:rPr>
                        <m:t>=                  </m:t>
                      </m:r>
                      <m:r>
                        <a:rPr lang="en-US" sz="2000" b="0" i="1" smtClean="0">
                          <a:latin typeface="Cambria Math"/>
                        </a:rPr>
                        <m:t>𝜅</m:t>
                      </m:r>
                      <m:r>
                        <a:rPr lang="en-US" sz="2000" b="0" i="1" smtClean="0">
                          <a:latin typeface="Cambria Math"/>
                        </a:rPr>
                        <m:t>𝑣𝑁</m:t>
                      </m:r>
                      <m:r>
                        <a:rPr lang="en-US" sz="2000" b="0" i="1" smtClean="0">
                          <a:latin typeface="Cambria Math"/>
                        </a:rPr>
                        <m:t>                </m:t>
                      </m:r>
                    </m:oMath>
                  </m:oMathPara>
                </a14:m>
                <a:endParaRPr lang="en-US" sz="20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𝑁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</a:rPr>
                        <m:t>=−</m:t>
                      </m:r>
                      <m:r>
                        <a:rPr lang="en-US" sz="2000" b="0" i="1" smtClean="0">
                          <a:latin typeface="Cambria Math"/>
                        </a:rPr>
                        <m:t>𝜅</m:t>
                      </m:r>
                      <m:r>
                        <a:rPr lang="en-US" sz="2000" b="0" i="1" smtClean="0">
                          <a:latin typeface="Cambria Math"/>
                        </a:rPr>
                        <m:t>𝑣𝑇</m:t>
                      </m:r>
                      <m:r>
                        <a:rPr lang="en-US" sz="2000" b="0" i="1" smtClean="0">
                          <a:latin typeface="Cambria Math"/>
                        </a:rPr>
                        <m:t>                   +</m:t>
                      </m:r>
                      <m:r>
                        <a:rPr lang="en-US" sz="2000" b="0" i="1" smtClean="0">
                          <a:latin typeface="Cambria Math"/>
                        </a:rPr>
                        <m:t>𝜏</m:t>
                      </m:r>
                      <m:r>
                        <a:rPr lang="en-US" sz="2000" b="0" i="1" smtClean="0">
                          <a:latin typeface="Cambria Math"/>
                        </a:rPr>
                        <m:t>𝑣𝐵</m:t>
                      </m:r>
                    </m:oMath>
                  </m:oMathPara>
                </a14:m>
                <a:endParaRPr lang="en-US" sz="20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𝐵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</a:rPr>
                        <m:t>=               −</m:t>
                      </m:r>
                      <m:r>
                        <a:rPr lang="en-US" sz="2000" b="0" i="1" smtClean="0">
                          <a:latin typeface="Cambria Math"/>
                        </a:rPr>
                        <m:t>𝜏</m:t>
                      </m:r>
                      <m:r>
                        <a:rPr lang="en-US" sz="2000" b="0" i="1" smtClean="0">
                          <a:latin typeface="Cambria Math"/>
                        </a:rPr>
                        <m:t>𝑁</m:t>
                      </m:r>
                      <m:r>
                        <a:rPr lang="en-US" sz="2000" b="0" i="1" smtClean="0">
                          <a:latin typeface="Cambria Math"/>
                        </a:rPr>
                        <m:t>                  </m:t>
                      </m:r>
                    </m:oMath>
                  </m:oMathPara>
                </a14:m>
                <a:endParaRPr lang="en-US" sz="20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0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0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0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489205" cy="5211763"/>
              </a:xfrm>
              <a:blipFill rotWithShape="1">
                <a:blip r:embed="rId3" cstate="print"/>
                <a:stretch>
                  <a:fillRect l="-1077" t="-936" b="-118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2" descr="http://ars.els-cdn.com/content/image/1-s2.0-S0034487711000073-si333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75397" y="1828800"/>
            <a:ext cx="3460006" cy="120015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xmlns="" val="251120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The Frenet Frame</a:t>
            </a:r>
            <a:endParaRPr lang="en-US" sz="3600" b="1" dirty="0">
              <a:latin typeface="Cambria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489205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Lemma: </a:t>
                </a:r>
                <a:r>
                  <a:rPr lang="en-US" sz="1800" dirty="0" smtClean="0">
                    <a:latin typeface="Cambria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sz="20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is a regular curve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  <m:r>
                          <a:rPr lang="en-US" sz="1800" b="1" i="1" smtClean="0">
                            <a:latin typeface="Cambria Math"/>
                          </a:rPr>
                          <m:t> 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with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𝜅</m:t>
                    </m:r>
                    <m:r>
                      <a:rPr lang="en-US" sz="1800" b="0" i="1" smtClean="0">
                        <a:latin typeface="Cambria Math"/>
                      </a:rPr>
                      <m:t>&gt;0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, then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𝑇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</a:rPr>
                        <m:t>=                  </m:t>
                      </m:r>
                      <m:r>
                        <a:rPr lang="en-US" sz="2000" b="0" i="1" smtClean="0">
                          <a:latin typeface="Cambria Math"/>
                        </a:rPr>
                        <m:t>𝜅</m:t>
                      </m:r>
                      <m:r>
                        <a:rPr lang="en-US" sz="2000" b="0" i="1" smtClean="0">
                          <a:latin typeface="Cambria Math"/>
                        </a:rPr>
                        <m:t>𝑣𝑁</m:t>
                      </m:r>
                      <m:r>
                        <a:rPr lang="en-US" sz="2000" b="0" i="1" smtClean="0">
                          <a:latin typeface="Cambria Math"/>
                        </a:rPr>
                        <m:t>                </m:t>
                      </m:r>
                    </m:oMath>
                  </m:oMathPara>
                </a14:m>
                <a:endParaRPr lang="en-US" sz="20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𝑁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</a:rPr>
                        <m:t>=−</m:t>
                      </m:r>
                      <m:r>
                        <a:rPr lang="en-US" sz="2000" b="0" i="1" smtClean="0">
                          <a:latin typeface="Cambria Math"/>
                        </a:rPr>
                        <m:t>𝜅</m:t>
                      </m:r>
                      <m:r>
                        <a:rPr lang="en-US" sz="2000" b="0" i="1" smtClean="0">
                          <a:latin typeface="Cambria Math"/>
                        </a:rPr>
                        <m:t>𝑣𝑇</m:t>
                      </m:r>
                      <m:r>
                        <a:rPr lang="en-US" sz="2000" b="0" i="1" smtClean="0">
                          <a:latin typeface="Cambria Math"/>
                        </a:rPr>
                        <m:t>                   +</m:t>
                      </m:r>
                      <m:r>
                        <a:rPr lang="en-US" sz="2000" b="0" i="1" smtClean="0">
                          <a:latin typeface="Cambria Math"/>
                        </a:rPr>
                        <m:t>𝜏</m:t>
                      </m:r>
                      <m:r>
                        <a:rPr lang="en-US" sz="2000" b="0" i="1" smtClean="0">
                          <a:latin typeface="Cambria Math"/>
                        </a:rPr>
                        <m:t>𝑣𝐵</m:t>
                      </m:r>
                    </m:oMath>
                  </m:oMathPara>
                </a14:m>
                <a:endParaRPr lang="en-US" sz="20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𝐵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2000" b="0" i="1" smtClean="0">
                          <a:latin typeface="Cambria Math"/>
                        </a:rPr>
                        <m:t>=               −</m:t>
                      </m:r>
                      <m:r>
                        <a:rPr lang="en-US" sz="2000" b="0" i="1" smtClean="0">
                          <a:latin typeface="Cambria Math"/>
                        </a:rPr>
                        <m:t>𝜏</m:t>
                      </m:r>
                      <m:r>
                        <a:rPr lang="en-US" sz="2000" b="0" i="1" smtClean="0">
                          <a:latin typeface="Cambria Math"/>
                        </a:rPr>
                        <m:t>𝑁</m:t>
                      </m:r>
                      <m:r>
                        <a:rPr lang="en-US" sz="2000" b="0" i="1" smtClean="0">
                          <a:latin typeface="Cambria Math"/>
                        </a:rPr>
                        <m:t>                  </m:t>
                      </m:r>
                    </m:oMath>
                  </m:oMathPara>
                </a14:m>
                <a:endParaRPr lang="en-US" sz="20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Proof:</a:t>
                </a:r>
                <a:r>
                  <a:rPr lang="en-US" sz="1800" dirty="0">
                    <a:latin typeface="Cambria" pitchFamily="18" charset="0"/>
                  </a:rPr>
                  <a:t> </a:t>
                </a:r>
                <a:endParaRPr lang="en-US" sz="2000" b="1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489205" cy="5211763"/>
              </a:xfrm>
              <a:blipFill rotWithShape="1">
                <a:blip r:embed="rId3" cstate="print"/>
                <a:stretch>
                  <a:fillRect l="-1077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1549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Velocity And Acceleration</a:t>
            </a:r>
            <a:endParaRPr lang="en-US" sz="3600" b="1" dirty="0">
              <a:latin typeface="Cambria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489205" cy="5410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If a object (e.g. bird, airplane, </a:t>
                </a:r>
                <a:r>
                  <a:rPr lang="en-US" sz="1800" dirty="0" err="1" smtClean="0">
                    <a:latin typeface="Cambria" pitchFamily="18" charset="0"/>
                  </a:rPr>
                  <a:t>etc</a:t>
                </a:r>
                <a:r>
                  <a:rPr lang="en-US" sz="1800" dirty="0" smtClean="0">
                    <a:latin typeface="Cambria" pitchFamily="18" charset="0"/>
                  </a:rPr>
                  <a:t> ) is moving on a constant speed then velocity and acceleration are perpendicular. 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If the object follow the path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</a:rPr>
                      <m:t>𝐼</m:t>
                    </m:r>
                    <m:r>
                      <a:rPr lang="en-US" sz="1800" b="0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  Since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has constant speed so </a:t>
                </a:r>
                <a:endParaRPr lang="en-US" sz="1800" i="1" dirty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‖</m:t>
                      </m:r>
                      <m:r>
                        <a:rPr lang="en-US" sz="1800" b="0" i="1" smtClean="0">
                          <a:latin typeface="Cambria Math"/>
                        </a:rPr>
                        <m:t>𝛼</m:t>
                      </m:r>
                      <m:r>
                        <a:rPr lang="en-US" sz="1800" b="0" i="1" smtClean="0">
                          <a:latin typeface="Cambria Math"/>
                        </a:rPr>
                        <m:t>′‖=</m:t>
                      </m:r>
                      <m:r>
                        <a:rPr lang="en-US" sz="1800" b="0" i="1" smtClean="0"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US" sz="18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b="1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b="1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b="1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So</a:t>
                </a: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𝛼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.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𝛼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𝑐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𝛼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.  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𝛼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′′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So velocity and acceleration are perpendicular.</a:t>
                </a: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489205" cy="5410200"/>
              </a:xfrm>
              <a:blipFill rotWithShape="1">
                <a:blip r:embed="rId3" cstate="print"/>
                <a:stretch>
                  <a:fillRect l="-574" t="-6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465162" y="2438400"/>
                <a:ext cx="8209128" cy="1528688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latin typeface="Cambria" pitchFamily="18" charset="0"/>
                  </a:rPr>
                  <a:t>Definition: </a:t>
                </a:r>
                <a:r>
                  <a:rPr lang="en-US" sz="2000" dirty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𝛼</m:t>
                    </m:r>
                    <m:r>
                      <a:rPr lang="en-US" sz="2000" i="1">
                        <a:latin typeface="Cambria Math"/>
                      </a:rPr>
                      <m:t>:</m:t>
                    </m:r>
                    <m:r>
                      <a:rPr lang="en-US" sz="2000" i="1">
                        <a:latin typeface="Cambria Math"/>
                      </a:rPr>
                      <m:t>𝐼</m:t>
                    </m:r>
                    <m:r>
                      <a:rPr lang="en-US" sz="2000" i="1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0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2000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000" b="1" dirty="0">
                    <a:latin typeface="Cambria" pitchFamily="18" charset="0"/>
                  </a:rPr>
                  <a:t> </a:t>
                </a:r>
                <a:r>
                  <a:rPr lang="en-US" sz="2000" dirty="0">
                    <a:latin typeface="Cambria" pitchFamily="18" charset="0"/>
                  </a:rPr>
                  <a:t>be a curve with coordinates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𝛼</m:t>
                    </m:r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2000" i="1">
                        <a:latin typeface="Cambria Math"/>
                      </a:rPr>
                      <m:t>=(</m:t>
                    </m:r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20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20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(</m:t>
                    </m:r>
                    <m:r>
                      <a:rPr lang="en-US" sz="2000" i="1">
                        <a:latin typeface="Cambria Math"/>
                      </a:rPr>
                      <m:t>𝑡</m:t>
                    </m:r>
                    <m:r>
                      <a:rPr lang="en-US" sz="2000" i="1">
                        <a:latin typeface="Cambria Math"/>
                      </a:rPr>
                      <m:t>))</m:t>
                    </m:r>
                  </m:oMath>
                </a14:m>
                <a:r>
                  <a:rPr lang="en-US" sz="2000" b="1" dirty="0">
                    <a:latin typeface="Cambria" pitchFamily="18" charset="0"/>
                  </a:rPr>
                  <a:t> </a:t>
                </a:r>
                <a:r>
                  <a:rPr lang="en-US" sz="2000" dirty="0">
                    <a:latin typeface="Cambria" pitchFamily="18" charset="0"/>
                  </a:rPr>
                  <a:t>then the </a:t>
                </a:r>
                <a:r>
                  <a:rPr lang="en-US" sz="2000" b="1" dirty="0">
                    <a:latin typeface="Cambria" pitchFamily="18" charset="0"/>
                  </a:rPr>
                  <a:t>acceleration of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/>
                      </a:rPr>
                      <m:t>𝜶</m:t>
                    </m:r>
                  </m:oMath>
                </a14:m>
                <a:r>
                  <a:rPr lang="en-US" sz="2000" b="1" dirty="0">
                    <a:latin typeface="Cambria" pitchFamily="18" charset="0"/>
                  </a:rPr>
                  <a:t> </a:t>
                </a:r>
                <a:r>
                  <a:rPr lang="en-US" sz="2000" dirty="0">
                    <a:latin typeface="Cambria" pitchFamily="18" charset="0"/>
                  </a:rPr>
                  <a:t>is defined as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/>
                            </a:rPr>
                            <m:t>𝛼</m:t>
                          </m:r>
                        </m:e>
                        <m:sup>
                          <m:r>
                            <a:rPr lang="en-US" sz="2000" i="1">
                              <a:latin typeface="Cambria Math"/>
                            </a:rPr>
                            <m:t>′′</m:t>
                          </m:r>
                        </m:sup>
                      </m:sSup>
                      <m:r>
                        <a:rPr lang="en-US" sz="2000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20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𝑑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000" i="1">
                              <a:latin typeface="Cambria Math"/>
                            </a:rPr>
                            <m:t>,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𝑑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000" i="1">
                              <a:latin typeface="Cambria Math"/>
                            </a:rPr>
                            <m:t>,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𝑑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3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162" y="2438400"/>
                <a:ext cx="8209128" cy="1528688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750770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Cambria" pitchFamily="18" charset="0"/>
              </a:rPr>
              <a:t>Velocity And Acceleration</a:t>
            </a:r>
            <a:endParaRPr lang="en-US" sz="3600" b="1" dirty="0">
              <a:latin typeface="Cambria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489205" cy="5410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If a object (e.g. bird, airplane, </a:t>
                </a:r>
                <a:r>
                  <a:rPr lang="en-US" sz="1800" dirty="0" err="1" smtClean="0">
                    <a:latin typeface="Cambria" pitchFamily="18" charset="0"/>
                  </a:rPr>
                  <a:t>etc</a:t>
                </a:r>
                <a:r>
                  <a:rPr lang="en-US" sz="1800" dirty="0" smtClean="0">
                    <a:latin typeface="Cambria" pitchFamily="18" charset="0"/>
                  </a:rPr>
                  <a:t> ) is moving on a constant speed then velocity and acceleration are perpendicular. </a:t>
                </a: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If the object follow the path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</a:rPr>
                      <m:t>𝐼</m:t>
                    </m:r>
                    <m:r>
                      <a:rPr lang="en-US" sz="1800" b="0" i="1" smtClean="0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18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1" i="1" smtClean="0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1800" b="1" i="1" smtClean="0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Cambria" pitchFamily="18" charset="0"/>
                  </a:rPr>
                  <a:t>.  Since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sz="1800" b="1" dirty="0" smtClean="0">
                    <a:latin typeface="Cambria" pitchFamily="18" charset="0"/>
                  </a:rPr>
                  <a:t> </a:t>
                </a:r>
                <a:r>
                  <a:rPr lang="en-US" sz="1800" dirty="0" smtClean="0">
                    <a:latin typeface="Cambria" pitchFamily="18" charset="0"/>
                  </a:rPr>
                  <a:t>has constant speed so </a:t>
                </a:r>
                <a:endParaRPr lang="en-US" sz="1800" i="1" dirty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‖</m:t>
                      </m:r>
                      <m:r>
                        <a:rPr lang="en-US" sz="1800" b="0" i="1" smtClean="0">
                          <a:latin typeface="Cambria Math"/>
                        </a:rPr>
                        <m:t>𝛼</m:t>
                      </m:r>
                      <m:r>
                        <a:rPr lang="en-US" sz="1800" b="0" i="1" smtClean="0">
                          <a:latin typeface="Cambria Math"/>
                        </a:rPr>
                        <m:t>′‖=</m:t>
                      </m:r>
                      <m:r>
                        <a:rPr lang="en-US" sz="1800" b="0" i="1" smtClean="0"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US" sz="18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b="1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b="1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b="1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b="1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So</a:t>
                </a:r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/>
                        </a:rPr>
                        <m:t>𝛼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.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𝛼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𝑐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𝛼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.  </m:t>
                      </m:r>
                      <m:sSup>
                        <m:sSupPr>
                          <m:ctrlPr>
                            <a:rPr lang="en-US" sz="1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1800" b="0" i="1" smtClean="0">
                              <a:latin typeface="Cambria Math"/>
                            </a:rPr>
                            <m:t>𝛼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/>
                            </a:rPr>
                            <m:t>′′</m:t>
                          </m:r>
                        </m:sup>
                      </m:sSup>
                      <m:r>
                        <a:rPr lang="en-US" sz="18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1800" dirty="0" smtClean="0">
                    <a:latin typeface="Cambria" pitchFamily="18" charset="0"/>
                  </a:rPr>
                  <a:t>So velocity and acceleration are perpendicular.</a:t>
                </a:r>
              </a:p>
              <a:p>
                <a:pPr marL="0" indent="0">
                  <a:buNone/>
                </a:pPr>
                <a:endParaRPr lang="en-US" sz="1800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489205" cy="5410200"/>
              </a:xfrm>
              <a:blipFill rotWithShape="1">
                <a:blip r:embed="rId2" cstate="print"/>
                <a:stretch>
                  <a:fillRect l="-574" t="-6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465162" y="2438400"/>
                <a:ext cx="8209128" cy="1528688"/>
              </a:xfrm>
              <a:prstGeom prst="rect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latin typeface="Cambria" pitchFamily="18" charset="0"/>
                  </a:rPr>
                  <a:t>Definition: </a:t>
                </a:r>
                <a:r>
                  <a:rPr lang="en-US" sz="2000" dirty="0">
                    <a:latin typeface="Cambria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𝛼</m:t>
                    </m:r>
                    <m:r>
                      <a:rPr lang="en-US" sz="2000" i="1">
                        <a:latin typeface="Cambria Math"/>
                      </a:rPr>
                      <m:t>:</m:t>
                    </m:r>
                    <m:r>
                      <a:rPr lang="en-US" sz="2000" i="1">
                        <a:latin typeface="Cambria Math"/>
                      </a:rPr>
                      <m:t>𝐼</m:t>
                    </m:r>
                    <m:r>
                      <a:rPr lang="en-US" sz="2000" i="1"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sz="20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1" i="1">
                            <a:latin typeface="Cambria Math"/>
                          </a:rPr>
                          <m:t>𝑹</m:t>
                        </m:r>
                      </m:e>
                      <m:sup>
                        <m:r>
                          <a:rPr lang="en-US" sz="2000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000" b="1" dirty="0">
                    <a:latin typeface="Cambria" pitchFamily="18" charset="0"/>
                  </a:rPr>
                  <a:t> </a:t>
                </a:r>
                <a:r>
                  <a:rPr lang="en-US" sz="2000" dirty="0">
                    <a:latin typeface="Cambria" pitchFamily="18" charset="0"/>
                  </a:rPr>
                  <a:t>be a curve with coordinates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𝛼</m:t>
                    </m:r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2000" i="1">
                        <a:latin typeface="Cambria Math"/>
                      </a:rPr>
                      <m:t>=(</m:t>
                    </m:r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20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20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𝛼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(</m:t>
                    </m:r>
                    <m:r>
                      <a:rPr lang="en-US" sz="2000" i="1">
                        <a:latin typeface="Cambria Math"/>
                      </a:rPr>
                      <m:t>𝑡</m:t>
                    </m:r>
                    <m:r>
                      <a:rPr lang="en-US" sz="2000" i="1">
                        <a:latin typeface="Cambria Math"/>
                      </a:rPr>
                      <m:t>))</m:t>
                    </m:r>
                  </m:oMath>
                </a14:m>
                <a:r>
                  <a:rPr lang="en-US" sz="2000" b="1" dirty="0">
                    <a:latin typeface="Cambria" pitchFamily="18" charset="0"/>
                  </a:rPr>
                  <a:t> </a:t>
                </a:r>
                <a:r>
                  <a:rPr lang="en-US" sz="2000" dirty="0">
                    <a:latin typeface="Cambria" pitchFamily="18" charset="0"/>
                  </a:rPr>
                  <a:t>then the </a:t>
                </a:r>
                <a:r>
                  <a:rPr lang="en-US" sz="2000" b="1" dirty="0">
                    <a:latin typeface="Cambria" pitchFamily="18" charset="0"/>
                  </a:rPr>
                  <a:t>acceleration of </a:t>
                </a:r>
                <a14:m>
                  <m:oMath xmlns:m="http://schemas.openxmlformats.org/officeDocument/2006/math">
                    <m:r>
                      <a:rPr lang="en-US" sz="2000" b="1" i="1">
                        <a:latin typeface="Cambria Math"/>
                      </a:rPr>
                      <m:t>𝜶</m:t>
                    </m:r>
                  </m:oMath>
                </a14:m>
                <a:r>
                  <a:rPr lang="en-US" sz="2000" b="1" dirty="0">
                    <a:latin typeface="Cambria" pitchFamily="18" charset="0"/>
                  </a:rPr>
                  <a:t> </a:t>
                </a:r>
                <a:r>
                  <a:rPr lang="en-US" sz="2000" dirty="0">
                    <a:latin typeface="Cambria" pitchFamily="18" charset="0"/>
                  </a:rPr>
                  <a:t>is defined as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/>
                            </a:rPr>
                            <m:t>𝛼</m:t>
                          </m:r>
                        </m:e>
                        <m:sup>
                          <m:r>
                            <a:rPr lang="en-US" sz="2000" i="1">
                              <a:latin typeface="Cambria Math"/>
                            </a:rPr>
                            <m:t>′′</m:t>
                          </m:r>
                        </m:sup>
                      </m:sSup>
                      <m:r>
                        <a:rPr lang="en-US" sz="2000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20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𝑑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000" i="1">
                              <a:latin typeface="Cambria Math"/>
                            </a:rPr>
                            <m:t>,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𝑑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000" i="1">
                              <a:latin typeface="Cambria Math"/>
                            </a:rPr>
                            <m:t>,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𝑑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3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162" y="2438400"/>
                <a:ext cx="8209128" cy="1528688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465162" y="5543434"/>
            <a:ext cx="8209128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latin typeface="Cambria" pitchFamily="18" charset="0"/>
              </a:rPr>
              <a:t>We can analyze the situation by expressing velocity and acceleration in terms of Frenet Frame field.</a:t>
            </a:r>
            <a:endParaRPr lang="en-US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268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Cambria" pitchFamily="18" charset="0"/>
              </a:rPr>
              <a:t>Velocity And Acceleration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489205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Lemma: </a:t>
                </a:r>
                <a:r>
                  <a:rPr lang="en-US" sz="1800" dirty="0" smtClean="0">
                    <a:latin typeface="Cambria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𝛼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is a regular curve with speed function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𝑣</m:t>
                    </m:r>
                    <m:r>
                      <a:rPr lang="en-US" sz="1800" b="0" i="0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 then its velocity and acceleration are expressed by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𝛼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𝑣𝑇</m:t>
                    </m:r>
                  </m:oMath>
                </a14:m>
                <a:r>
                  <a:rPr lang="en-US" sz="1800" dirty="0" smtClean="0">
                    <a:latin typeface="Cambria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/>
                      </a:rPr>
                      <m:t>   </m:t>
                    </m:r>
                    <m:sSup>
                      <m:sSup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𝛼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′′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/>
                          </a:rPr>
                          <m:t>𝑑𝑣</m:t>
                        </m:r>
                      </m:num>
                      <m:den>
                        <m:r>
                          <a:rPr lang="en-US" sz="1800" b="0" i="1" smtClean="0">
                            <a:latin typeface="Cambria Math"/>
                          </a:rPr>
                          <m:t>𝑑𝑡</m:t>
                        </m:r>
                      </m:den>
                    </m:f>
                    <m:r>
                      <a:rPr lang="en-US" sz="1800" b="0" i="1" smtClean="0">
                        <a:latin typeface="Cambria Math"/>
                      </a:rPr>
                      <m:t>𝑇</m:t>
                    </m:r>
                    <m:r>
                      <a:rPr lang="en-US" sz="1800" b="0" i="1" smtClean="0">
                        <a:latin typeface="Cambria Math"/>
                      </a:rPr>
                      <m:t>+</m:t>
                    </m:r>
                    <m:r>
                      <a:rPr lang="en-US" sz="1800" b="0" i="1" smtClean="0">
                        <a:latin typeface="Cambria Math"/>
                      </a:rPr>
                      <m:t>𝜅</m:t>
                    </m:r>
                    <m:sSup>
                      <m:sSup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𝑣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𝑁</m:t>
                    </m:r>
                  </m:oMath>
                </a14:m>
                <a:endParaRPr lang="en-US" sz="1800" dirty="0" smtClean="0">
                  <a:latin typeface="Cambria" pitchFamily="18" charset="0"/>
                </a:endParaRPr>
              </a:p>
              <a:p>
                <a:pPr marL="0" indent="0">
                  <a:buNone/>
                </a:pPr>
                <a:r>
                  <a:rPr lang="en-US" sz="2400" b="1" dirty="0" smtClean="0">
                    <a:latin typeface="Cambria" pitchFamily="18" charset="0"/>
                  </a:rPr>
                  <a:t>Proof: </a:t>
                </a: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489205" cy="5211763"/>
              </a:xfrm>
              <a:blipFill rotWithShape="1">
                <a:blip r:embed="rId3" cstate="print"/>
                <a:stretch>
                  <a:fillRect l="-1077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TextBox 6"/>
              <p:cNvSpPr txBox="1"/>
              <p:nvPr/>
            </p:nvSpPr>
            <p:spPr>
              <a:xfrm>
                <a:off x="4191000" y="5181600"/>
                <a:ext cx="4343400" cy="1094659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b="0" i="1" smtClean="0">
                                    <a:latin typeface="Cambria Math"/>
                                  </a:rPr>
                                  <m:t>𝑇</m:t>
                                </m:r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′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𝑁</m:t>
                                </m:r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′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𝐵</m:t>
                                </m:r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′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𝜅</m:t>
                                </m:r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𝑣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𝜅</m:t>
                                </m:r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𝑣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𝜏</m:t>
                                </m:r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𝑣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𝜏</m:t>
                                </m:r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𝑣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i="1">
                                    <a:latin typeface="Cambria Math"/>
                                  </a:rPr>
                                  <m:t>𝑇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𝑁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𝐵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5181600"/>
                <a:ext cx="4343400" cy="1094659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8371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Cambria" pitchFamily="18" charset="0"/>
              </a:rPr>
              <a:t>Velocity And Acceleration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489205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>
                    <a:latin typeface="Cambria" pitchFamily="18" charset="0"/>
                  </a:rPr>
                  <a:t>Lemma: </a:t>
                </a:r>
                <a:r>
                  <a:rPr lang="en-US" sz="1800" dirty="0">
                    <a:latin typeface="Cambria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𝛼</m:t>
                    </m:r>
                  </m:oMath>
                </a14:m>
                <a:r>
                  <a:rPr lang="en-US" sz="1800" dirty="0">
                    <a:latin typeface="Cambria" pitchFamily="18" charset="0"/>
                  </a:rPr>
                  <a:t> is a regular curve with speed function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𝑣</m:t>
                    </m:r>
                    <m:r>
                      <a:rPr lang="en-US" sz="1800">
                        <a:latin typeface="Cambria Math"/>
                      </a:rPr>
                      <m:t>,</m:t>
                    </m:r>
                  </m:oMath>
                </a14:m>
                <a:r>
                  <a:rPr lang="en-US" sz="1800" dirty="0">
                    <a:latin typeface="Cambria" pitchFamily="18" charset="0"/>
                  </a:rPr>
                  <a:t> then its velocity and acceleration are expressed by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𝛼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1800" i="1">
                        <a:latin typeface="Cambria Math"/>
                      </a:rPr>
                      <m:t>=</m:t>
                    </m:r>
                    <m:r>
                      <a:rPr lang="en-US" sz="1800" i="1">
                        <a:latin typeface="Cambria Math"/>
                      </a:rPr>
                      <m:t>𝑣𝑇</m:t>
                    </m:r>
                  </m:oMath>
                </a14:m>
                <a:r>
                  <a:rPr lang="en-US" sz="1800" dirty="0">
                    <a:latin typeface="Cambria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800">
                        <a:latin typeface="Cambria Math"/>
                      </a:rPr>
                      <m:t>   </m:t>
                    </m:r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𝛼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′′</m:t>
                        </m:r>
                      </m:sup>
                    </m:sSup>
                    <m:r>
                      <a:rPr lang="en-US" sz="18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</a:rPr>
                          <m:t>𝑑𝑣</m:t>
                        </m:r>
                      </m:num>
                      <m:den>
                        <m:r>
                          <a:rPr lang="en-US" sz="1800" i="1">
                            <a:latin typeface="Cambria Math"/>
                          </a:rPr>
                          <m:t>𝑑𝑡</m:t>
                        </m:r>
                      </m:den>
                    </m:f>
                    <m:r>
                      <a:rPr lang="en-US" sz="1800" i="1">
                        <a:latin typeface="Cambria Math"/>
                      </a:rPr>
                      <m:t>𝑇</m:t>
                    </m:r>
                    <m:r>
                      <a:rPr lang="en-US" sz="1800" i="1">
                        <a:latin typeface="Cambria Math"/>
                      </a:rPr>
                      <m:t>+</m:t>
                    </m:r>
                    <m:r>
                      <a:rPr lang="en-US" sz="1800" i="1">
                        <a:latin typeface="Cambria Math"/>
                      </a:rPr>
                      <m:t>𝜅</m:t>
                    </m:r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𝑣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1800" i="1">
                        <a:latin typeface="Cambria Math"/>
                      </a:rPr>
                      <m:t>𝑁</m:t>
                    </m:r>
                  </m:oMath>
                </a14:m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000" b="1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489205" cy="5211763"/>
              </a:xfrm>
              <a:blipFill rotWithShape="1">
                <a:blip r:embed="rId2" cstate="print"/>
                <a:stretch>
                  <a:fillRect l="-1077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99346" y="2209800"/>
            <a:ext cx="5334000" cy="3747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457200" y="2286000"/>
                <a:ext cx="2842146" cy="27996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latin typeface="Cambria" pitchFamily="18" charset="0"/>
                  </a:rPr>
                  <a:t>Definition: </a:t>
                </a:r>
                <a:r>
                  <a:rPr lang="en-US" dirty="0" smtClean="0">
                    <a:latin typeface="Cambria" pitchFamily="18" charset="0"/>
                  </a:rPr>
                  <a:t>The term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𝑑𝑣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𝑑𝑡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𝑇</m:t>
                    </m:r>
                  </m:oMath>
                </a14:m>
                <a:r>
                  <a:rPr lang="en-US" dirty="0" smtClean="0">
                    <a:latin typeface="Cambria" pitchFamily="18" charset="0"/>
                  </a:rPr>
                  <a:t>  is called the tangential component of acceleration. </a:t>
                </a:r>
              </a:p>
              <a:p>
                <a:endParaRPr lang="en-US" b="1" dirty="0">
                  <a:latin typeface="Cambria" pitchFamily="18" charset="0"/>
                </a:endParaRPr>
              </a:p>
              <a:p>
                <a:endParaRPr lang="en-US" b="1" dirty="0" smtClean="0">
                  <a:latin typeface="Cambria" pitchFamily="18" charset="0"/>
                </a:endParaRPr>
              </a:p>
              <a:p>
                <a:endParaRPr lang="en-US" b="1" dirty="0">
                  <a:latin typeface="Cambria" pitchFamily="18" charset="0"/>
                </a:endParaRPr>
              </a:p>
              <a:p>
                <a:endParaRPr lang="en-US" b="1" dirty="0" smtClean="0">
                  <a:latin typeface="Cambria" pitchFamily="18" charset="0"/>
                </a:endParaRPr>
              </a:p>
              <a:p>
                <a:endParaRPr lang="en-US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2286000"/>
                <a:ext cx="2842146" cy="2799613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3219" t="-1743" b="-2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719499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Cambria" pitchFamily="18" charset="0"/>
              </a:rPr>
              <a:t>Velocity And Acceleration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914400"/>
                <a:ext cx="8489205" cy="52117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b="1" dirty="0">
                    <a:latin typeface="Cambria" pitchFamily="18" charset="0"/>
                  </a:rPr>
                  <a:t>Lemma: </a:t>
                </a:r>
                <a:r>
                  <a:rPr lang="en-US" sz="1800" dirty="0">
                    <a:latin typeface="Cambria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𝛼</m:t>
                    </m:r>
                  </m:oMath>
                </a14:m>
                <a:r>
                  <a:rPr lang="en-US" sz="1800" dirty="0">
                    <a:latin typeface="Cambria" pitchFamily="18" charset="0"/>
                  </a:rPr>
                  <a:t> is a regular curve with speed function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𝑣</m:t>
                    </m:r>
                    <m:r>
                      <a:rPr lang="en-US" sz="1800">
                        <a:latin typeface="Cambria Math"/>
                      </a:rPr>
                      <m:t>,</m:t>
                    </m:r>
                  </m:oMath>
                </a14:m>
                <a:r>
                  <a:rPr lang="en-US" sz="1800" dirty="0">
                    <a:latin typeface="Cambria" pitchFamily="18" charset="0"/>
                  </a:rPr>
                  <a:t> then its velocity and acceleration are expressed by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𝛼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1800" i="1">
                        <a:latin typeface="Cambria Math"/>
                      </a:rPr>
                      <m:t>=</m:t>
                    </m:r>
                    <m:r>
                      <a:rPr lang="en-US" sz="1800" i="1">
                        <a:latin typeface="Cambria Math"/>
                      </a:rPr>
                      <m:t>𝑣𝑇</m:t>
                    </m:r>
                  </m:oMath>
                </a14:m>
                <a:r>
                  <a:rPr lang="en-US" sz="1800" dirty="0">
                    <a:latin typeface="Cambria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800">
                        <a:latin typeface="Cambria Math"/>
                      </a:rPr>
                      <m:t>   </m:t>
                    </m:r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𝛼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′′</m:t>
                        </m:r>
                      </m:sup>
                    </m:sSup>
                    <m:r>
                      <a:rPr lang="en-US" sz="18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1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</a:rPr>
                          <m:t>𝑑𝑣</m:t>
                        </m:r>
                      </m:num>
                      <m:den>
                        <m:r>
                          <a:rPr lang="en-US" sz="1800" i="1">
                            <a:latin typeface="Cambria Math"/>
                          </a:rPr>
                          <m:t>𝑑𝑡</m:t>
                        </m:r>
                      </m:den>
                    </m:f>
                    <m:r>
                      <a:rPr lang="en-US" sz="1800" i="1">
                        <a:latin typeface="Cambria Math"/>
                      </a:rPr>
                      <m:t>𝑇</m:t>
                    </m:r>
                    <m:r>
                      <a:rPr lang="en-US" sz="1800" i="1">
                        <a:latin typeface="Cambria Math"/>
                      </a:rPr>
                      <m:t>+</m:t>
                    </m:r>
                    <m:r>
                      <a:rPr lang="en-US" sz="1800" i="1">
                        <a:latin typeface="Cambria Math"/>
                      </a:rPr>
                      <m:t>𝜅</m:t>
                    </m:r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𝑣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1800" i="1">
                        <a:latin typeface="Cambria Math"/>
                      </a:rPr>
                      <m:t>𝑁</m:t>
                    </m:r>
                  </m:oMath>
                </a14:m>
                <a:endParaRPr lang="en-US" sz="1800" dirty="0">
                  <a:latin typeface="Cambria" pitchFamily="18" charset="0"/>
                </a:endParaRPr>
              </a:p>
              <a:p>
                <a:pPr marL="0" indent="0">
                  <a:buNone/>
                </a:pPr>
                <a:endParaRPr lang="en-US" sz="2000" b="1" dirty="0" smtClean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914400"/>
                <a:ext cx="8489205" cy="5211763"/>
              </a:xfrm>
              <a:blipFill rotWithShape="1">
                <a:blip r:embed="rId2" cstate="print"/>
                <a:stretch>
                  <a:fillRect l="-1077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99346" y="2209800"/>
            <a:ext cx="5334000" cy="3747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TextBox 5"/>
              <p:cNvSpPr txBox="1"/>
              <p:nvPr/>
            </p:nvSpPr>
            <p:spPr>
              <a:xfrm>
                <a:off x="457200" y="2286000"/>
                <a:ext cx="2842146" cy="3722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latin typeface="Cambria" pitchFamily="18" charset="0"/>
                  </a:rPr>
                  <a:t>Definition: </a:t>
                </a:r>
                <a:r>
                  <a:rPr lang="en-US" dirty="0" smtClean="0">
                    <a:latin typeface="Cambria" pitchFamily="18" charset="0"/>
                  </a:rPr>
                  <a:t>The term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𝑑𝑣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𝑑𝑡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</a:rPr>
                      <m:t>𝑇</m:t>
                    </m:r>
                  </m:oMath>
                </a14:m>
                <a:r>
                  <a:rPr lang="en-US" dirty="0" smtClean="0">
                    <a:latin typeface="Cambria" pitchFamily="18" charset="0"/>
                  </a:rPr>
                  <a:t>  is called the tangential component of acceleration. </a:t>
                </a:r>
              </a:p>
              <a:p>
                <a:endParaRPr lang="en-US" b="1" dirty="0">
                  <a:latin typeface="Cambria" pitchFamily="18" charset="0"/>
                </a:endParaRPr>
              </a:p>
              <a:p>
                <a:endParaRPr lang="en-US" b="1" dirty="0" smtClean="0">
                  <a:latin typeface="Cambria" pitchFamily="18" charset="0"/>
                </a:endParaRPr>
              </a:p>
              <a:p>
                <a:r>
                  <a:rPr lang="en-US" sz="2400" b="1" dirty="0" smtClean="0">
                    <a:latin typeface="Cambria" pitchFamily="18" charset="0"/>
                  </a:rPr>
                  <a:t>Definition:  </a:t>
                </a:r>
                <a:r>
                  <a:rPr lang="en-US" dirty="0" smtClean="0">
                    <a:latin typeface="Cambria" pitchFamily="18" charset="0"/>
                  </a:rPr>
                  <a:t>The term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𝜅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𝑁</m:t>
                    </m:r>
                  </m:oMath>
                </a14:m>
                <a:r>
                  <a:rPr lang="en-US" b="1" dirty="0" smtClean="0">
                    <a:latin typeface="Cambria" pitchFamily="18" charset="0"/>
                  </a:rPr>
                  <a:t> </a:t>
                </a:r>
                <a:r>
                  <a:rPr lang="en-US" dirty="0" smtClean="0">
                    <a:latin typeface="Cambria" pitchFamily="18" charset="0"/>
                  </a:rPr>
                  <a:t>is called normal component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𝛼</m:t>
                    </m:r>
                    <m:r>
                      <a:rPr lang="en-US" b="0" i="1" smtClean="0">
                        <a:latin typeface="Cambria Math"/>
                      </a:rPr>
                      <m:t>′′</m:t>
                    </m:r>
                  </m:oMath>
                </a14:m>
                <a:r>
                  <a:rPr lang="en-US" b="1" dirty="0" smtClean="0">
                    <a:latin typeface="Cambria" pitchFamily="18" charset="0"/>
                  </a:rPr>
                  <a:t>. </a:t>
                </a:r>
                <a:r>
                  <a:rPr lang="en-US" dirty="0" smtClean="0">
                    <a:latin typeface="Cambria" pitchFamily="18" charset="0"/>
                  </a:rPr>
                  <a:t> </a:t>
                </a:r>
              </a:p>
              <a:p>
                <a:endParaRPr lang="en-US" b="1" dirty="0">
                  <a:latin typeface="Cambria" pitchFamily="18" charset="0"/>
                </a:endParaRPr>
              </a:p>
              <a:p>
                <a:endParaRPr lang="en-US" b="1" dirty="0" smtClean="0">
                  <a:latin typeface="Cambria" pitchFamily="18" charset="0"/>
                </a:endParaRPr>
              </a:p>
              <a:p>
                <a:endParaRPr lang="en-US" b="1" dirty="0">
                  <a:latin typeface="Cambria" pitchFamily="18" charset="0"/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2286000"/>
                <a:ext cx="2842146" cy="3722942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3219" t="-1309" b="-14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9690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Cambria" pitchFamily="18" charset="0"/>
              </a:rPr>
              <a:t>What we learnt today</a:t>
            </a:r>
            <a:endParaRPr lang="en-US" sz="3200" b="1" dirty="0">
              <a:latin typeface="Cambri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145884" cy="532998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latin typeface="Cambria" pitchFamily="18" charset="0"/>
              </a:rPr>
              <a:t>Contents:</a:t>
            </a:r>
          </a:p>
          <a:p>
            <a:pPr marL="0" indent="0">
              <a:buNone/>
            </a:pPr>
            <a:endParaRPr lang="en-US" sz="2400" b="1" dirty="0"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Frenet Approximation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Conclusion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Frenet Frame For Arbitrary Speed Curves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Cambria" pitchFamily="18" charset="0"/>
              </a:rPr>
              <a:t>Velocity And Acceleration </a:t>
            </a:r>
          </a:p>
          <a:p>
            <a:pPr>
              <a:buFont typeface="Wingdings" pitchFamily="2" charset="2"/>
              <a:buChar char="Ø"/>
            </a:pPr>
            <a:endParaRPr lang="en-US" sz="2400" b="1" dirty="0" smtClean="0"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US" sz="2400" b="1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  <a:p>
            <a:pPr marL="0" indent="0">
              <a:buNone/>
            </a:pPr>
            <a:endParaRPr lang="en-US" sz="2400" b="1" dirty="0" smtClean="0">
              <a:latin typeface="Cambria" pitchFamily="18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0597" y="2667000"/>
            <a:ext cx="4081849" cy="3501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https://encrypted-tbn1.gstatic.com/images?q=tbn:ANd9GcTbZRwHGSkqk8dStEeBq5qkHezS7qoXaPSMJdO0CSxt5yNwrpyqj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11488" y="1753739"/>
            <a:ext cx="1860069" cy="90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0286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19100" y="409303"/>
            <a:ext cx="807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Cambria" pitchFamily="18" charset="0"/>
              </a:rPr>
              <a:t>Next time</a:t>
            </a:r>
            <a:endParaRPr lang="en-US" sz="2800" b="1" dirty="0">
              <a:latin typeface="Cambr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1153236"/>
            <a:ext cx="8153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Cambria" pitchFamily="18" charset="0"/>
              </a:rPr>
              <a:t>Arbitrary Speed Curves continued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MTH352: Differential Geometry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2050" name="Picture 2" descr="http://img.ehowcdn.com/article-new/ehow/images/a07/ga/70/prevent-getting-sick-roller-coasters-800x8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057400"/>
            <a:ext cx="5992137" cy="3999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3259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81200" y="685800"/>
            <a:ext cx="51435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atin typeface="Cambria" pitchFamily="18" charset="0"/>
              </a:rPr>
              <a:t>End of the lecture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MTH352: Differential Geometry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5" name="AutoShape 2" descr="https://img.verticalresponse.com/email_layout/1999/clocks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6" name="Picture 2" descr="C:\Users\DR SOHAIL\Desktop\end of lecture photos\bored-with-computer-300x19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76445" y="1905000"/>
            <a:ext cx="5553009" cy="3683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2355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2104</TotalTime>
  <Words>350</Words>
  <Application>Microsoft Office PowerPoint</Application>
  <PresentationFormat>On-screen Show (4:3)</PresentationFormat>
  <Paragraphs>163</Paragraphs>
  <Slides>31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Slide 1</vt:lpstr>
      <vt:lpstr>Last lecture</vt:lpstr>
      <vt:lpstr>Today’s lecture</vt:lpstr>
      <vt:lpstr>Frenet Approximation</vt:lpstr>
      <vt:lpstr>Frenet Approximation</vt:lpstr>
      <vt:lpstr>Frenet Approximation</vt:lpstr>
      <vt:lpstr>Frenet Approximation</vt:lpstr>
      <vt:lpstr>Frenet Approximation</vt:lpstr>
      <vt:lpstr>Frenet Approximation</vt:lpstr>
      <vt:lpstr>Conclusion</vt:lpstr>
      <vt:lpstr>Conclusion</vt:lpstr>
      <vt:lpstr>Conclusion</vt:lpstr>
      <vt:lpstr>Conclusion</vt:lpstr>
      <vt:lpstr>Arbitrary Speed Curves</vt:lpstr>
      <vt:lpstr>The Frenet Frame</vt:lpstr>
      <vt:lpstr>The Frenet Frame</vt:lpstr>
      <vt:lpstr>The Frenet Frame</vt:lpstr>
      <vt:lpstr>The Frenet Frame</vt:lpstr>
      <vt:lpstr>The Frenet Frame</vt:lpstr>
      <vt:lpstr>The Frenet Frame</vt:lpstr>
      <vt:lpstr>The Frenet Frame</vt:lpstr>
      <vt:lpstr>The Frenet Frame</vt:lpstr>
      <vt:lpstr>The Frenet Frame</vt:lpstr>
      <vt:lpstr>Velocity And Acceleration</vt:lpstr>
      <vt:lpstr>Velocity And Acceleration</vt:lpstr>
      <vt:lpstr>Velocity And Acceleration</vt:lpstr>
      <vt:lpstr>Velocity And Acceleration</vt:lpstr>
      <vt:lpstr>Velocity And Acceleration</vt:lpstr>
      <vt:lpstr>What we learnt today</vt:lpstr>
      <vt:lpstr>Slide 30</vt:lpstr>
      <vt:lpstr>Slide 31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SONY</dc:creator>
  <cp:lastModifiedBy>Administrator</cp:lastModifiedBy>
  <cp:revision>165</cp:revision>
  <dcterms:created xsi:type="dcterms:W3CDTF">2006-08-16T00:00:00Z</dcterms:created>
  <dcterms:modified xsi:type="dcterms:W3CDTF">2013-04-29T13:10:39Z</dcterms:modified>
</cp:coreProperties>
</file>