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8" r:id="rId2"/>
    <p:sldId id="342" r:id="rId3"/>
    <p:sldId id="343" r:id="rId4"/>
    <p:sldId id="345" r:id="rId5"/>
    <p:sldId id="347" r:id="rId6"/>
    <p:sldId id="348" r:id="rId7"/>
    <p:sldId id="368" r:id="rId8"/>
    <p:sldId id="359" r:id="rId9"/>
    <p:sldId id="349" r:id="rId10"/>
    <p:sldId id="369" r:id="rId11"/>
    <p:sldId id="350" r:id="rId12"/>
    <p:sldId id="356" r:id="rId13"/>
    <p:sldId id="370" r:id="rId14"/>
    <p:sldId id="357" r:id="rId15"/>
    <p:sldId id="358" r:id="rId16"/>
    <p:sldId id="360" r:id="rId17"/>
    <p:sldId id="351" r:id="rId18"/>
    <p:sldId id="352" r:id="rId19"/>
    <p:sldId id="353" r:id="rId20"/>
    <p:sldId id="361" r:id="rId21"/>
    <p:sldId id="354" r:id="rId22"/>
    <p:sldId id="362" r:id="rId23"/>
    <p:sldId id="355" r:id="rId24"/>
    <p:sldId id="363" r:id="rId25"/>
    <p:sldId id="364" r:id="rId26"/>
    <p:sldId id="292" r:id="rId27"/>
    <p:sldId id="25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37" autoAdjust="0"/>
  </p:normalViewPr>
  <p:slideViewPr>
    <p:cSldViewPr>
      <p:cViewPr varScale="1">
        <p:scale>
          <a:sx n="47" d="100"/>
          <a:sy n="47" d="100"/>
        </p:scale>
        <p:origin x="-1363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9B773-4AB7-436E-B971-7441AB41F5EA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C0094-E45F-41BF-8371-78DBC776B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38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6.gif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6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264622"/>
            <a:ext cx="60960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# </a:t>
            </a:r>
            <a:r>
              <a:rPr lang="cy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12</a:t>
            </a: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Last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Curvature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latin typeface="Cambria" pitchFamily="18" charset="0"/>
              </a:rPr>
              <a:t>Frenet</a:t>
            </a:r>
            <a:r>
              <a:rPr lang="en-US" sz="2400" b="1" dirty="0" smtClean="0">
                <a:latin typeface="Cambria" pitchFamily="18" charset="0"/>
              </a:rPr>
              <a:t> Frame Field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latin typeface="Cambria" pitchFamily="18" charset="0"/>
              </a:rPr>
              <a:t>Frenet</a:t>
            </a:r>
            <a:r>
              <a:rPr lang="en-US" sz="2400" b="1" dirty="0" smtClean="0">
                <a:latin typeface="Cambria" pitchFamily="18" charset="0"/>
              </a:rPr>
              <a:t> Formulas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Unit-Speed Helix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2050" name="Picture 2" descr="http://www.keremcaliskan.com/wp-content/uploads/2009/06/image09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5342" y="1143000"/>
            <a:ext cx="4243386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mathworks.com/matlabcentral/fx_files/14056/16/content/ex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5342" y="3383507"/>
            <a:ext cx="4063997" cy="30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508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9382" y="2146111"/>
            <a:ext cx="4504618" cy="3340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Today’s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latin typeface="Cambria" pitchFamily="18" charset="0"/>
              </a:rPr>
              <a:t>Frenet</a:t>
            </a:r>
            <a:r>
              <a:rPr lang="en-US" sz="2400" b="1" dirty="0" smtClean="0">
                <a:latin typeface="Cambria" pitchFamily="18" charset="0"/>
              </a:rPr>
              <a:t> Approximation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Plane Curves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323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42" y="2438400"/>
            <a:ext cx="4337819" cy="4112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Planes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 plane through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and orthogonal </a:t>
                </a:r>
                <a:r>
                  <a:rPr lang="en-US" sz="1800" dirty="0" smtClean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𝒒</m:t>
                    </m:r>
                    <m:r>
                      <a:rPr lang="en-US" sz="1800" b="0" i="1" smtClean="0">
                        <a:latin typeface="Cambria Math"/>
                      </a:rPr>
                      <m:t>≠0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consists  of all points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𝒓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such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8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1" i="1">
                              <a:latin typeface="Cambria Math"/>
                            </a:rPr>
                            <m:t>𝒓</m:t>
                          </m:r>
                          <m:r>
                            <a:rPr lang="en-US" sz="1800" b="1" i="1">
                              <a:latin typeface="Cambria Math"/>
                            </a:rPr>
                            <m:t>−</m:t>
                          </m:r>
                          <m:r>
                            <a:rPr lang="en-US" sz="1800" b="1" i="1">
                              <a:latin typeface="Cambria Math"/>
                            </a:rPr>
                            <m:t>𝒑</m:t>
                          </m:r>
                        </m:e>
                      </m:d>
                      <m:r>
                        <a:rPr lang="en-US" sz="1800" b="1" i="1">
                          <a:latin typeface="Cambria Math"/>
                        </a:rPr>
                        <m:t>.</m:t>
                      </m:r>
                      <m:r>
                        <a:rPr lang="en-US" sz="1800" b="1" i="1">
                          <a:latin typeface="Cambria Math"/>
                        </a:rPr>
                        <m:t>𝒒</m:t>
                      </m:r>
                      <m:r>
                        <a:rPr lang="en-US" sz="1800" b="1" i="1">
                          <a:latin typeface="Cambria Math"/>
                        </a:rPr>
                        <m:t>=</m:t>
                      </m:r>
                      <m:r>
                        <a:rPr lang="en-US" sz="1800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Forms a plane. The plane is perpendicular to the vector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𝒒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 </a:t>
                </a: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4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5543545" y="2899543"/>
            <a:ext cx="3084542" cy="2736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4114800" y="4494580"/>
            <a:ext cx="990600" cy="3822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058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Taylor Series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a function from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infinitely differentiable near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 </a:t>
                </a:r>
                <a:r>
                  <a:rPr lang="en-US" sz="1800" dirty="0" smtClean="0">
                    <a:latin typeface="Cambria" pitchFamily="18" charset="0"/>
                  </a:rPr>
                  <a:t>Then the functional values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near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are given by the Taylor series.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</a:rPr>
                        <m:t>𝑥</m:t>
                      </m:r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3!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151" name="Picture 7" descr="File:Taylor Approximation of sin(x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755231"/>
            <a:ext cx="5080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247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1905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Aim:</a:t>
            </a:r>
          </a:p>
          <a:p>
            <a:pPr marL="0" indent="0">
              <a:buNone/>
            </a:pPr>
            <a:endParaRPr lang="en-US" sz="1100" b="1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To approximate a curve near an arbitrary point on the curve.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26" name="Picture 2" descr="http://ars.els-cdn.com/content/image/1-s2.0-S0022460X06003440-gr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048000"/>
            <a:ext cx="2152650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3247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1905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Aim:</a:t>
            </a:r>
          </a:p>
          <a:p>
            <a:pPr marL="0" indent="0">
              <a:buNone/>
            </a:pPr>
            <a:endParaRPr lang="en-US" sz="1100" b="1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To approximate a curve near an arbitrary point on the curve.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" y="3429000"/>
            <a:ext cx="5562600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Cambria" pitchFamily="18" charset="0"/>
              </a:rPr>
              <a:t>How to achieve this?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>
                <a:latin typeface="Cambria" pitchFamily="18" charset="0"/>
              </a:rPr>
              <a:t>Use Taylor series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>
                <a:latin typeface="Cambria" pitchFamily="18" charset="0"/>
              </a:rPr>
              <a:t>Use </a:t>
            </a:r>
            <a:r>
              <a:rPr lang="en-US" sz="2400" dirty="0" err="1" smtClean="0">
                <a:latin typeface="Cambria" pitchFamily="18" charset="0"/>
              </a:rPr>
              <a:t>Frenet</a:t>
            </a:r>
            <a:r>
              <a:rPr lang="en-US" sz="2400" dirty="0" smtClean="0">
                <a:latin typeface="Cambria" pitchFamily="18" charset="0"/>
              </a:rPr>
              <a:t> Frame at a point </a:t>
            </a:r>
          </a:p>
          <a:p>
            <a:endParaRPr lang="en-US" dirty="0">
              <a:latin typeface="Cambria" pitchFamily="18" charset="0"/>
            </a:endParaRPr>
          </a:p>
        </p:txBody>
      </p:sp>
      <p:pic>
        <p:nvPicPr>
          <p:cNvPr id="1026" name="Picture 2" descr="http://ars.els-cdn.com/content/image/1-s2.0-S0022460X06003440-gr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048000"/>
            <a:ext cx="2152650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1345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Approximation of Euclidean Coordinate Functions</a:t>
            </a: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01579" y="1600200"/>
                <a:ext cx="7315200" cy="123296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mbria" pitchFamily="18" charset="0"/>
                  </a:rPr>
                  <a:t>Taylor  series around point  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latin typeface="Cambria Math"/>
                      </a:rPr>
                      <m:t>𝐱</m:t>
                    </m:r>
                    <m:r>
                      <a:rPr lang="en-US" sz="2000" b="1" i="0" smtClean="0">
                        <a:latin typeface="Cambria Math"/>
                      </a:rPr>
                      <m:t>=</m:t>
                    </m:r>
                    <m:r>
                      <a:rPr lang="en-US" sz="2000" b="1" i="0" smtClean="0">
                        <a:latin typeface="Cambria Math"/>
                      </a:rPr>
                      <m:t>𝟎</m:t>
                    </m:r>
                  </m:oMath>
                </a14:m>
                <a:endParaRPr lang="en-US" sz="2000" b="1" dirty="0" smtClean="0">
                  <a:latin typeface="Cambria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3!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+…</m:t>
                      </m:r>
                    </m:oMath>
                  </m:oMathPara>
                </a14:m>
                <a:endParaRPr lang="en-US" dirty="0" smtClean="0">
                  <a:latin typeface="Cambria" pitchFamily="18" charset="0"/>
                </a:endParaRPr>
              </a:p>
              <a:p>
                <a:r>
                  <a:rPr lang="en-US" dirty="0" smtClean="0">
                    <a:latin typeface="Cambria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is any point near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.</a:t>
                </a:r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79" y="1600200"/>
                <a:ext cx="7315200" cy="123296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7653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Approximation of Euclidean Coordinate Functions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unit speed curve. We can approximate each of the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" pitchFamily="18" charset="0"/>
                  </a:rPr>
                  <a:t>, </a:t>
                </a:r>
                <a:r>
                  <a:rPr lang="en-US" sz="1800" dirty="0" smtClean="0">
                    <a:latin typeface="Cambria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𝑖</m:t>
                    </m:r>
                    <m:r>
                      <a:rPr lang="en-US" sz="1800" b="0" i="1" smtClean="0">
                        <a:latin typeface="Cambria Math"/>
                      </a:rPr>
                      <m:t>=1,2,3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in the following way: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3!</m:t>
                          </m:r>
                        </m:den>
                      </m:f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 b="-3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01579" y="1600200"/>
                <a:ext cx="7315200" cy="123296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mbria Math"/>
                  </a:rPr>
                  <a:t>Taylor series around point  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latin typeface="Cambria Math"/>
                      </a:rPr>
                      <m:t>𝐱</m:t>
                    </m:r>
                    <m:r>
                      <a:rPr lang="en-US" sz="2000" b="1" i="0" smtClean="0">
                        <a:latin typeface="Cambria Math"/>
                      </a:rPr>
                      <m:t>=</m:t>
                    </m:r>
                    <m:r>
                      <a:rPr lang="en-US" sz="2000" b="1" i="0" smtClean="0">
                        <a:latin typeface="Cambria Math"/>
                      </a:rPr>
                      <m:t>𝟎</m:t>
                    </m:r>
                  </m:oMath>
                </a14:m>
                <a:endParaRPr lang="en-US" sz="2000" b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3!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+…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is any point near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79" y="1600200"/>
                <a:ext cx="7315200" cy="123296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3247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Approximation of Euclidean Coordinate Functions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unit speed curve. We can approximate each of the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" pitchFamily="18" charset="0"/>
                  </a:rPr>
                  <a:t>, </a:t>
                </a:r>
                <a:r>
                  <a:rPr lang="en-US" sz="1800" dirty="0" smtClean="0">
                    <a:latin typeface="Cambria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𝑖</m:t>
                    </m:r>
                    <m:r>
                      <a:rPr lang="en-US" sz="1800" b="0" i="1" smtClean="0">
                        <a:latin typeface="Cambria Math"/>
                      </a:rPr>
                      <m:t>=1,2,3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in the following way: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3!</m:t>
                          </m:r>
                        </m:den>
                      </m:f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In coordinate form we can write.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sz="18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r>
                        <a:rPr lang="en-US" sz="1800" i="1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′(0)+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3!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  <a:ea typeface="Cambria Math"/>
                            </a:rPr>
                            <m:t>′′′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  <a:ea typeface="Cambria Math"/>
                        </a:rPr>
                        <m:t>(0)</m:t>
                      </m:r>
                    </m:oMath>
                  </m:oMathPara>
                </a14:m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 b="-20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601579" y="1600200"/>
                <a:ext cx="7315200" cy="123296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mbria Math"/>
                  </a:rPr>
                  <a:t>Taylor series around point  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latin typeface="Cambria Math"/>
                      </a:rPr>
                      <m:t>𝐱</m:t>
                    </m:r>
                    <m:r>
                      <a:rPr lang="en-US" sz="2000" b="1" i="0" smtClean="0">
                        <a:latin typeface="Cambria Math"/>
                      </a:rPr>
                      <m:t>=</m:t>
                    </m:r>
                    <m:r>
                      <a:rPr lang="en-US" sz="2000" b="1" i="0" smtClean="0">
                        <a:latin typeface="Cambria Math"/>
                      </a:rPr>
                      <m:t>𝟎</m:t>
                    </m:r>
                  </m:oMath>
                </a14:m>
                <a:endParaRPr lang="en-US" sz="2000" b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3!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+…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/>
                  <a:t> is any point near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579" y="1600200"/>
                <a:ext cx="7315200" cy="123296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6266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76200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Applying </a:t>
                </a:r>
                <a:r>
                  <a:rPr lang="en-US" sz="2400" b="1" dirty="0" err="1" smtClean="0">
                    <a:latin typeface="Cambria" pitchFamily="18" charset="0"/>
                  </a:rPr>
                  <a:t>Frenet</a:t>
                </a:r>
                <a:r>
                  <a:rPr lang="en-US" sz="2400" b="1" dirty="0" smtClean="0">
                    <a:latin typeface="Cambria" pitchFamily="18" charset="0"/>
                  </a:rPr>
                  <a:t> Formulas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05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know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1" smtClean="0">
                        <a:latin typeface="Cambria Math"/>
                      </a:rPr>
                      <m:t>′(</m:t>
                    </m:r>
                    <m:r>
                      <a:rPr lang="en-US" sz="1800" b="0" i="1" smtClean="0">
                        <a:latin typeface="Cambria Math"/>
                      </a:rPr>
                      <m:t>𝑠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so this gives us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𝑇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We also know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𝜅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𝑁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groupChr>
                        <m:groupChrPr>
                          <m:chr m:val="⇒"/>
                          <m:pos m:val="top"/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groupChrPr>
                        <m:e/>
                      </m:groupChr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𝜅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𝑁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lang="en-US" sz="18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1800" dirty="0" smtClean="0"/>
                  <a:t>                          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top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groupChrPr>
                      <m:e/>
                    </m:groupChr>
                    <m:r>
                      <a:rPr lang="en-US" sz="1800" b="0" i="1" smtClean="0">
                        <a:latin typeface="Cambria Math"/>
                      </a:rPr>
                      <m:t>  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groupChr>
                      <m:groupChrPr>
                        <m:chr m:val="⇒"/>
                        <m:pos m:val="top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groupChrPr>
                      <m:e/>
                    </m:groupChr>
                    <m:r>
                      <a:rPr lang="en-US" sz="1800" b="0" i="1" smtClean="0">
                        <a:latin typeface="Cambria Math"/>
                      </a:rPr>
                      <m:t>     </m:t>
                    </m:r>
                    <m:sSubSup>
                      <m:sSub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1800" b="0" i="1" smtClean="0">
                            <a:latin typeface="Cambria Math"/>
                          </a:rPr>
                          <m:t>′′</m:t>
                        </m:r>
                      </m:sup>
                    </m:sSubSup>
                    <m:r>
                      <a:rPr lang="en-US" sz="1800" b="0" i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𝜅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7620000" cy="5211763"/>
              </a:xfrm>
              <a:blipFill rotWithShape="1">
                <a:blip r:embed="rId3" cstate="print"/>
                <a:stretch>
                  <a:fillRect l="-1200" t="-936" b="-2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MTH352: Differential Geometry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464743" y="1676400"/>
                <a:ext cx="8229600" cy="925125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~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𝛽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′(0)+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3!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′′′</m:t>
                          </m:r>
                        </m:sup>
                      </m:sSup>
                      <m:r>
                        <a:rPr lang="en-US" i="1">
                          <a:latin typeface="Cambria Math"/>
                          <a:ea typeface="Cambria Math"/>
                        </a:rPr>
                        <m:t>(0)</m:t>
                      </m:r>
                    </m:oMath>
                  </m:oMathPara>
                </a14:m>
                <a:endParaRPr lang="en-US" sz="2400" dirty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43" y="1676400"/>
                <a:ext cx="8229600" cy="92512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 descr="http://ars.els-cdn.com/content/image/1-s2.0-S0034487711000073-si333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248593"/>
            <a:ext cx="2581275" cy="8953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344259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562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Applying </a:t>
                </a:r>
                <a:r>
                  <a:rPr lang="en-US" sz="2400" b="1" dirty="0" err="1" smtClean="0">
                    <a:latin typeface="Cambria" pitchFamily="18" charset="0"/>
                  </a:rPr>
                  <a:t>Frenet</a:t>
                </a:r>
                <a:r>
                  <a:rPr lang="en-US" sz="2400" b="1" dirty="0" smtClean="0">
                    <a:latin typeface="Cambria" pitchFamily="18" charset="0"/>
                  </a:rPr>
                  <a:t> Formulas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05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latin typeface="Cambria" pitchFamily="18" charset="0"/>
                  </a:rPr>
                  <a:t>To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𝛽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′′′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</m:oMath>
                </a14:m>
                <a:endParaRPr lang="en-US" sz="20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562600"/>
              </a:xfrm>
              <a:blipFill rotWithShape="1">
                <a:blip r:embed="rId2" cstate="print"/>
                <a:stretch>
                  <a:fillRect l="-1111" t="-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468753" y="1676400"/>
                <a:ext cx="8229600" cy="925125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~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𝛽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′(0)+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3!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′′′</m:t>
                          </m:r>
                        </m:sup>
                      </m:sSup>
                      <m:r>
                        <a:rPr lang="en-US" i="1">
                          <a:latin typeface="Cambria Math"/>
                          <a:ea typeface="Cambria Math"/>
                        </a:rPr>
                        <m:t>(0)</m:t>
                      </m:r>
                    </m:oMath>
                  </m:oMathPara>
                </a14:m>
                <a:endParaRPr lang="en-US" sz="2400" dirty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53" y="1676400"/>
                <a:ext cx="8229600" cy="92512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 descr="http://ars.els-cdn.com/content/image/1-s2.0-S0034487711000073-si333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17820"/>
            <a:ext cx="2581275" cy="8953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128265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562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Applying </a:t>
                </a:r>
                <a:r>
                  <a:rPr lang="en-US" sz="2400" b="1" dirty="0" err="1" smtClean="0">
                    <a:latin typeface="Cambria" pitchFamily="18" charset="0"/>
                  </a:rPr>
                  <a:t>Frenet</a:t>
                </a:r>
                <a:r>
                  <a:rPr lang="en-US" sz="2400" b="1" dirty="0" smtClean="0">
                    <a:latin typeface="Cambria" pitchFamily="18" charset="0"/>
                  </a:rPr>
                  <a:t> Formulas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05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latin typeface="Cambria" pitchFamily="18" charset="0"/>
                  </a:rPr>
                  <a:t>To calculate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𝛽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′′′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we use Leibniz rule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′′′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𝜅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2000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𝑑𝑠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𝜅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𝑑𝑠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𝑁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𝜅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𝑑𝑁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𝑑𝑠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err="1" smtClean="0">
                    <a:latin typeface="Cambria" pitchFamily="18" charset="0"/>
                  </a:rPr>
                  <a:t>Frenet</a:t>
                </a:r>
                <a:r>
                  <a:rPr lang="en-US" sz="2000" dirty="0" smtClean="0">
                    <a:latin typeface="Cambria" pitchFamily="18" charset="0"/>
                  </a:rPr>
                  <a:t> formulas imply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=−</m:t>
                      </m:r>
                      <m:r>
                        <a:rPr lang="en-US" sz="2000" b="0" i="1" smtClean="0">
                          <a:latin typeface="Cambria Math"/>
                        </a:rPr>
                        <m:t>𝜅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𝑇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𝜏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𝐵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latin typeface="Cambria" pitchFamily="18" charset="0"/>
                  </a:rPr>
                  <a:t>Using this in above expression we get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′′′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𝜅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𝑑𝑠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𝑁</m:t>
                      </m:r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𝜅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𝑇</m:t>
                      </m:r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𝜏𝜅</m:t>
                      </m:r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r>
                        <a:rPr lang="en-US" sz="2000" b="0" i="1" smtClean="0">
                          <a:latin typeface="Cambria Math"/>
                        </a:rPr>
                        <m:t>𝐵</m:t>
                      </m:r>
                      <m:r>
                        <a:rPr lang="en-US" sz="2000" b="0" i="1" smtClean="0">
                          <a:latin typeface="Cambria Math"/>
                        </a:rPr>
                        <m:t>  </m:t>
                      </m:r>
                    </m:oMath>
                  </m:oMathPara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latin typeface="Cambria" pitchFamily="18" charset="0"/>
                  </a:rPr>
                  <a:t>So we get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sSubSup>
                            <m:sSub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′′′</m:t>
                              </m:r>
                            </m:sup>
                          </m:sSubSup>
                          <m:r>
                            <a:rPr lang="en-US" sz="20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′′′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𝜅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𝑑𝑠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562600"/>
              </a:xfrm>
              <a:blipFill rotWithShape="1">
                <a:blip r:embed="rId3" cstate="print"/>
                <a:stretch>
                  <a:fillRect l="-1111" t="-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468753" y="1676400"/>
                <a:ext cx="8229600" cy="925125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~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𝛽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′(0)+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3!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′′′</m:t>
                          </m:r>
                        </m:sup>
                      </m:sSup>
                      <m:r>
                        <a:rPr lang="en-US" i="1">
                          <a:latin typeface="Cambria Math"/>
                          <a:ea typeface="Cambria Math"/>
                        </a:rPr>
                        <m:t>(0)</m:t>
                      </m:r>
                    </m:oMath>
                  </m:oMathPara>
                </a14:m>
                <a:endParaRPr lang="en-US" sz="2400" dirty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53" y="1676400"/>
                <a:ext cx="8229600" cy="92512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 descr="http://ars.els-cdn.com/content/image/1-s2.0-S0034487711000073-si333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17820"/>
            <a:ext cx="2581275" cy="8953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39098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Applying </a:t>
                </a:r>
                <a:r>
                  <a:rPr lang="en-US" sz="2400" b="1" dirty="0" err="1" smtClean="0">
                    <a:latin typeface="Cambria" pitchFamily="18" charset="0"/>
                  </a:rPr>
                  <a:t>Frenet</a:t>
                </a:r>
                <a:r>
                  <a:rPr lang="en-US" sz="2400" b="1" dirty="0" smtClean="0">
                    <a:latin typeface="Cambria" pitchFamily="18" charset="0"/>
                  </a:rPr>
                  <a:t> Formulas</a:t>
                </a:r>
              </a:p>
              <a:p>
                <a:pPr marL="0" indent="0">
                  <a:buNone/>
                </a:pPr>
                <a:endParaRPr lang="en-US" sz="24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05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:endParaRPr lang="en-US" sz="80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𝛽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i="1" dirty="0" smtClean="0">
                    <a:latin typeface="Cambria Math"/>
                  </a:rPr>
                  <a:t> 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sSubSup>
                      <m:sSubSupPr>
                        <m:ctrlPr>
                          <a:rPr lang="en-US" sz="2000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sz="2000" i="1">
                            <a:latin typeface="Cambria Math"/>
                          </a:rPr>
                          <m:t>𝛽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latin typeface="Cambria Math"/>
                          </a:rPr>
                          <m:t>′′</m:t>
                        </m:r>
                      </m:sup>
                    </m:sSubSup>
                    <m:r>
                      <a:rPr lang="en-US" sz="200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𝜅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b="0" i="1" dirty="0" smtClean="0">
                    <a:latin typeface="Cambria Math"/>
                  </a:rPr>
                  <a:t>,</a:t>
                </a:r>
              </a:p>
              <a:p>
                <a:pPr marL="0" indent="0" algn="ctr">
                  <a:buNone/>
                </a:pPr>
                <a:endParaRPr lang="en-US" sz="105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′′′</m:t>
                          </m:r>
                        </m:sup>
                      </m:sSubSup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𝑑</m:t>
                          </m:r>
                          <m:r>
                            <a:rPr lang="en-US" sz="2000" i="1">
                              <a:latin typeface="Cambria Math"/>
                            </a:rPr>
                            <m:t>𝜅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𝑑𝑠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−</m:t>
                      </m:r>
                      <m:sSubSup>
                        <m:sSub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000" i="1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20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476774" y="1676400"/>
                <a:ext cx="8229600" cy="925125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~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𝛽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′(0)+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3!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′′′</m:t>
                          </m:r>
                        </m:sup>
                      </m:sSup>
                      <m:r>
                        <a:rPr lang="en-US" i="1">
                          <a:latin typeface="Cambria Math"/>
                          <a:ea typeface="Cambria Math"/>
                        </a:rPr>
                        <m:t>(0)</m:t>
                      </m:r>
                    </m:oMath>
                  </m:oMathPara>
                </a14:m>
                <a:endParaRPr lang="en-US" sz="2400" dirty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74" y="1676400"/>
                <a:ext cx="8229600" cy="925125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6969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Applying </a:t>
                </a:r>
                <a:r>
                  <a:rPr lang="en-US" sz="2400" b="1" dirty="0" err="1" smtClean="0">
                    <a:latin typeface="Cambria" pitchFamily="18" charset="0"/>
                  </a:rPr>
                  <a:t>Frenet</a:t>
                </a:r>
                <a:r>
                  <a:rPr lang="en-US" sz="2400" b="1" dirty="0" smtClean="0">
                    <a:latin typeface="Cambria" pitchFamily="18" charset="0"/>
                  </a:rPr>
                  <a:t> Formulas</a:t>
                </a:r>
              </a:p>
              <a:p>
                <a:pPr marL="0" indent="0">
                  <a:buNone/>
                </a:pPr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unit speed curve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𝛽</m:t>
                          </m:r>
                        </m:e>
                      </m:acc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</a:rPr>
                  <a:t>s called </a:t>
                </a:r>
                <a:r>
                  <a:rPr lang="en-US" sz="1800" dirty="0" err="1" smtClean="0">
                    <a:latin typeface="Cambria" pitchFamily="18" charset="0"/>
                  </a:rPr>
                  <a:t>Frenet</a:t>
                </a:r>
                <a:r>
                  <a:rPr lang="en-US" sz="1800" dirty="0" smtClean="0">
                    <a:latin typeface="Cambria" pitchFamily="18" charset="0"/>
                  </a:rPr>
                  <a:t> approximation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near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𝑠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2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557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Applying </a:t>
                </a:r>
                <a:r>
                  <a:rPr lang="en-US" sz="2400" b="1" dirty="0" err="1" smtClean="0">
                    <a:latin typeface="Cambria" pitchFamily="18" charset="0"/>
                  </a:rPr>
                  <a:t>Frenet</a:t>
                </a:r>
                <a:r>
                  <a:rPr lang="en-US" sz="2400" b="1" dirty="0" smtClean="0">
                    <a:latin typeface="Cambria" pitchFamily="18" charset="0"/>
                  </a:rPr>
                  <a:t> Formulas</a:t>
                </a:r>
              </a:p>
              <a:p>
                <a:pPr marL="0" indent="0">
                  <a:buNone/>
                </a:pPr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unit speed curve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𝛽</m:t>
                          </m:r>
                        </m:e>
                      </m:acc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r>
                        <a:rPr lang="en-US" sz="2000" b="0" i="1" smtClean="0">
                          <a:latin typeface="Cambria Math"/>
                        </a:rPr>
                        <m:t>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i</a:t>
                </a:r>
                <a:r>
                  <a:rPr lang="en-US" sz="1800" dirty="0" smtClean="0">
                    <a:latin typeface="Cambria" pitchFamily="18" charset="0"/>
                  </a:rPr>
                  <a:t>s called </a:t>
                </a:r>
                <a:r>
                  <a:rPr lang="en-US" sz="1800" dirty="0" err="1" smtClean="0">
                    <a:latin typeface="Cambria" pitchFamily="18" charset="0"/>
                  </a:rPr>
                  <a:t>Frenet</a:t>
                </a:r>
                <a:r>
                  <a:rPr lang="en-US" sz="1800" dirty="0" smtClean="0">
                    <a:latin typeface="Cambria" pitchFamily="18" charset="0"/>
                  </a:rPr>
                  <a:t> approximation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near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𝑠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 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2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533400" y="4343400"/>
                <a:ext cx="8077200" cy="46166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Cambria" pitchFamily="18" charset="0"/>
                  </a:rPr>
                  <a:t>Next question: </a:t>
                </a:r>
                <a:r>
                  <a:rPr lang="en-US" dirty="0">
                    <a:latin typeface="Cambria" pitchFamily="18" charset="0"/>
                  </a:rPr>
                  <a:t>Can we do the same process for 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other than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𝑠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en-US" sz="2400" dirty="0">
                    <a:latin typeface="Cambria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343400"/>
                <a:ext cx="8077200" cy="46166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0591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</a:t>
                </a:r>
                <a:r>
                  <a:rPr lang="en-US" sz="2400" b="1" dirty="0" err="1" smtClean="0">
                    <a:latin typeface="Cambria" pitchFamily="18" charset="0"/>
                  </a:rPr>
                  <a:t>Frenet</a:t>
                </a:r>
                <a:r>
                  <a:rPr lang="en-US" sz="2400" b="1" dirty="0" smtClean="0">
                    <a:latin typeface="Cambria" pitchFamily="18" charset="0"/>
                  </a:rPr>
                  <a:t> approximation at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 smtClean="0">
                    <a:latin typeface="Cambria" pitchFamily="18" charset="0"/>
                  </a:rPr>
                  <a:t>Using above and </a:t>
                </a:r>
                <a:r>
                  <a:rPr lang="en-US" sz="1800" b="1" dirty="0" err="1" smtClean="0">
                    <a:latin typeface="Cambria" pitchFamily="18" charset="0"/>
                  </a:rPr>
                  <a:t>Frenet</a:t>
                </a:r>
                <a:r>
                  <a:rPr lang="en-US" sz="1800" b="1" dirty="0" smtClean="0">
                    <a:latin typeface="Cambria" pitchFamily="18" charset="0"/>
                  </a:rPr>
                  <a:t> Formulas we can show that</a:t>
                </a: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For a general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on the curve the approximation is 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180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𝛽</m:t>
                              </m:r>
                            </m:e>
                          </m:acc>
                        </m:e>
                        <m:sub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18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𝜅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𝑁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𝜅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𝜏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f>
                        <m:f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8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𝑠</m:t>
                                  </m:r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8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8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800" b="0" i="1" smtClean="0">
                              <a:latin typeface="Cambria Math"/>
                            </a:rPr>
                            <m:t>3!</m:t>
                          </m:r>
                        </m:den>
                      </m:f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 b="-3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533400" y="1676400"/>
                <a:ext cx="7924800" cy="123296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Cambria" pitchFamily="18" charset="0"/>
                  </a:rPr>
                  <a:t>Taylor series around point  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latin typeface="Cambria Math"/>
                      </a:rPr>
                      <m:t>𝐱</m:t>
                    </m:r>
                    <m:r>
                      <a:rPr lang="en-US" sz="2000" b="1" i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/>
                          </a:rPr>
                          <m:t>𝒔</m:t>
                        </m:r>
                      </m:e>
                      <m:sub>
                        <m:r>
                          <a:rPr lang="en-US" sz="2000" b="1" i="0" smtClean="0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2000" b="1" dirty="0" smtClean="0">
                    <a:latin typeface="Cambria" pitchFamily="18" charset="0"/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3!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+…</m:t>
                      </m:r>
                    </m:oMath>
                  </m:oMathPara>
                </a14:m>
                <a:endParaRPr lang="en-US" dirty="0" smtClean="0">
                  <a:latin typeface="Cambria" pitchFamily="18" charset="0"/>
                </a:endParaRPr>
              </a:p>
              <a:p>
                <a:r>
                  <a:rPr lang="en-US" dirty="0" smtClean="0">
                    <a:latin typeface="Cambria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is any point near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Cambria" pitchFamily="18" charset="0"/>
                  </a:rPr>
                  <a:t>.</a:t>
                </a:r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676400"/>
                <a:ext cx="7924800" cy="123296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5356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Important: </a:t>
                </a:r>
                <a:r>
                  <a:rPr lang="en-US" sz="1800" dirty="0" smtClean="0">
                    <a:latin typeface="Cambria" pitchFamily="18" charset="0"/>
                  </a:rPr>
                  <a:t>We have triplet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𝑇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𝐵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𝑁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at each and every point of the curve.</a:t>
                </a: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MTH352: Differential Geometry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7315200" cy="4581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356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6872287" cy="4746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i="1">
                              <a:latin typeface="Cambria Math"/>
                            </a:rPr>
                            <m:t>𝛽</m:t>
                          </m:r>
                        </m:e>
                      </m:acc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+</m:t>
                      </m:r>
                      <m:r>
                        <a:rPr lang="en-US" sz="1800" i="1">
                          <a:latin typeface="Cambria Math"/>
                        </a:rPr>
                        <m:t>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4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962400" y="1909002"/>
                <a:ext cx="46482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Cambria" pitchFamily="18" charset="0"/>
                  </a:rPr>
                  <a:t>The curve defined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→</m:t>
                    </m:r>
                    <m:r>
                      <a:rPr lang="en-US" b="0" i="1" smtClean="0">
                        <a:latin typeface="Cambria Math"/>
                      </a:rPr>
                      <m:t>𝛽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Cambria" pitchFamily="18" charset="0"/>
                  </a:rPr>
                  <a:t> is the tangent line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.</a:t>
                </a:r>
              </a:p>
              <a:p>
                <a:endParaRPr lang="en-US" dirty="0">
                  <a:latin typeface="Cambria" pitchFamily="18" charset="0"/>
                </a:endParaRPr>
              </a:p>
              <a:p>
                <a:r>
                  <a:rPr lang="en-US" dirty="0" smtClean="0">
                    <a:latin typeface="Cambria" pitchFamily="18" charset="0"/>
                  </a:rPr>
                  <a:t>It is the best linear approximation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near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𝛽</m:t>
                    </m:r>
                    <m:r>
                      <a:rPr lang="en-US" b="0" i="1" smtClean="0">
                        <a:latin typeface="Cambria Math"/>
                      </a:rPr>
                      <m:t>(0)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1909002"/>
                <a:ext cx="4648200" cy="175432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048" t="-2083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5356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6872287" cy="4746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18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i="1">
                              <a:latin typeface="Cambria Math"/>
                            </a:rPr>
                            <m:t>𝛽</m:t>
                          </m:r>
                        </m:e>
                      </m:acc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+</m:t>
                      </m:r>
                      <m:r>
                        <a:rPr lang="en-US" sz="1800" i="1">
                          <a:latin typeface="Cambria Math"/>
                        </a:rPr>
                        <m:t>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4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962400" y="1639459"/>
                <a:ext cx="4876800" cy="2461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Cambria" pitchFamily="18" charset="0"/>
                  </a:rPr>
                  <a:t>The approximation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𝛽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𝜅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Cambria" pitchFamily="18" charset="0"/>
                  </a:rPr>
                  <a:t> is in fact a quadric function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and in particular defines a parabola. </a:t>
                </a:r>
              </a:p>
              <a:p>
                <a:endParaRPr lang="en-US" dirty="0">
                  <a:latin typeface="Cambria" pitchFamily="18" charset="0"/>
                </a:endParaRPr>
              </a:p>
              <a:p>
                <a:r>
                  <a:rPr lang="en-US" dirty="0" smtClean="0">
                    <a:latin typeface="Cambria" pitchFamily="18" charset="0"/>
                  </a:rPr>
                  <a:t>The parabola lies in the plane with axis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Cambria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Cambria" pitchFamily="18" charset="0"/>
                  </a:rPr>
                  <a:t>. This plane is called </a:t>
                </a:r>
                <a:r>
                  <a:rPr lang="en-US" b="1" dirty="0" smtClean="0">
                    <a:latin typeface="Cambria" pitchFamily="18" charset="0"/>
                  </a:rPr>
                  <a:t>Osculating plane.</a:t>
                </a:r>
                <a:endParaRPr lang="en-US" dirty="0">
                  <a:latin typeface="Cambria" pitchFamily="18" charset="0"/>
                </a:endParaRPr>
              </a:p>
              <a:p>
                <a:endParaRPr lang="en-US" dirty="0" smtClean="0">
                  <a:latin typeface="Cambria" pitchFamily="18" charset="0"/>
                </a:endParaRPr>
              </a:p>
              <a:p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1639459"/>
                <a:ext cx="4876800" cy="246170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000" b="-2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80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Planar curve?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A plane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the set of all point which lie in the same plane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AutoShape 6" descr="data:image/jpeg;base64,/9j/4AAQSkZJRgABAQAAAQABAAD/2wCEAAkGBhQSERUUExQWFBUWFxcaGBgYFxgYGBgXGBgXFxUYFhgYHSYfGBokGhgVHy8hIycqLCwsGB4xNTAqNSYrLCkBCQoKDgwOGg8PGiwkHiQsLCwvNTAsKS8uLS8sKSw1LDA1LCwsLC8sLywpLCksNSwvLCwsLCwsNCwsKiwpLCktLP/AABEIAMQBAgMBIgACEQEDEQH/xAAbAAEAAwEBAQEAAAAAAAAAAAAAAQIFBAYDB//EADsQAAECAwYEBQMCBQQCAwAAAAECEQAhMQMSQVFhcQQFIoETMkKRsVKhwdHhBjNicvAjgpKyQ/EUwtL/xAAaAQEAAwEBAQAAAAAAAAAAAAAAAQMFBAIG/8QAKxEBAAIBBAAEBQUBAQAAAAAAAAECAwQRITESImHwQVFxkbEyQoGh0eEF/9oADAMBAAIRAxEAPwD9EhCEAhCEAhCEAhCEAhCEAilq903WvMWd2fB2m0XhAcpFqx8jyYsbtZyrMSqc9IrdtnE01nLBhR3Im9Se9B2REBxoFtdDlF55kgszSYBjXXH2kptulij1O4d/po2EaFlw6lUST2/MdllyRZqQn7mAwFI4hwykNJ3rq0mzj7DxZeSk6uTN2wGGBjeVwFlZh7RWLZPsBMnaOC25yCCLJIsg928oJvE0DAuB3cl6CKsmWmOPNKrJmpj/AFS4ALSU00DvnizUw/SPitNu4YoZg7540Gw96Uj0HDWlnbm6pk2oDsDUfUBl8R87flS0zHUNK+0e62i0bw90vF48VemfZPdF5rzB2o7TbR4vAiEenohCEAhCEAhCEAhCEAhCEAhCEAhCEAhCEAhCEAhAJek46rLllor0tvL94DlhGrYcjealdh+pjrRyyzS0nnjPA9oDBRZlVATsHjqseUWisAnf9o9AlLUlEJqd/wACAzEcjADqUTtKO2x4BCaJHeZ+8fTiLZKUkqISAKksIxOL/iNV3/TRuo4B6pSWJlObbGK75K0je0q8mWmON7S2eI4hKGKiEjX4GZ0jF43+ICvoswUg+suCWrdGHf2jH4q3dV8rJUJC9MF5sGH/AFEUSpVoliLlHxUD/T9OhPsIzsustbinEMrNr7T+jj8r2/EXVlSlFRNaqVPICZEqASnhSqry+pJCXEpglQ3EhuHrFULuODJRdieorbab6fGBdkqvlTOUioZkGgGYD6RxTMzO8s6Z3neV0LSHDMchNdPV7kOXDYsY9Hybm18BCxdWxbIgHA0fMe0o80tktckozYdRUP6jkfqJk/Y2sVqXV0MaAzBqOrDt7mLsOecU+jpwai2GfT3y9hb8ElZLjAT94zOK5MU+U3hljH05TzULUELX1hLYMvUsJKbCQLkgfTrKqN/wY2aXi8bw3qXrevirPDyq0EFiGMRHqOI4dKgbwBjM4jkmKD2P6x7e2VCL2tgpJYhopAIQhAIQhAIQhAIQhARExz8XwSbQAKeRcMW0jQ5PwgXaKCiSAkEB6EkitW3MBzx97LgVqok/A+8ehsuFSnypA7fmLop7/MBjI5Ir1KApScdtlyezFQVbn8COxf5HyItAfKzsgkyAEhQbx9Yridh+YXxvtALOg2grDf8ABiiVsl5AAVMZPF8/S4Fn1nOiA4LF6q7S1jxe9aRvaXi+StI3tOzZtLUJBKiABUksB3MYnF89Sof6SQuYIUsG6CwIIFT9t4yOJ4wlRNqoECYNEjRqA5Gpzj4FSndAZOLj7pTXtJ/nPy6yZ4oy83/oT1j49X04jivEvG0W5EiC3QpnkBIFmZhHyTaLJCZgYLIHVpdwOM2pTCLWtihr95zgonuwZpFqCsE2qrRxduAVdiTqkZanKkcEzNp3lnWtNuZ5+qikCzmCQ5ImHVWZQGmDW6BqBn9FIUtlJ6JSNSQZzFG9zPCKJWLMi9O9RR8xlQhnekhKIN/qKQUA1Eio/wBQmw2qdDWHlZK0gMUm8SHTVe7u5AzFNIjrLhXQ4YGRUrIKIkDWQrUEUiSEAgpPVUM6iQfqGIljTSIUpSwygU5pFc3KhQSLNjiDAWdNkWSHeZSmatVfq/zWpsCsOpQm7AYgkm6TiNsqmCF+GSnzfSw6p4LL1fEs+9Y8IyKmxJQn2KgavOgauOIjiX0s7cA3UjqDOlPpLuC8gM3rG9ynm3ks7Xz4KckKYGRJ9W9fsPPKtE/+PzCQwSDkcACcK6OIugXiyzMVQJAVY5qEqyEqOIuw5pxTvHS/BntgneOvjD26jI7RIjB5Xzu81mpyS4Cx5aFgomV7CTuco3ASKz2/SNql4vG9X0GPJXJXxVR4YUGIeZ+Yz+I5MCTcLaYYxo2Zl3PzEip2H5j29vNcRwakeYd8I+MeqtBTeOPiuUIVMdJ0p7QGDCOniOXLRg4zEc0AhCEAhCEAjv5D/NV/YP8AsYyeL4XxABeUli8sZEMcxONPkCD4q+p+gYBx1Kxx9oD0MfNCw3v8xa53hZiXv8wFVqOWIruItdOftEWqmDnT5EZ/Hc8SgsgeIQ7gGhwDs2bzcSlHm1orG8y82tWsb2naHYFJdRPpZyXlU1ODYxn8dz9KSAjrL1Hk0BV+j0aUY3G8aq2DqWWLSSOmpHUmqtb0ho0cg4q84ABlOXTuD6hoB3EZ+TWfCjNy6/4Yo/mXRxfGWixeUb6R6GugNJwDU1mexz+CrQrulFJss07Cqh7YTiiOkArdSZMpUgmUnBpuXM5xNotTlSKYuGFC5DmZ9gc8uC1ptO8zuy72ted7dlmhLOWeRJUJMcUiTPnXOkQjiFOQHAoFKBqzgNImomSH3rdVgmSypyKKLSOg9OTBnxiEcQVuGuZ3hUGXSk4HX2jyjvlVdj4fUNXepd/K1C82FYsVKWLwdDOxZ1Vby4A5GegIgQLIuouCGCi5U+T/AKD95VfPUkFINQWvHUAySd64gVBG+6AEA9Q6mIILqKgcvqEu2k4ArLBToSWYyKv7VGYGTh3zBrBKBMEvNpErJFZeZXxtFgtS5KZIaYEyRoaAZ13EBUjwybockvdDkqkOo4u+JLRZdmq0DuEhpXSXfEE5Zge8UTaizkJudzl1H4Uo7mLWtgsuXbNKcdSqU9m3xABaJY2d2eKR8vkczBKVOyybuDUmaKVU7yyL4iQwCZqH0hmOLvIagl94WYK3SssZulNMnczVt2IzCrhBazBVmkUliVUSr7nKJPDX5qU7mQ9IkxBFVCUwfYGkjiAk3U9QDULBFWCjgNnMVtOEZp1PkEkmpMsTLGR0kQTv9108SVdKQCwp6dwrEaAS0jf5RzUgBFqpzgujuZJOuAOOM6+fXaC0HQDKiqJH65MMpxCLKgtC90PiEykCBlXzORKcXYss4p3hdhz2xW3j7PcpT8n5iA4JxkN8YweT88I6FOpLsldAxNC5m31Yx6AVOw/MbOPJXJG8N/Flrkr4qoKnbeLLoYraB23iFgscZY/rFixcRyW/LULeTF6jYR1JX2gnHf8AAgPO8dwJsyJuDSOaNbn3o7/iMmAQhCAR38h/mq/sH/Yxk8Xw5WAAooYu4edZSIjp5dx/hWqr3U6BdZMyyi4M2k4m4iJmIjeUTMRG8vVxmcVzhNmWBvGbpFQXk6qJxcGdJRi8bzO0VJSilBJkCxckllKDEjZpCb1jgXaXSbgEqsWTi94sySJZnSODJrI6ozsuujrFG/q7eJ5mu3BStrp9CfKpJMnJ84auGkcY4gpLJF5MmU8knIlqUmHyLVJViFgXjskSAZncYtrLSA4p3TdCsJeQiQf7zAds4z7Xted7Tuyr3tkne3KFcIxcuvME9OM2JrqXwphe8Fzsxi99mANN1FpNTB4p4Vw9ZvJAdz5UdnpqXbNqLQkl0AH6iqSSMGzIkxowrHh47ShA/wDIQWE38uE04AVrOdc6lah5ZJfzKFMw0if7i3eHQUlalPdxMihQqwwOFH3eJTaqJCQyROZB6hmkGfvniKk8wm1sAgm0d1M3UZEzZvpO1WaBWbRrvTPzHzAtgn/9e0VCE2fU94E+ZSnagIGjCgGHcWKVElSegYu3VSbektie4giVQQkG818v5p3hTpxIxuijxLrEvKjOqhkMQBWc2+8Sq5dBxOJe/TCRJOlJ5RKVqL3uiWEyoDITA2mYEqqSEMUhlKZ0nqUr71FHp2pKxfF4m5hJr70AJoC5ZhnWBIsiwocKq3JqU6mm1HhKLq8j1SCHVh1ESBZqe8D1Qm1SDcKXUJsGLvImZyOOdc4KFAF5JOAJDYdSmdsmbuJxKbRLFKUzBkB5gWE1P5TvUZvEhClStCxaiXAMmM6nGXzWCfqsshJ/0w5FUBgO59J/xjhUWItQCs6hIldOuJIxFNIp4gQ6QHTRklgjJzIJG0xqKfQ8MVdRIJ+kSSRkcT8aQR0qniaoAD0DEBLUkaVLXZkSzgLEpIvm8nLBO8+oamnw8cLAADn7JUHxao0B9okWblrUg5SZLNMsSxO9IHSLa0NbMOTJ2NwidcywZxLCWElAIKlmSZuZXSK9ODavFfHuyRNLVNEtiPqTSkhtS1pYt1kgkEVYJbCpYNnXekAsrUnoSlqzIISQPpTU7S3MbHKeZ+F02qyUlmWojpJkEnJNG1OsZAtfEDJDMamRB0FX9huIhHSR4hF76jjXy4JNJD71i3FktjtvC3Dmtit4o/n1e4KnbeLLoY8zyzmtyS73huLqi7pwa6A9zemTU9Gp2OMu8bOPLXJG8PoMWWuWviqu0oolNWzp2EWSqCcd/wACLVrJ56fJ3/EZUa3PvR3/ABGTAIQhAI6eWcKLRa0kegNgxvKYg4GM/irNZAuKul5lnllQxp8gveKt28iWIf6lVH7+0RMb8SiYieJcHGcCpCwm0ILh0gSCgGfVTOAaCYlOONFvdkkOkPQ9KZ4lqaByNqe14rg02iSlcwe3tiDHluN4NdiUpYqd7q5AG7gosyToBObULZWo03g81evwxdVpPB5qdfj/AI5LThXN4lzJ0zCCBSWep02gLQLAFmkMDWgSdGEztKdYpaWLA+JNDswdkgtNsnJq7VkKfRVo5ezDlvMfIRk/q0b3jicPO3vZCEMT4qnIYg0TqQHYF83Izgm0KZIHR9SsNQKqT7Nm1IuJIe0Ll8QwQZkSmEkD1P3nEjiVPQUksgzFSyavIaGoygjbdK7EJZZV1SmqmzUTuJ7wVam0EhdA9SpKBn6cNyexFaJsxZMol0gVMyn+3TQTi1peVNPS+KsQZABIwyJmCaESghKFBBF7zGiqvsMP7UiKG8HYlCHFWJSGFBQJ3dsmpa6mpJek/PeqwI+BLGIslrLA9Lmpa8QztJ0gimMpwT6ptEJR1JPURuV74lsCJB8ohN61SJlAd2I6xp/QfeFoBYuUh3FBNRbLEj4i6rNSuoEJlhMqGAJEgNnM5HMevv7Pmi0SglNV5CqmDh8jOZPvlbwiGd0o+lJLjcj06CmbUX0EXQCFO5SPO4NScP7ie8SAp2WSJSCTXGZwVoG7zYTwgqA/lp6gfKGYj+oiQeoJnPcRKrHxA65NJg4IOqqnCjDeKJWESQCwL3UhrpIxwAnTuIWvClYKrzEhmSSAROSiGJrX7ZjhZHECSLoKhQSAlmaAjEBziIqeGIe+XQX6UuAkfKhXaTCLi2SoMlLkSyCf92HZ4rZ2VE2pvT6X8pInQ1UGeeThsCYlJtCVPZgKkJuyTWRLT3FIhSUrHWS70MrpAJcCbGTuXh47E+H1JxyTqk+oaB+0SvhxJRUFKAdywSw0EmnWZD9oISniiekDZRBCTt9R0EtYr4Is2JmgZyCMrqaAfcRBtQpJCZOaqLMo4pxUcQaZGLJWlB/1FTEwpTAdsEmRpVvYfRVYUXVZyf1EVBoAkByJkuaO8xKJCUzKiXo6vMDWTUP9sBaKHlDAk1BfEuhNexbQHFaISnrdzIBU1FQODAU0TvnBPoWS1ST5QSTeMyp3JYUB39stbl3NPB6FqdBkl3KknHdOg8u1MoArk1wCRDC9gzYJpI/YNFWFn0kOVYzvLzoHvaU2wsx5LY7b1WYstsdvFWefz9XuwxAxy/aKpBnjPHYYx5vlfN1Wb3k/6bSAmsGbsBJqSfHsfS2SwZiYMxswjaxZa5I3hv4c1ctd4ZXPVeTv+Iyo1ufejv8AiMmLVxCEIBHfyH+ar+wf9jGVxIW3QzvN8mNO7RpcgUrxVuPQMZHqV3HtAehj4rsAtJSoOC/z8x9GOcVRZhpzrXeB28nzDlwslAKVeST0OXEpsRioAEzwBIZiBxm2VO4l05zYZlIEzsOxwj23E2CVpuqAILSI1EeY5lwirMgN0qUQlSnBcEyIFSWJFHGVIytTpvB5q9fhjarSTXz05j4+jgPDgMoqcgAhR8rZP3kXfUwRb+KnoSGcTUcMFIaZzBlnELsfDJWWUwdjJjNynATyD7mv0KytijplJRBmNsRu2kcLP9e1bMhB6y5wWcXwGAVKgr9hBUoMwZJM+kuJEulOA39sCQhABvSUak+Z29LbBmGGkE8Qom67ZEtepIFPpO9coI+iSEp6wZmQJBJUKNmoPOWbiUSHtHfoaofqwOwpIz0aIUBZFw5vVAmo4uMTsM4FJX1PcAoXBJGIOAHv2gesIRbCzl5iqYImVDXMjOnwIIXMgMn6R5nrIswFHCXxYyY3vpAKbszUOSonA5kf1EintAKpBZIBZmqXwUrA7e8AUAGuearJYu/1HLFyYJsjaAhTonNIM5UN7VnDN7wU1mroDnFIrm+Q713rK+H8RlEgNNN2kw01VIng0DfZCLVKTdAClCQZgzsWUaJMhLFqRVdgakljO4JbyM1aiWz1lNuCFISkFQldB6RleLS+faHhubtoQchgxdgrE0MzItR4JSpd6dkBeEgqVxsASKhyZCe0E2aVuLQuRMpoBORbEOJE5YRU2p9IfMAm6GNQpp6gCfzYWF8XlEFvKfS22T5k0eUEIFuT0sFg0UR0mZZ8yJUkWwpEqsgk3ibzFyDROqU4d565hxBX0hOHUT5e2KhiCGpURFxv5hNZLLSylQHImvyJSq1K2KAxIe+xutlmobtmDAXQCbQuQQJ1DsAza4gD7RCrRTm4JVL64pTUmuT6xN1ICVE9WCi57aAtQN7wEItlPdoMFKEzP6cDqfaIIFkbxdTmeJm56Wn/ALQJ5Ve3ilYIUAgY3pkg5AswehPtBF2yIBxDBRmTknPZpfkFpeX1JF1qGRUrRqAbk9oBSEi6QbxEwXUoti4qMj8NKvWepIKUkgkepjiypJOYmdjFlBImCXIk0yauTiRQF5BsIG23EqpKs2BIYvM0BBIcJLYCpxBjS5bzMWCrrlST6Q5KcbwHy9cJyPAglfSoXRikMS2b5be8X4azYlKQVz9IvNQMtqbms4sx2tW29e12K963icff5bvObYKCCkuC5B0lGZH1t+AXZBN5QY3ugAsk9Mwr3cNl3+UbtZmY3mNn0VZmaxMxtJCEI9PRHfyH+ar+wf8AYxmW5VdN0AnB9/0jQ5BaHxV9JHQnJvMqheA9DFbOnv8AMJ6D7xVCJT1+dICbVQ+4+YraJCgQUuDV6RZSW9x8iLwHkuY8tFgq8oukkXVKL3SSWTOmQLOaFzXgUlTlSQQDW93mlJkDM1Z8jHuF2YU4IBDCRnnHnOa8pVZvdL2ajMmZS8rrHDU93xy9RpvD56dMjVaTw73p18YZRskgJU7n6jNWYADTm3SG9xEqtCsMRcGOKjkQKNqX2EDZizN53cTBmpRxu66AN+BJWxDpDliwKscKJGDF+xjgZgkpsiAqZMgqqzocfxtiNmuZEgTNLurUg0B0HuDEWS0Bx6jVLlRU0iQ9Rm9MYhIWGCyQk444BlFzdfBnOr1CVizncPUR6XKtz7zJbCchE2YUoXSAkYpBw3aYJybeClJsz0iZM0jEmTkmQVqoh6ZRHheI6nukSDOCMWJk9ZgNlhA7VFpd6UzmwYULsQp2AfAvPU1srhy7mmKBQ6vUn2ByghY8jOoVSmSZhpmjToZ6RHhkSUqRoJkJOSsVDUyz1lM/JZa0rA8MOR5SmSRoTRs0/aITZqXeFoz/AE1S2BaV4Pn9oEAF7JIJEmDBIpQ0BkJDKeBELshaAFa3fyt0gETIappMHIyEQR79Ept6AdQwUSyRgxI82hD5FjM1tbADqPVMuG6XDzagMqk96RZPEXnAAUWYuejcZ1wiAi4xWq8kYmiThUyFZlzOuZEcLG2K5oFKLYtrKqtRTUGKgAt4hcipLXRh0g0B0nmYsu0UXNmAMyqh2EiVdwDnkNkg9RJcUWWDEuGAoDgQ2MBUWpIIB6DRZeUmaTHZRI/WV2YszemTiSQ5OSMlaAAGHjrV0sE6kVGN1Jw3ZnocSbtlNSnBkFK8wp05sT87QT3/AIhN5YBS6ZnqLXg7lmoBgxcymJPFkLSkkK8xAq6lKE3bMaCmkDfJdIKQXJo5bSiVal6MQJNIs0mXqUWGKiZhmM9wZRMc8QbTadojv5Km+4clKOxVOgUZtoZu85zP0TwzEhCbxVVIDkgyvEk11JZpRrcL/D6jO1ZLsClMyRORVgJmQetY2OG4VFki6lN0bkvqVGZOpjtxaO1ub8Q0MOhtbm/EMvhv4dKiFWpZqJSZ91/ge5jW4awFmLqUgJBwDVmZYnWPuIhOO/4EaOPFXHG1YauPFTHG1YZPPVPc7/iMqNbn3o7/AIjJixYQhCAR38h/mq/sH/YxlcTaqSOlF/u2f7R28g49HjKBLG6AHxN4yBoToC8B6aKop7/MHOUVukajSAm0Mu4+RE38pxV0/wCV/WE8H70/WAF3dvznELsgoMSWk/5BGRodDE3jjL/M4KsxU+7wHmeZcqFgVLTNByBUpFAxZyUv7feM4hT9IuSpiQGFZhJ3d9Kj217S8Nv8Bjz3NOVKSSpBIs8UtNG39GdW0FM3Uabbz0ZOr0n78f8AMMm1ShgzuT6Xv5Ek10LwvqLhUiA90EXlDclg9GFM4Kswg9M1GoFVYAq1/qOTRAPiByoJDyunqBoxVgXwGdS885loSsWbJDkZBnGV8mg/qMXtOHWZ0o6Eln3VKezZHQi3CXRdBIHlSK5mstjPeKJQoAX1G4fSHF3FlKZyltmxfAc9reIlUkAkpyDBJ1LMCJuNZiFmL8lkF5sPKU6fV3lpQxNotv5YBUJM7J2KqA7OdIeGLTzF2qkSunBxjjVwcoHqp4rOEdSfK94gI0KhvhMSfAx9F8N6lFzimiS2mepJ7YUTxZLJAnmGusKuZjRg9cKxJsLs1m8kYGSUat9OpdmyoTO8Hii0HQDXzGTEFsJnahFYlBDnxCCoTmQEgZgYd5h6mphVoSQbOuLnpUPlTPIhhScRcCklSyxBPUSOg4ECiT+tSKkbI8egSWSZhRO2DupMxMsJioiLSySAVnqeTkg3gZSwT2ynH1RbFRu0OCiGcZpTX3buIhNj4ah6nkCZqTokAUOQEviUxP3RfNpQXQKKI6waFknyyz9iIvY2c2UHWXYsSVD+nHcCmzRo8JyZdoXUDZjteUGyPl3mdI2uF5SizAugAjHzKoRNSp0J9zHXj0lrc24j+3di0N7834j+2PwPILX1G6jBMvE1D+UD77RtcDw9mh0oAEg7+Ys81EzVu5j7kN5p6/tEkgijiNLHhpj/AEw1cWGmKPLCy8N4ldDtHy8NWBlkS/3/APcSbXAyOv4NDFq5YIyl/mUQlTO4xw2EXEQnHf8AAgMrnp8nf8Rkxrc+Hk7/AIjJgEIQgPjxXDBYAJIYvItH1VOs4mEBHAcytQAUFkfQsFVCRKfTozjSNjh+doP8x0ak9H/IM3+4CMiPgLB1KKiFBwUgjysGMB7AFOHuP1EHVl71+0j9o8rZcUqyICCUkuyR5S0y4oN5HWNThf4gLf6qbmqXWO4Ex9xrAawnj2p+8QUAUkYizUlYcKChmCG+0SC1J/5mICfE0P8Am8RaWd4M7PiK9jhEi00bf8NDwtW2lAee5ryrwry7NCijzFIAJeb3Q86UNHDSdslVkSxBu/0pooZFQ/8ArTUR7alW3x+8YPNeUkkqs38NupIkXxIDO2g12jO1Gm/fRl6rSd3xx9Y9+/kxvEBSyE9QNBIpOZNAWnOurxKUKJa0OwTJKt8SdJDSC5EeHUYJHS2SjQZ57zBi54gIURldcsD/AFNM/ByjNZKtnxQSOgBSchIIyBlIZioyallWDuoqBaoohhNle9TTKCeK6rieogYMEzo5wIYyD49qiyYXlOpP0sQEzrdxG9KhhBMxs+njXwyQ7Y0CTvntLWKCwb+YQVO4UR0sMkkyLD8iJKyovZieCiWQoVw81aj3zeAlQdZLpLkGQScJUxcGusERwjxyD0B0j1EEBIM+n6k7SGeUnh2IU7qHqJE8gwDB3MxPeNDg+W2toGIup+suCRmEhlP7DLKNvgOTWdnMTOZmRm2CewEdeLS3vzPEO7Do735niPfv/WNYciXbDqT4aTiodXZIpU19jG5wfBWdl5Q5+rzE98NhKOkobXc/kxIttD/mtI0seCmPqGri09MX6YHfAd/2h4Zz7fvWBSTpC6cZ/b7RcvLwFZHX9YGdAd6QStOH2/MGOEt/0gHVp2rApBE55v8AkQc4y2pHy4nibJDX1JScHIfs8z2gLs3lPao/b3gm0bzBvuPf9Yzrb+IEjyJXadrg91sfsY41c+tV0u2enmUO5YD2MB2c+Pk7/iMmKrClFytZO4bXpAujsAY+fDWqlA3k3CCzO7hhP59oD7QhCAQhCAQhCAhopblV03GKpM9Kh/s8fSEBSyRdUVJKgo4hR+4PSe4jR4b+IyGC03x9VmKYTBLZ0L6RwxSysgkMAwn9y/5gPUcPxSbQdKknPEjcFiO8fTwtTthHj1ElZZ0FIDLFZ3nSk4MySd40uH5utA6/9RIqSyVAZ/SfZO8Bui0A02n8RK03hT7tLtHNwXN7O18hc/TQ+xqNQ4jpunBh9/tAYfM+UlE7JLyJKAGFRMHObtixInI4auHvMp0k5ekipfFXxpHuGzftT2EYnNeRIPXZgSE0ASIzSBjISoWzrn6jTb+enbN1Wk8Xnp38fVhm3vpKUJmJZJBwmK/7csIjwi48VTtTBJ3GY17ZR2WPLrS1nZhmPnUGS2KZTUPdsxG3wfJEJIUvqXKZAYYi6KfJjlxaa9+eocWHSZMnPUMXhOXWlpNCWQTVchVipAxk5aQOYLxt8Jyazs1BfnWAzl2GwEhSszWdY71WacfmJ8Q5E/b5/EaWLT0x8x21sOmx4uYjn5gtDk2/7VgbPX2lEgvl8xU2bTf3p+0dDpHbX5ib70HvL7Vjitue2KBNQP8Ab1DuUyHdo5LfnxPks+61U2CHf3EBsXDm3+axS1tkoD2hCRmohvcyEea4vm1qASq0ZEpITdNQKuS08xHzNkHch1ZmavczgN2253Zel15XRLsosPvHDb8+tfQhA/uJKm2DB/8AdGamyIVIgIbygep3f2j7QFl8au0E7RZDkMCUCRYjpYmYxeORfD3Z2SUhRKXwBDi8S1VM846AGpEwCKCyF4qaZABOgi8IBCEIBCEIBCEIBCEIBCEIBCEIBHztLJykuRdLyxkQx0nH0hAfPiFgJJVMAP8A+iaGOvheaWyDNQUnAKe9/wA/1B3j4QgNzhebWa5ElKslyc6EdJ7T0jtlh9v8aPI//HB8wCq1AMiSQPYtH2sOZrszdQq8QAbippYydzMUwPYwHpkJKQwSABl+n7xcB8X+0eeX/EFqSxCLN6Tvk53SW0qmObiCq0861q/3ED2Sw+0B6C246ysy19IP0+Y+wnHHa/xIAWTZqOqulPvMjuBGPZJZw0hSkwwmQJAu/tFrRDgjMNKA67bmlqrEI/tE/wDkp/gRn2jkgLvWrvNU7rBw+Hs3zH2Slg2UTARFLKzuvMlyTPB8BoI+kICImEIBCEIBCEIBCEIBCEIBCEIBCEIBCEIBCEIBCEIBCEIBCEIBFbgd2D0fFsniYQFVWYJBImKReEIBCEIBCEIBCEIBCEIBCEIBCEIBCEIBCEIBCEI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data:image/jpeg;base64,/9j/4AAQSkZJRgABAQAAAQABAAD/2wCEAAkGBhQSERUUExQWFBUWFxcaGBgYFxgYGBgXGBgXFxUYFhgYHSYfGBokGhgVHy8hIycqLCwsGB4xNTAqNSYrLCkBCQoKDgwOGg8PGiwkHiQsLCwvNTAsKS8uLS8sKSw1LDA1LCwsLC8sLywpLCksNSwvLCwsLCwsNCwsKiwpLCktLP/AABEIAMQBAgMBIgACEQEDEQH/xAAbAAEAAwEBAQEAAAAAAAAAAAAAAQIFBAYDB//EADsQAAECAwYEBQMCBQQCAwAAAAECEQAhMQMSQVFhcQQFIoETMkKRsVKhwdHhBjNicvAjgpKyQ/EUwtL/xAAaAQEAAwEBAQAAAAAAAAAAAAAAAQMFBAIG/8QAKxEBAAIBBAAEBQUBAQAAAAAAAAECAwQRITESImHwQVFxkbEyQoGh0eEF/9oADAMBAAIRAxEAPwD9EhCEAhCEAhCEAhCEAhCEAilq903WvMWd2fB2m0XhAcpFqx8jyYsbtZyrMSqc9IrdtnE01nLBhR3Im9Se9B2REBxoFtdDlF55kgszSYBjXXH2kptulij1O4d/po2EaFlw6lUST2/MdllyRZqQn7mAwFI4hwykNJ3rq0mzj7DxZeSk6uTN2wGGBjeVwFlZh7RWLZPsBMnaOC25yCCLJIsg928oJvE0DAuB3cl6CKsmWmOPNKrJmpj/AFS4ALSU00DvnizUw/SPitNu4YoZg7540Gw96Uj0HDWlnbm6pk2oDsDUfUBl8R87flS0zHUNK+0e62i0bw90vF48VemfZPdF5rzB2o7TbR4vAiEenohCEAhCEAhCEAhCEAhCEAhCEAhCEAhCEAhCEAhAJek46rLllor0tvL94DlhGrYcjealdh+pjrRyyzS0nnjPA9oDBRZlVATsHjqseUWisAnf9o9AlLUlEJqd/wACAzEcjADqUTtKO2x4BCaJHeZ+8fTiLZKUkqISAKksIxOL/iNV3/TRuo4B6pSWJlObbGK75K0je0q8mWmON7S2eI4hKGKiEjX4GZ0jF43+ICvoswUg+suCWrdGHf2jH4q3dV8rJUJC9MF5sGH/AFEUSpVoliLlHxUD/T9OhPsIzsustbinEMrNr7T+jj8r2/EXVlSlFRNaqVPICZEqASnhSqry+pJCXEpglQ3EhuHrFULuODJRdieorbab6fGBdkqvlTOUioZkGgGYD6RxTMzO8s6Z3neV0LSHDMchNdPV7kOXDYsY9Hybm18BCxdWxbIgHA0fMe0o80tktckozYdRUP6jkfqJk/Y2sVqXV0MaAzBqOrDt7mLsOecU+jpwai2GfT3y9hb8ElZLjAT94zOK5MU+U3hljH05TzULUELX1hLYMvUsJKbCQLkgfTrKqN/wY2aXi8bw3qXrevirPDyq0EFiGMRHqOI4dKgbwBjM4jkmKD2P6x7e2VCL2tgpJYhopAIQhAIQhAIQhAIQhARExz8XwSbQAKeRcMW0jQ5PwgXaKCiSAkEB6EkitW3MBzx97LgVqok/A+8ehsuFSnypA7fmLop7/MBjI5Ir1KApScdtlyezFQVbn8COxf5HyItAfKzsgkyAEhQbx9Yridh+YXxvtALOg2grDf8ABiiVsl5AAVMZPF8/S4Fn1nOiA4LF6q7S1jxe9aRvaXi+StI3tOzZtLUJBKiABUksB3MYnF89Sof6SQuYIUsG6CwIIFT9t4yOJ4wlRNqoECYNEjRqA5Gpzj4FSndAZOLj7pTXtJ/nPy6yZ4oy83/oT1j49X04jivEvG0W5EiC3QpnkBIFmZhHyTaLJCZgYLIHVpdwOM2pTCLWtihr95zgonuwZpFqCsE2qrRxduAVdiTqkZanKkcEzNp3lnWtNuZ5+qikCzmCQ5ImHVWZQGmDW6BqBn9FIUtlJ6JSNSQZzFG9zPCKJWLMi9O9RR8xlQhnekhKIN/qKQUA1Eio/wBQmw2qdDWHlZK0gMUm8SHTVe7u5AzFNIjrLhXQ4YGRUrIKIkDWQrUEUiSEAgpPVUM6iQfqGIljTSIUpSwygU5pFc3KhQSLNjiDAWdNkWSHeZSmatVfq/zWpsCsOpQm7AYgkm6TiNsqmCF+GSnzfSw6p4LL1fEs+9Y8IyKmxJQn2KgavOgauOIjiX0s7cA3UjqDOlPpLuC8gM3rG9ynm3ks7Xz4KckKYGRJ9W9fsPPKtE/+PzCQwSDkcACcK6OIugXiyzMVQJAVY5qEqyEqOIuw5pxTvHS/BntgneOvjD26jI7RIjB5Xzu81mpyS4Cx5aFgomV7CTuco3ASKz2/SNql4vG9X0GPJXJXxVR4YUGIeZ+Yz+I5MCTcLaYYxo2Zl3PzEip2H5j29vNcRwakeYd8I+MeqtBTeOPiuUIVMdJ0p7QGDCOniOXLRg4zEc0AhCEAhCEAjv5D/NV/YP8AsYyeL4XxABeUli8sZEMcxONPkCD4q+p+gYBx1Kxx9oD0MfNCw3v8xa53hZiXv8wFVqOWIruItdOftEWqmDnT5EZ/Hc8SgsgeIQ7gGhwDs2bzcSlHm1orG8y82tWsb2naHYFJdRPpZyXlU1ODYxn8dz9KSAjrL1Hk0BV+j0aUY3G8aq2DqWWLSSOmpHUmqtb0ho0cg4q84ABlOXTuD6hoB3EZ+TWfCjNy6/4Yo/mXRxfGWixeUb6R6GugNJwDU1mexz+CrQrulFJss07Cqh7YTiiOkArdSZMpUgmUnBpuXM5xNotTlSKYuGFC5DmZ9gc8uC1ptO8zuy72ted7dlmhLOWeRJUJMcUiTPnXOkQjiFOQHAoFKBqzgNImomSH3rdVgmSypyKKLSOg9OTBnxiEcQVuGuZ3hUGXSk4HX2jyjvlVdj4fUNXepd/K1C82FYsVKWLwdDOxZ1Vby4A5GegIgQLIuouCGCi5U+T/AKD95VfPUkFINQWvHUAySd64gVBG+6AEA9Q6mIILqKgcvqEu2k4ArLBToSWYyKv7VGYGTh3zBrBKBMEvNpErJFZeZXxtFgtS5KZIaYEyRoaAZ13EBUjwybockvdDkqkOo4u+JLRZdmq0DuEhpXSXfEE5Zge8UTaizkJudzl1H4Uo7mLWtgsuXbNKcdSqU9m3xABaJY2d2eKR8vkczBKVOyybuDUmaKVU7yyL4iQwCZqH0hmOLvIagl94WYK3SssZulNMnczVt2IzCrhBazBVmkUliVUSr7nKJPDX5qU7mQ9IkxBFVCUwfYGkjiAk3U9QDULBFWCjgNnMVtOEZp1PkEkmpMsTLGR0kQTv9108SVdKQCwp6dwrEaAS0jf5RzUgBFqpzgujuZJOuAOOM6+fXaC0HQDKiqJH65MMpxCLKgtC90PiEykCBlXzORKcXYss4p3hdhz2xW3j7PcpT8n5iA4JxkN8YweT88I6FOpLsldAxNC5m31Yx6AVOw/MbOPJXJG8N/Flrkr4qoKnbeLLoYraB23iFgscZY/rFixcRyW/LULeTF6jYR1JX2gnHf8AAgPO8dwJsyJuDSOaNbn3o7/iMmAQhCAR38h/mq/sH/Yxk8Xw5WAAooYu4edZSIjp5dx/hWqr3U6BdZMyyi4M2k4m4iJmIjeUTMRG8vVxmcVzhNmWBvGbpFQXk6qJxcGdJRi8bzO0VJSilBJkCxckllKDEjZpCb1jgXaXSbgEqsWTi94sySJZnSODJrI6ozsuujrFG/q7eJ5mu3BStrp9CfKpJMnJ84auGkcY4gpLJF5MmU8knIlqUmHyLVJViFgXjskSAZncYtrLSA4p3TdCsJeQiQf7zAds4z7Xted7Tuyr3tkne3KFcIxcuvME9OM2JrqXwphe8Fzsxi99mANN1FpNTB4p4Vw9ZvJAdz5UdnpqXbNqLQkl0AH6iqSSMGzIkxowrHh47ShA/wDIQWE38uE04AVrOdc6lah5ZJfzKFMw0if7i3eHQUlalPdxMihQqwwOFH3eJTaqJCQyROZB6hmkGfvniKk8wm1sAgm0d1M3UZEzZvpO1WaBWbRrvTPzHzAtgn/9e0VCE2fU94E+ZSnagIGjCgGHcWKVElSegYu3VSbektie4giVQQkG818v5p3hTpxIxuijxLrEvKjOqhkMQBWc2+8Sq5dBxOJe/TCRJOlJ5RKVqL3uiWEyoDITA2mYEqqSEMUhlKZ0nqUr71FHp2pKxfF4m5hJr70AJoC5ZhnWBIsiwocKq3JqU6mm1HhKLq8j1SCHVh1ESBZqe8D1Qm1SDcKXUJsGLvImZyOOdc4KFAF5JOAJDYdSmdsmbuJxKbRLFKUzBkB5gWE1P5TvUZvEhClStCxaiXAMmM6nGXzWCfqsshJ/0w5FUBgO59J/xjhUWItQCs6hIldOuJIxFNIp4gQ6QHTRklgjJzIJG0xqKfQ8MVdRIJ+kSSRkcT8aQR0qniaoAD0DEBLUkaVLXZkSzgLEpIvm8nLBO8+oamnw8cLAADn7JUHxao0B9okWblrUg5SZLNMsSxO9IHSLa0NbMOTJ2NwidcywZxLCWElAIKlmSZuZXSK9ODavFfHuyRNLVNEtiPqTSkhtS1pYt1kgkEVYJbCpYNnXekAsrUnoSlqzIISQPpTU7S3MbHKeZ+F02qyUlmWojpJkEnJNG1OsZAtfEDJDMamRB0FX9huIhHSR4hF76jjXy4JNJD71i3FktjtvC3Dmtit4o/n1e4KnbeLLoY8zyzmtyS73huLqi7pwa6A9zemTU9Gp2OMu8bOPLXJG8PoMWWuWviqu0oolNWzp2EWSqCcd/wACLVrJ56fJ3/EZUa3PvR3/ABGTAIQhAI6eWcKLRa0kegNgxvKYg4GM/irNZAuKul5lnllQxp8gveKt28iWIf6lVH7+0RMb8SiYieJcHGcCpCwm0ILh0gSCgGfVTOAaCYlOONFvdkkOkPQ9KZ4lqaByNqe14rg02iSlcwe3tiDHluN4NdiUpYqd7q5AG7gosyToBObULZWo03g81evwxdVpPB5qdfj/AI5LThXN4lzJ0zCCBSWep02gLQLAFmkMDWgSdGEztKdYpaWLA+JNDswdkgtNsnJq7VkKfRVo5ezDlvMfIRk/q0b3jicPO3vZCEMT4qnIYg0TqQHYF83Izgm0KZIHR9SsNQKqT7Nm1IuJIe0Ll8QwQZkSmEkD1P3nEjiVPQUksgzFSyavIaGoygjbdK7EJZZV1SmqmzUTuJ7wVam0EhdA9SpKBn6cNyexFaJsxZMol0gVMyn+3TQTi1peVNPS+KsQZABIwyJmCaESghKFBBF7zGiqvsMP7UiKG8HYlCHFWJSGFBQJ3dsmpa6mpJek/PeqwI+BLGIslrLA9Lmpa8QztJ0gimMpwT6ptEJR1JPURuV74lsCJB8ohN61SJlAd2I6xp/QfeFoBYuUh3FBNRbLEj4i6rNSuoEJlhMqGAJEgNnM5HMevv7Pmi0SglNV5CqmDh8jOZPvlbwiGd0o+lJLjcj06CmbUX0EXQCFO5SPO4NScP7ie8SAp2WSJSCTXGZwVoG7zYTwgqA/lp6gfKGYj+oiQeoJnPcRKrHxA65NJg4IOqqnCjDeKJWESQCwL3UhrpIxwAnTuIWvClYKrzEhmSSAROSiGJrX7ZjhZHECSLoKhQSAlmaAjEBziIqeGIe+XQX6UuAkfKhXaTCLi2SoMlLkSyCf92HZ4rZ2VE2pvT6X8pInQ1UGeeThsCYlJtCVPZgKkJuyTWRLT3FIhSUrHWS70MrpAJcCbGTuXh47E+H1JxyTqk+oaB+0SvhxJRUFKAdywSw0EmnWZD9oISniiekDZRBCTt9R0EtYr4Is2JmgZyCMrqaAfcRBtQpJCZOaqLMo4pxUcQaZGLJWlB/1FTEwpTAdsEmRpVvYfRVYUXVZyf1EVBoAkByJkuaO8xKJCUzKiXo6vMDWTUP9sBaKHlDAk1BfEuhNexbQHFaISnrdzIBU1FQODAU0TvnBPoWS1ST5QSTeMyp3JYUB39stbl3NPB6FqdBkl3KknHdOg8u1MoArk1wCRDC9gzYJpI/YNFWFn0kOVYzvLzoHvaU2wsx5LY7b1WYstsdvFWefz9XuwxAxy/aKpBnjPHYYx5vlfN1Wb3k/6bSAmsGbsBJqSfHsfS2SwZiYMxswjaxZa5I3hv4c1ctd4ZXPVeTv+Iyo1ufejv8AiMmLVxCEIBHfyH+ar+wf9jGVxIW3QzvN8mNO7RpcgUrxVuPQMZHqV3HtAehj4rsAtJSoOC/z8x9GOcVRZhpzrXeB28nzDlwslAKVeST0OXEpsRioAEzwBIZiBxm2VO4l05zYZlIEzsOxwj23E2CVpuqAILSI1EeY5lwirMgN0qUQlSnBcEyIFSWJFHGVIytTpvB5q9fhjarSTXz05j4+jgPDgMoqcgAhR8rZP3kXfUwRb+KnoSGcTUcMFIaZzBlnELsfDJWWUwdjJjNynATyD7mv0KytijplJRBmNsRu2kcLP9e1bMhB6y5wWcXwGAVKgr9hBUoMwZJM+kuJEulOA39sCQhABvSUak+Z29LbBmGGkE8Qom67ZEtepIFPpO9coI+iSEp6wZmQJBJUKNmoPOWbiUSHtHfoaofqwOwpIz0aIUBZFw5vVAmo4uMTsM4FJX1PcAoXBJGIOAHv2gesIRbCzl5iqYImVDXMjOnwIIXMgMn6R5nrIswFHCXxYyY3vpAKbszUOSonA5kf1EintAKpBZIBZmqXwUrA7e8AUAGuearJYu/1HLFyYJsjaAhTonNIM5UN7VnDN7wU1mroDnFIrm+Q713rK+H8RlEgNNN2kw01VIng0DfZCLVKTdAClCQZgzsWUaJMhLFqRVdgakljO4JbyM1aiWz1lNuCFISkFQldB6RleLS+faHhubtoQchgxdgrE0MzItR4JSpd6dkBeEgqVxsASKhyZCe0E2aVuLQuRMpoBORbEOJE5YRU2p9IfMAm6GNQpp6gCfzYWF8XlEFvKfS22T5k0eUEIFuT0sFg0UR0mZZ8yJUkWwpEqsgk3ibzFyDROqU4d565hxBX0hOHUT5e2KhiCGpURFxv5hNZLLSylQHImvyJSq1K2KAxIe+xutlmobtmDAXQCbQuQQJ1DsAza4gD7RCrRTm4JVL64pTUmuT6xN1ICVE9WCi57aAtQN7wEItlPdoMFKEzP6cDqfaIIFkbxdTmeJm56Wn/ALQJ5Ve3ilYIUAgY3pkg5AswehPtBF2yIBxDBRmTknPZpfkFpeX1JF1qGRUrRqAbk9oBSEi6QbxEwXUoti4qMj8NKvWepIKUkgkepjiypJOYmdjFlBImCXIk0yauTiRQF5BsIG23EqpKs2BIYvM0BBIcJLYCpxBjS5bzMWCrrlST6Q5KcbwHy9cJyPAglfSoXRikMS2b5be8X4azYlKQVz9IvNQMtqbms4sx2tW29e12K963icff5bvObYKCCkuC5B0lGZH1t+AXZBN5QY3ugAsk9Mwr3cNl3+UbtZmY3mNn0VZmaxMxtJCEI9PRHfyH+ar+wf8AYxmW5VdN0AnB9/0jQ5BaHxV9JHQnJvMqheA9DFbOnv8AMJ6D7xVCJT1+dICbVQ+4+YraJCgQUuDV6RZSW9x8iLwHkuY8tFgq8oukkXVKL3SSWTOmQLOaFzXgUlTlSQQDW93mlJkDM1Z8jHuF2YU4IBDCRnnHnOa8pVZvdL2ajMmZS8rrHDU93xy9RpvD56dMjVaTw73p18YZRskgJU7n6jNWYADTm3SG9xEqtCsMRcGOKjkQKNqX2EDZizN53cTBmpRxu66AN+BJWxDpDliwKscKJGDF+xjgZgkpsiAqZMgqqzocfxtiNmuZEgTNLurUg0B0HuDEWS0Bx6jVLlRU0iQ9Rm9MYhIWGCyQk444BlFzdfBnOr1CVizncPUR6XKtz7zJbCchE2YUoXSAkYpBw3aYJybeClJsz0iZM0jEmTkmQVqoh6ZRHheI6nukSDOCMWJk9ZgNlhA7VFpd6UzmwYULsQp2AfAvPU1srhy7mmKBQ6vUn2ByghY8jOoVSmSZhpmjToZ6RHhkSUqRoJkJOSsVDUyz1lM/JZa0rA8MOR5SmSRoTRs0/aITZqXeFoz/AE1S2BaV4Pn9oEAF7JIJEmDBIpQ0BkJDKeBELshaAFa3fyt0gETIappMHIyEQR79Ept6AdQwUSyRgxI82hD5FjM1tbADqPVMuG6XDzagMqk96RZPEXnAAUWYuejcZ1wiAi4xWq8kYmiThUyFZlzOuZEcLG2K5oFKLYtrKqtRTUGKgAt4hcipLXRh0g0B0nmYsu0UXNmAMyqh2EiVdwDnkNkg9RJcUWWDEuGAoDgQ2MBUWpIIB6DRZeUmaTHZRI/WV2YszemTiSQ5OSMlaAAGHjrV0sE6kVGN1Jw3ZnocSbtlNSnBkFK8wp05sT87QT3/AIhN5YBS6ZnqLXg7lmoBgxcymJPFkLSkkK8xAq6lKE3bMaCmkDfJdIKQXJo5bSiVal6MQJNIs0mXqUWGKiZhmM9wZRMc8QbTadojv5Km+4clKOxVOgUZtoZu85zP0TwzEhCbxVVIDkgyvEk11JZpRrcL/D6jO1ZLsClMyRORVgJmQetY2OG4VFki6lN0bkvqVGZOpjtxaO1ub8Q0MOhtbm/EMvhv4dKiFWpZqJSZ91/ge5jW4awFmLqUgJBwDVmZYnWPuIhOO/4EaOPFXHG1YauPFTHG1YZPPVPc7/iMqNbn3o7/AIjJixYQhCAR38h/mq/sH/YxlcTaqSOlF/u2f7R28g49HjKBLG6AHxN4yBoToC8B6aKop7/MHOUVukajSAm0Mu4+RE38pxV0/wCV/WE8H70/WAF3dvznELsgoMSWk/5BGRodDE3jjL/M4KsxU+7wHmeZcqFgVLTNByBUpFAxZyUv7feM4hT9IuSpiQGFZhJ3d9Kj217S8Nv8Bjz3NOVKSSpBIs8UtNG39GdW0FM3Uabbz0ZOr0n78f8AMMm1ShgzuT6Xv5Ek10LwvqLhUiA90EXlDclg9GFM4Kswg9M1GoFVYAq1/qOTRAPiByoJDyunqBoxVgXwGdS885loSsWbJDkZBnGV8mg/qMXtOHWZ0o6Eln3VKezZHQi3CXRdBIHlSK5mstjPeKJQoAX1G4fSHF3FlKZyltmxfAc9reIlUkAkpyDBJ1LMCJuNZiFmL8lkF5sPKU6fV3lpQxNotv5YBUJM7J2KqA7OdIeGLTzF2qkSunBxjjVwcoHqp4rOEdSfK94gI0KhvhMSfAx9F8N6lFzimiS2mepJ7YUTxZLJAnmGusKuZjRg9cKxJsLs1m8kYGSUat9OpdmyoTO8Hii0HQDXzGTEFsJnahFYlBDnxCCoTmQEgZgYd5h6mphVoSQbOuLnpUPlTPIhhScRcCklSyxBPUSOg4ECiT+tSKkbI8egSWSZhRO2DupMxMsJioiLSySAVnqeTkg3gZSwT2ynH1RbFRu0OCiGcZpTX3buIhNj4ah6nkCZqTokAUOQEviUxP3RfNpQXQKKI6waFknyyz9iIvY2c2UHWXYsSVD+nHcCmzRo8JyZdoXUDZjteUGyPl3mdI2uF5SizAugAjHzKoRNSp0J9zHXj0lrc24j+3di0N7834j+2PwPILX1G6jBMvE1D+UD77RtcDw9mh0oAEg7+Ys81EzVu5j7kN5p6/tEkgijiNLHhpj/AEw1cWGmKPLCy8N4ldDtHy8NWBlkS/3/APcSbXAyOv4NDFq5YIyl/mUQlTO4xw2EXEQnHf8AAgMrnp8nf8Rkxrc+Hk7/AIjJgEIQgPjxXDBYAJIYvItH1VOs4mEBHAcytQAUFkfQsFVCRKfTozjSNjh+doP8x0ak9H/IM3+4CMiPgLB1KKiFBwUgjysGMB7AFOHuP1EHVl71+0j9o8rZcUqyICCUkuyR5S0y4oN5HWNThf4gLf6qbmqXWO4Ex9xrAawnj2p+8QUAUkYizUlYcKChmCG+0SC1J/5mICfE0P8Am8RaWd4M7PiK9jhEi00bf8NDwtW2lAee5ryrwry7NCijzFIAJeb3Q86UNHDSdslVkSxBu/0pooZFQ/8ArTUR7alW3x+8YPNeUkkqs38NupIkXxIDO2g12jO1Gm/fRl6rSd3xx9Y9+/kxvEBSyE9QNBIpOZNAWnOurxKUKJa0OwTJKt8SdJDSC5EeHUYJHS2SjQZ57zBi54gIURldcsD/AFNM/ByjNZKtnxQSOgBSchIIyBlIZioyallWDuoqBaoohhNle9TTKCeK6rieogYMEzo5wIYyD49qiyYXlOpP0sQEzrdxG9KhhBMxs+njXwyQ7Y0CTvntLWKCwb+YQVO4UR0sMkkyLD8iJKyovZieCiWQoVw81aj3zeAlQdZLpLkGQScJUxcGusERwjxyD0B0j1EEBIM+n6k7SGeUnh2IU7qHqJE8gwDB3MxPeNDg+W2toGIup+suCRmEhlP7DLKNvgOTWdnMTOZmRm2CewEdeLS3vzPEO7Do735niPfv/WNYciXbDqT4aTiodXZIpU19jG5wfBWdl5Q5+rzE98NhKOkobXc/kxIttD/mtI0seCmPqGri09MX6YHfAd/2h4Zz7fvWBSTpC6cZ/b7RcvLwFZHX9YGdAd6QStOH2/MGOEt/0gHVp2rApBE55v8AkQc4y2pHy4nibJDX1JScHIfs8z2gLs3lPao/b3gm0bzBvuPf9Yzrb+IEjyJXadrg91sfsY41c+tV0u2enmUO5YD2MB2c+Pk7/iMmKrClFytZO4bXpAujsAY+fDWqlA3k3CCzO7hhP59oD7QhCAQhCAQhCAhopblV03GKpM9Kh/s8fSEBSyRdUVJKgo4hR+4PSe4jR4b+IyGC03x9VmKYTBLZ0L6RwxSysgkMAwn9y/5gPUcPxSbQdKknPEjcFiO8fTwtTthHj1ElZZ0FIDLFZ3nSk4MySd40uH5utA6/9RIqSyVAZ/SfZO8Bui0A02n8RK03hT7tLtHNwXN7O18hc/TQ+xqNQ4jpunBh9/tAYfM+UlE7JLyJKAGFRMHObtixInI4auHvMp0k5ekipfFXxpHuGzftT2EYnNeRIPXZgSE0ASIzSBjISoWzrn6jTb+enbN1Wk8Xnp38fVhm3vpKUJmJZJBwmK/7csIjwi48VTtTBJ3GY17ZR2WPLrS1nZhmPnUGS2KZTUPdsxG3wfJEJIUvqXKZAYYi6KfJjlxaa9+eocWHSZMnPUMXhOXWlpNCWQTVchVipAxk5aQOYLxt8Jyazs1BfnWAzl2GwEhSszWdY71WacfmJ8Q5E/b5/EaWLT0x8x21sOmx4uYjn5gtDk2/7VgbPX2lEgvl8xU2bTf3p+0dDpHbX5ib70HvL7Vjitue2KBNQP8Ab1DuUyHdo5LfnxPks+61U2CHf3EBsXDm3+axS1tkoD2hCRmohvcyEea4vm1qASq0ZEpITdNQKuS08xHzNkHch1ZmavczgN2253Zel15XRLsosPvHDb8+tfQhA/uJKm2DB/8AdGamyIVIgIbygep3f2j7QFl8au0E7RZDkMCUCRYjpYmYxeORfD3Z2SUhRKXwBDi8S1VM846AGpEwCKCyF4qaZABOgi8IBCEIBCEIBCEIBCEIBCEIBCEIBHztLJykuRdLyxkQx0nH0hAfPiFgJJVMAP8A+iaGOvheaWyDNQUnAKe9/wA/1B3j4QgNzhebWa5ElKslyc6EdJ7T0jtlh9v8aPI//HB8wCq1AMiSQPYtH2sOZrszdQq8QAbippYydzMUwPYwHpkJKQwSABl+n7xcB8X+0eeX/EFqSxCLN6Tvk53SW0qmObiCq0861q/3ED2Sw+0B6C246ysy19IP0+Y+wnHHa/xIAWTZqOqulPvMjuBGPZJZw0hSkwwmQJAu/tFrRDgjMNKA67bmlqrEI/tE/wDkp/gRn2jkgLvWrvNU7rBw+Hs3zH2Slg2UTARFLKzuvMlyTPB8BoI+kICImEIBCEIBCEIBCEIBCEIBCEIBCEIBCEIBCEIBCEIBCEIBCEIBFbgd2D0fFsniYQFVWYJBImKReEIBCEIBCEIBCEIBCEIBCEIBCEIBCEIBCEIBCEI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6" name="Picture 10" descr="https://www.mathworks.com/matlabcentral/fx_files/22042/1/plane_fi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7652" y="3047999"/>
            <a:ext cx="4298059" cy="3261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778" y="3047999"/>
            <a:ext cx="417195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356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6872287" cy="4746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Cambria" pitchFamily="18" charset="0"/>
              </a:rPr>
              <a:t>Frenet</a:t>
            </a:r>
            <a:r>
              <a:rPr lang="en-US" sz="3600" b="1" dirty="0" smtClean="0">
                <a:latin typeface="Cambria" pitchFamily="18" charset="0"/>
              </a:rPr>
              <a:t> Approximation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180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1800" i="1">
                              <a:latin typeface="Cambria Math"/>
                            </a:rPr>
                            <m:t>𝛽</m:t>
                          </m:r>
                        </m:e>
                      </m:acc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r>
                        <a:rPr lang="en-US" sz="1800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+</m:t>
                      </m:r>
                      <m:r>
                        <a:rPr lang="en-US" sz="1800" i="1">
                          <a:latin typeface="Cambria Math"/>
                        </a:rPr>
                        <m:t>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𝜏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8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sz="18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8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180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1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1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1800" b="0" i="1" smtClean="0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en-US" sz="24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4" cstate="print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TextBox 4"/>
              <p:cNvSpPr txBox="1"/>
              <p:nvPr/>
            </p:nvSpPr>
            <p:spPr>
              <a:xfrm>
                <a:off x="3962400" y="1639459"/>
                <a:ext cx="4876800" cy="1632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Cambria" pitchFamily="18" charset="0"/>
                  </a:rPr>
                  <a:t>The approximation </a:t>
                </a:r>
                <a:endParaRPr lang="en-US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𝛽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𝜅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𝜏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𝜅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i="1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Cambria" pitchFamily="18" charset="0"/>
                  </a:rPr>
                  <a:t> </a:t>
                </a:r>
              </a:p>
              <a:p>
                <a:r>
                  <a:rPr lang="en-US" dirty="0" smtClean="0">
                    <a:latin typeface="Cambria" pitchFamily="18" charset="0"/>
                  </a:rPr>
                  <a:t>is curve which is moving the parabola in the third dimension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>
                    <a:latin typeface="Cambria" pitchFamily="18" charset="0"/>
                  </a:rPr>
                  <a:t>. </a:t>
                </a:r>
              </a:p>
              <a:p>
                <a:endParaRPr lang="en-US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1639459"/>
                <a:ext cx="4876800" cy="163243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000" t="-2239" b="-4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0295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Plane Curves</a:t>
            </a:r>
            <a:endParaRPr lang="en-US" sz="3600" b="1" dirty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Torsion Free Curves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with positive curvature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r>
                      <a:rPr lang="en-US" sz="18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  <a:r>
                  <a:rPr lang="en-US" sz="1800" dirty="0" smtClean="0">
                    <a:latin typeface="Cambria" pitchFamily="18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plane curve if and only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50" name="Picture 2" descr="http://i.stack.imgur.com/6xHt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58305"/>
            <a:ext cx="3429000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.stack.imgur.com/fRxO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3318" y="3486929"/>
            <a:ext cx="34290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356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Plane Curves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Torsion Free Curves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Theorem: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with positive curvature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r>
                      <a:rPr lang="en-US" sz="18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  <a:r>
                  <a:rPr lang="en-US" sz="1800" dirty="0" smtClean="0">
                    <a:latin typeface="Cambria" pitchFamily="18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plane curve if and only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</a:t>
                </a:r>
                <a:r>
                  <a:rPr lang="en-US" sz="2400" b="1" dirty="0" smtClean="0">
                    <a:latin typeface="Cambria" pitchFamily="18" charset="0"/>
                  </a:rPr>
                  <a:t>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24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be a plane curve.</a:t>
                </a: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38600"/>
            <a:ext cx="4648200" cy="2440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255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Plane Curves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823118"/>
                <a:ext cx="8229600" cy="52117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Torsion Free Curves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Theorem: </a:t>
                </a: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with positive curvature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r>
                      <a:rPr lang="en-US" sz="18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  <a:r>
                  <a:rPr lang="en-US" sz="1800" dirty="0" smtClean="0">
                    <a:latin typeface="Cambria" pitchFamily="18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plane curve if and only 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</a:t>
                </a:r>
                <a:r>
                  <a:rPr lang="en-US" sz="2400" b="1" dirty="0" smtClean="0">
                    <a:latin typeface="Cambria" pitchFamily="18" charset="0"/>
                  </a:rPr>
                  <a:t>: </a:t>
                </a:r>
                <a:r>
                  <a:rPr lang="en-US" sz="1800" dirty="0" smtClean="0">
                    <a:latin typeface="Cambria" pitchFamily="18" charset="0"/>
                  </a:rPr>
                  <a:t>Now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23118"/>
                <a:ext cx="8229600" cy="5211763"/>
              </a:xfrm>
              <a:blipFill rotWithShape="1">
                <a:blip r:embed="rId3" cstate="print"/>
                <a:stretch>
                  <a:fillRect l="-1185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9" y="4101578"/>
            <a:ext cx="4415051" cy="231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92271"/>
            <a:ext cx="3084542" cy="2736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1295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143000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Cambria" pitchFamily="18" charset="0"/>
              </a:rPr>
              <a:t>Frenet</a:t>
            </a:r>
            <a:r>
              <a:rPr lang="en-US" sz="4000" b="1" dirty="0" smtClean="0">
                <a:latin typeface="Cambria" pitchFamily="18" charset="0"/>
              </a:rPr>
              <a:t> Approximation</a:t>
            </a:r>
            <a:r>
              <a:rPr lang="en-US" sz="4000" b="1" dirty="0" smtClean="0">
                <a:latin typeface="Cambria" pitchFamily="18" charset="0"/>
              </a:rPr>
              <a:t>,</a:t>
            </a:r>
          </a:p>
          <a:p>
            <a:pPr algn="ctr"/>
            <a:r>
              <a:rPr lang="en-US" sz="4000" b="1" dirty="0" smtClean="0">
                <a:latin typeface="Cambria" pitchFamily="18" charset="0"/>
              </a:rPr>
              <a:t>Arbitrary </a:t>
            </a:r>
            <a:r>
              <a:rPr lang="en-US" sz="4000" b="1" dirty="0" smtClean="0">
                <a:latin typeface="Cambria" pitchFamily="18" charset="0"/>
              </a:rPr>
              <a:t>Speed </a:t>
            </a:r>
            <a:r>
              <a:rPr lang="en-US" sz="4000" b="1" dirty="0" smtClean="0">
                <a:latin typeface="Cambria" pitchFamily="18" charset="0"/>
              </a:rPr>
              <a:t>Curves</a:t>
            </a:r>
            <a:endParaRPr lang="en-US" sz="4000" b="1" dirty="0" smtClean="0">
              <a:latin typeface="Cambria" pitchFamily="18" charset="0"/>
            </a:endParaRPr>
          </a:p>
          <a:p>
            <a:pPr algn="ctr"/>
            <a:endParaRPr lang="en-US" sz="4000" b="1" dirty="0" smtClean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MTH352: Differential Geometry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14600"/>
            <a:ext cx="4512337" cy="3871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325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AutoShape 2" descr="https://img.verticalresponse.com/email_layout/1999/clock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2" descr="C:\Users\SONY\Desktop\end of lecture photos\graduate-job-placement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81200"/>
            <a:ext cx="3657600" cy="393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35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3379</TotalTime>
  <Words>271</Words>
  <Application>Microsoft Office PowerPoint</Application>
  <PresentationFormat>On-screen Show (4:3)</PresentationFormat>
  <Paragraphs>151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Last lecture</vt:lpstr>
      <vt:lpstr>Today’s lecture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Plane Curves</vt:lpstr>
      <vt:lpstr>Plane Curves</vt:lpstr>
      <vt:lpstr>Plane Curves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NTS</cp:lastModifiedBy>
  <cp:revision>185</cp:revision>
  <dcterms:created xsi:type="dcterms:W3CDTF">2006-08-16T00:00:00Z</dcterms:created>
  <dcterms:modified xsi:type="dcterms:W3CDTF">2013-04-26T11:58:14Z</dcterms:modified>
</cp:coreProperties>
</file>