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media/media1.gif" ContentType="video/unknow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333" r:id="rId3"/>
    <p:sldId id="342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6" r:id="rId15"/>
    <p:sldId id="357" r:id="rId16"/>
    <p:sldId id="358" r:id="rId17"/>
    <p:sldId id="355" r:id="rId18"/>
    <p:sldId id="359" r:id="rId19"/>
    <p:sldId id="360" r:id="rId20"/>
    <p:sldId id="343" r:id="rId21"/>
    <p:sldId id="292" r:id="rId22"/>
    <p:sldId id="25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7B834-74A6-4104-B5FD-FB8C2C49610C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F5B9-36E9-46E9-9D39-9389E33987D2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C4792-7B50-4EB5-864A-DCC528ED9D61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72BF-AEB0-45C7-949F-82DD618583D5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5A60-2136-4453-B5B9-99E629C7790C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2974B-7A86-4B0F-89D4-4A0C19E157AF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29564-1477-4791-AE5D-4288AC694633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DC87-2FF5-4C92-8E7B-84B7D9BF35AD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7AF7C-E5CE-4BE5-A0DC-5D1CCCFAEDDF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E156-D850-4618-B0CB-83AF50DC56D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62F-4455-4C31-A449-D9389EFFD42A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E5E33-767E-4ABC-8B0B-2E08146D6736}" type="datetime1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gif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gif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4.gif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video" Target="../media/media1.gif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png"/><Relationship Id="rId5" Type="http://schemas.microsoft.com/office/2007/relationships/media" Target="../media/media1.gif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.gif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gi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11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Speed Of A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Vector Fields On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Differentiation of Vector Fields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" name="Picture 2" descr="http://www.armorplans.com/98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5638" y="1066800"/>
            <a:ext cx="41148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42195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5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Curvature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Frame Field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Formulas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Unit-Speed Helix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6" name="Frenetframehelix.gif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88439" y="1752600"/>
            <a:ext cx="4419466" cy="31242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508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Today’s lecture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1524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Aim:</a:t>
            </a:r>
          </a:p>
          <a:p>
            <a:pPr marL="0" indent="0">
              <a:buNone/>
            </a:pPr>
            <a:endParaRPr lang="en-US" sz="9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Cambria" pitchFamily="18" charset="0"/>
              </a:rPr>
              <a:t>To study mathematical measurements of turning and twisting</a:t>
            </a:r>
            <a:endParaRPr lang="en-US" sz="2000" dirty="0">
              <a:latin typeface="Cambria" pitchFamily="18" charset="0"/>
            </a:endParaRPr>
          </a:p>
        </p:txBody>
      </p:sp>
      <p:pic>
        <p:nvPicPr>
          <p:cNvPr id="1026" name="Picture 2" descr="http://www.thunderbolts.info/wp/wp-content/uploads/2011/08/pitch_variables_b_field_540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1388" y="1143000"/>
            <a:ext cx="6390409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Unit tangent: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unit speed curve. The velocity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called the unit tangent vector filed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www.imsc.res.in/~kapil/papers/krp/img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41529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rate of change of tangent, that is,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</a:t>
                </a:r>
                <a:r>
                  <a:rPr lang="en-US" sz="1800" dirty="0" smtClean="0">
                    <a:latin typeface="Cambria" pitchFamily="18" charset="0"/>
                  </a:rPr>
                  <a:t>called the curvature vector filed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Since we have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this gives us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www.imsc.res.in/~kapil/papers/krp/img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43000"/>
            <a:ext cx="3162300" cy="216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962400"/>
            <a:ext cx="2590800" cy="178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called normal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. 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see that curvature vector field is normal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3735647" cy="257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2057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Curvature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defined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=‖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)‖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Is called the curvature function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curvature function satisfies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≥0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2057400"/>
              </a:xfrm>
              <a:blipFill rotWithShape="1">
                <a:blip r:embed="rId3" cstate="print"/>
                <a:stretch>
                  <a:fillRect l="-1111" t="-2367" b="-51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http://www.frictionpointstudios.com/storage/bezier-curve-post/curve02.jpg?__SQUARESPACE_CACHEVERSION=12744110470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18442"/>
            <a:ext cx="5334000" cy="358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29126" y="3733800"/>
                <a:ext cx="28956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Note: </a:t>
                </a: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Cambria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𝜅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small then the curve is close to </a:t>
                </a:r>
                <a:r>
                  <a:rPr lang="en-US" dirty="0" smtClean="0">
                    <a:latin typeface="Cambria" pitchFamily="18" charset="0"/>
                  </a:rPr>
                  <a:t>straight.</a:t>
                </a: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Cambria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𝜅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is large then the turn in the curve is sharp.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26" y="3733800"/>
                <a:ext cx="2895600" cy="267765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3158" t="-1822" r="-3579" b="-2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Principal normal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curve.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, that is, curve is never straight. We define principal normal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T</m:t>
                              </m:r>
                            </m:e>
                            <m:sup>
                              <m:r>
                                <a:rPr lang="en-US" sz="1800" b="0" i="0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𝜅</m:t>
                          </m:r>
                        </m:den>
                      </m:f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see that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hence a unit vector.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principal normal vector tells us the direction in which the curve turns.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38600"/>
            <a:ext cx="3735647" cy="257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4" descr="http://www.keremcaliskan.com/wp-content/uploads/2009/06/image097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3614737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Curvature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Binormal vector field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vector field on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𝐵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×</m:t>
                      </m:r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is </a:t>
                </a:r>
                <a:r>
                  <a:rPr lang="en-US" sz="1800" dirty="0" smtClean="0">
                    <a:latin typeface="Cambria" pitchFamily="18" charset="0"/>
                  </a:rPr>
                  <a:t>called the </a:t>
                </a:r>
                <a:r>
                  <a:rPr lang="en-US" sz="1800" dirty="0" err="1" smtClean="0">
                    <a:latin typeface="Cambria" pitchFamily="18" charset="0"/>
                  </a:rPr>
                  <a:t>binormal</a:t>
                </a:r>
                <a:r>
                  <a:rPr lang="en-US" sz="1800" dirty="0" smtClean="0">
                    <a:latin typeface="Cambria" pitchFamily="18" charset="0"/>
                  </a:rPr>
                  <a:t> vector field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https://encrypted-tbn3.gstatic.com/images?q=tbn:ANd9GcTjMZJMEDcnO0DwXzmYZgVWMPTJnnkstfAxMkeJ9IRedwq6BJy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5715000" cy="279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Frame Field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unit-speed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 Then the three vector fields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unit vectors that are mutually orthogonal at each point.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latin typeface="Cambria" pitchFamily="18" charset="0"/>
              </a:rPr>
              <a:t>Frenet</a:t>
            </a:r>
            <a:r>
              <a:rPr lang="en-US" sz="3600" b="1" dirty="0">
                <a:latin typeface="Cambria" pitchFamily="18" charset="0"/>
              </a:rPr>
              <a:t> Frame Field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752600"/>
                <a:ext cx="7696200" cy="6858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Cambria" pitchFamily="18" charset="0"/>
                  </a:rPr>
                  <a:t>The </a:t>
                </a:r>
                <a:r>
                  <a:rPr lang="en-US" sz="2400" dirty="0" smtClean="0">
                    <a:latin typeface="Cambria" pitchFamily="18" charset="0"/>
                  </a:rPr>
                  <a:t>triplet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𝑇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𝑁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is called the </a:t>
                </a:r>
                <a:r>
                  <a:rPr lang="en-US" sz="2400" dirty="0" err="1" smtClean="0">
                    <a:latin typeface="Cambria" pitchFamily="18" charset="0"/>
                  </a:rPr>
                  <a:t>Frenet</a:t>
                </a:r>
                <a:r>
                  <a:rPr lang="en-US" sz="2400" dirty="0" smtClean="0">
                    <a:latin typeface="Cambria" pitchFamily="18" charset="0"/>
                  </a:rPr>
                  <a:t> frame field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752600"/>
                <a:ext cx="7696200" cy="6858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 descr="http://www.mathworks.com/matlabcentral/fx_files/14056/16/content/ex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200" y="2743200"/>
            <a:ext cx="4394200" cy="32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keremcaliskan.com/wp-content/uploads/2009/06/image097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5853" y="3224463"/>
            <a:ext cx="4400549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latin typeface="Cambria" pitchFamily="18" charset="0"/>
              </a:rPr>
              <a:t>Frenet</a:t>
            </a:r>
            <a:r>
              <a:rPr lang="en-US" sz="3600" b="1" dirty="0">
                <a:latin typeface="Cambria" pitchFamily="18" charset="0"/>
              </a:rPr>
              <a:t> Frame Field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derivatives of a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field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express derivatives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 derivative of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𝑻</m:t>
                    </m:r>
                  </m:oMath>
                </a14:m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defined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𝜅</m:t>
                          </m:r>
                        </m:den>
                      </m:f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72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latin typeface="Cambria" pitchFamily="18" charset="0"/>
              </a:rPr>
              <a:t>Frenet</a:t>
            </a:r>
            <a:r>
              <a:rPr lang="en-US" sz="3600" b="1" dirty="0">
                <a:latin typeface="Cambria" pitchFamily="18" charset="0"/>
              </a:rPr>
              <a:t> Frame Field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derivatives of a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field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express derivatives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 derivative of B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in the following 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𝑁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 descr="http://www.emeraldinsight.com/content_images/fig/12708502050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4737" y="3400926"/>
            <a:ext cx="304800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664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latin typeface="Cambria" pitchFamily="18" charset="0"/>
              </a:rPr>
              <a:t>Frenet</a:t>
            </a:r>
            <a:r>
              <a:rPr lang="en-US" sz="3600" b="1" dirty="0">
                <a:latin typeface="Cambria" pitchFamily="18" charset="0"/>
              </a:rPr>
              <a:t> Frame Field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torsion of a curve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𝐵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𝜏</m:t>
                      </m:r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</a:t>
                </a:r>
                <a:r>
                  <a:rPr lang="en-US" sz="1800" dirty="0" smtClean="0">
                    <a:latin typeface="Cambria" pitchFamily="18" charset="0"/>
                  </a:rPr>
                  <a:t>called the torsion of the curve.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 descr="http://ars.els-cdn.com/content/image/1-s2.0-S1053811908011981-gr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76600"/>
            <a:ext cx="6290769" cy="298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61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Formulas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Theorem:</a:t>
                </a:r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unit speed curve with curvature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torsion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               </m:t>
                      </m:r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                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r>
                        <a:rPr lang="en-US" sz="1800" b="0" i="1" smtClean="0">
                          <a:latin typeface="Cambria Math"/>
                        </a:rPr>
                        <m:t>                   +</m:t>
                      </m:r>
                      <m:r>
                        <a:rPr lang="en-US" sz="1800" b="0" i="1" smtClean="0">
                          <a:latin typeface="Cambria Math"/>
                        </a:rPr>
                        <m:t>𝜏</m:t>
                      </m:r>
                      <m:r>
                        <a:rPr lang="en-US" sz="18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             −</m:t>
                      </m:r>
                      <m:r>
                        <a:rPr lang="en-US" sz="1800" b="0" i="1" smtClean="0">
                          <a:latin typeface="Cambria Math"/>
                        </a:rPr>
                        <m:t>𝜏</m:t>
                      </m:r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11763"/>
              </a:xfrm>
              <a:blipFill rotWithShape="1">
                <a:blip r:embed="rId3" cstate="print"/>
                <a:stretch>
                  <a:fillRect l="-1111" t="-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00400"/>
            <a:ext cx="46577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144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latin typeface="Cambria" pitchFamily="18" charset="0"/>
              </a:rPr>
              <a:t>Frenet</a:t>
            </a:r>
            <a:r>
              <a:rPr lang="en-US" sz="3600" b="1" dirty="0">
                <a:latin typeface="Cambria" pitchFamily="18" charset="0"/>
              </a:rPr>
              <a:t> Formulas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Theorem:</a:t>
                </a:r>
                <a:r>
                  <a:rPr lang="en-US" sz="1800" dirty="0">
                    <a:latin typeface="Cambria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is a unit speed curve with curvature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𝜅</m:t>
                    </m:r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and torsion 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𝜏</m:t>
                    </m:r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=               </m:t>
                      </m:r>
                      <m:r>
                        <a:rPr lang="en-US" sz="1800" i="1">
                          <a:latin typeface="Cambria Math"/>
                        </a:rPr>
                        <m:t>𝜅</m:t>
                      </m:r>
                      <m:r>
                        <a:rPr lang="en-US" sz="1800" i="1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                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=−</m:t>
                      </m:r>
                      <m:r>
                        <a:rPr lang="en-US" sz="1800" i="1">
                          <a:latin typeface="Cambria Math"/>
                        </a:rPr>
                        <m:t>𝜅</m:t>
                      </m:r>
                      <m:r>
                        <a:rPr lang="en-US" sz="1800" i="1">
                          <a:latin typeface="Cambria Math"/>
                        </a:rPr>
                        <m:t>𝑇</m:t>
                      </m:r>
                      <m:r>
                        <a:rPr lang="en-US" sz="1800" i="1">
                          <a:latin typeface="Cambria Math"/>
                        </a:rPr>
                        <m:t>                   +</m:t>
                      </m:r>
                      <m:r>
                        <a:rPr lang="en-US" sz="1800" i="1">
                          <a:latin typeface="Cambria Math"/>
                        </a:rPr>
                        <m:t>𝜏</m:t>
                      </m:r>
                      <m:r>
                        <a:rPr lang="en-US" sz="1800" i="1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=             −</m:t>
                      </m:r>
                      <m:r>
                        <a:rPr lang="en-US" sz="1800" i="1">
                          <a:latin typeface="Cambria Math"/>
                        </a:rPr>
                        <m:t>𝜏</m:t>
                      </m:r>
                      <m:r>
                        <a:rPr lang="en-US" sz="1800" i="1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0"/>
            <a:ext cx="3370669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78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Unit-Speed Helix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a unit-speed helix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acos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𝑏𝑠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1524000"/>
            <a:ext cx="180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3646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Unit-Speed Helix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a unit-speed helix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acos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𝑏𝑠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Frenetframehelix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257800" y="3886199"/>
            <a:ext cx="3657600" cy="258562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1524000"/>
            <a:ext cx="180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2960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</a:t>
            </a:r>
            <a:r>
              <a:rPr lang="en-US" sz="3200" b="1" dirty="0">
                <a:latin typeface="Cambria" pitchFamily="18" charset="0"/>
              </a:rPr>
              <a:t> </a:t>
            </a:r>
            <a:r>
              <a:rPr lang="en-US" sz="3200" b="1" dirty="0" smtClean="0">
                <a:latin typeface="Cambria" pitchFamily="18" charset="0"/>
              </a:rPr>
              <a:t>we learnt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4145884" cy="5257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Curvature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Frame Field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Formulas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Unit-Speed Helix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6" name="Frenetframehelix.gif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88439" y="1752600"/>
            <a:ext cx="4419466" cy="31242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05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Cambria" pitchFamily="18" charset="0"/>
              </a:rPr>
              <a:t>Frenet</a:t>
            </a:r>
            <a:r>
              <a:rPr lang="en-US" sz="4000" b="1" dirty="0" smtClean="0">
                <a:latin typeface="Cambria" pitchFamily="18" charset="0"/>
              </a:rPr>
              <a:t> Formulas Continued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 descr="http://www.mhhe.com/math/calc/smithminton2e/cd/folder_structure/text/chap11/section05/figure_112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2700" y="2109537"/>
            <a:ext cx="3810000" cy="391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8538" y="1752600"/>
            <a:ext cx="5408824" cy="417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222</Words>
  <Application>Microsoft Office PowerPoint</Application>
  <PresentationFormat>On-screen Show (4:3)</PresentationFormat>
  <Paragraphs>114</Paragraphs>
  <Slides>22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Last lecture</vt:lpstr>
      <vt:lpstr>Today’s lecture</vt:lpstr>
      <vt:lpstr>Today’s lecture</vt:lpstr>
      <vt:lpstr>Curvature</vt:lpstr>
      <vt:lpstr>Curvature</vt:lpstr>
      <vt:lpstr>Curvature</vt:lpstr>
      <vt:lpstr>Curvature</vt:lpstr>
      <vt:lpstr>Curvature</vt:lpstr>
      <vt:lpstr>Curvature</vt:lpstr>
      <vt:lpstr>Frenet Frame Field</vt:lpstr>
      <vt:lpstr>Frenet Frame Field</vt:lpstr>
      <vt:lpstr>Frenet Frame Field</vt:lpstr>
      <vt:lpstr>Frenet Frame Field</vt:lpstr>
      <vt:lpstr>Frenet Frame Field</vt:lpstr>
      <vt:lpstr>Frenet Formulas</vt:lpstr>
      <vt:lpstr>Frenet Formulas</vt:lpstr>
      <vt:lpstr>Unit-Speed Helix</vt:lpstr>
      <vt:lpstr>Unit-Speed Helix</vt:lpstr>
      <vt:lpstr>Today we learnt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132</cp:revision>
  <dcterms:created xsi:type="dcterms:W3CDTF">2006-08-16T00:00:00Z</dcterms:created>
  <dcterms:modified xsi:type="dcterms:W3CDTF">2013-04-22T08:02:53Z</dcterms:modified>
</cp:coreProperties>
</file>