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media/media1.gif" ContentType="video/unknown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8" r:id="rId2"/>
    <p:sldId id="332" r:id="rId3"/>
    <p:sldId id="333" r:id="rId4"/>
    <p:sldId id="342" r:id="rId5"/>
    <p:sldId id="335" r:id="rId6"/>
    <p:sldId id="343" r:id="rId7"/>
    <p:sldId id="364" r:id="rId8"/>
    <p:sldId id="336" r:id="rId9"/>
    <p:sldId id="344" r:id="rId10"/>
    <p:sldId id="337" r:id="rId11"/>
    <p:sldId id="338" r:id="rId12"/>
    <p:sldId id="339" r:id="rId13"/>
    <p:sldId id="345" r:id="rId14"/>
    <p:sldId id="346" r:id="rId15"/>
    <p:sldId id="340" r:id="rId16"/>
    <p:sldId id="341" r:id="rId17"/>
    <p:sldId id="347" r:id="rId18"/>
    <p:sldId id="348" r:id="rId19"/>
    <p:sldId id="349" r:id="rId20"/>
    <p:sldId id="350" r:id="rId21"/>
    <p:sldId id="351" r:id="rId22"/>
    <p:sldId id="355" r:id="rId23"/>
    <p:sldId id="356" r:id="rId24"/>
    <p:sldId id="352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34" r:id="rId33"/>
    <p:sldId id="292" r:id="rId34"/>
    <p:sldId id="25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7" autoAdjust="0"/>
  </p:normalViewPr>
  <p:slideViewPr>
    <p:cSldViewPr>
      <p:cViewPr varScale="1">
        <p:scale>
          <a:sx n="42" d="100"/>
          <a:sy n="42" d="100"/>
        </p:scale>
        <p:origin x="-1507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0.png"/><Relationship Id="rId4" Type="http://schemas.openxmlformats.org/officeDocument/2006/relationships/image" Target="../media/image2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gif"/><Relationship Id="rId1" Type="http://schemas.openxmlformats.org/officeDocument/2006/relationships/vmlDrawing" Target="../drawings/vmlDrawing30.vml"/><Relationship Id="rId5" Type="http://schemas.openxmlformats.org/officeDocument/2006/relationships/image" Target="../media/image46.png"/><Relationship Id="rId4" Type="http://schemas.microsoft.com/office/2007/relationships/media" Target="../media/media1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264622"/>
            <a:ext cx="6096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</a:t>
            </a:r>
            <a:r>
              <a:rPr lang="cy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10</a:t>
            </a: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Last two lectures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800600" cy="4754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Dot Product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Frames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The Attitude Matrix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Cross Product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9379" y="4087843"/>
            <a:ext cx="2774783" cy="230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9379" y="1371600"/>
            <a:ext cx="2757487" cy="259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820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Speed Of A Curve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Vector Fields On Curves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Differentiation of Vector Fields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" name="Picture 2" descr="http://www.armorplans.com/98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5638" y="1066800"/>
            <a:ext cx="4114800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29000"/>
            <a:ext cx="42195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756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Speed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a car moves between Islamabad and Quetta and follow the path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:</m:t>
                      </m:r>
                      <m:r>
                        <a:rPr lang="en-US" sz="1800" b="0" i="1" smtClean="0">
                          <a:latin typeface="Cambria Math"/>
                        </a:rPr>
                        <m:t>𝐼</m:t>
                      </m:r>
                      <m:r>
                        <a:rPr lang="en-US" sz="1800" b="0" i="1" smtClean="0">
                          <a:latin typeface="Cambria Math"/>
                        </a:rPr>
                        <m:t>→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g</a:t>
                </a:r>
                <a:r>
                  <a:rPr lang="en-US" sz="1800" dirty="0" smtClean="0">
                    <a:latin typeface="Cambria" pitchFamily="18" charset="0"/>
                  </a:rPr>
                  <a:t>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What is the speed of the car after 3 hours.</a:t>
                </a: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://news.bbcimg.co.uk/media/images/60081000/jpg/_60081960_593618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828800"/>
            <a:ext cx="3133188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070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Speed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:</m:t>
                      </m:r>
                      <m:r>
                        <a:rPr lang="en-US" sz="1800" b="0" i="1" smtClean="0">
                          <a:latin typeface="Cambria Math"/>
                        </a:rPr>
                        <m:t>𝐼</m:t>
                      </m:r>
                      <m:r>
                        <a:rPr lang="en-US" sz="1800" b="0" i="1" smtClean="0">
                          <a:latin typeface="Cambria Math"/>
                        </a:rPr>
                        <m:t>→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b</a:t>
                </a:r>
                <a:r>
                  <a:rPr lang="en-US" sz="1800" dirty="0" smtClean="0">
                    <a:latin typeface="Cambria" pitchFamily="18" charset="0"/>
                  </a:rPr>
                  <a:t>e a curve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speed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defined as the length of the velocity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en-US" sz="1800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0" i="1" smtClean="0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𝑑𝑡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en-US" sz="1800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0" i="1" smtClean="0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𝑑𝑡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en-US" sz="1800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0" i="1" smtClean="0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 smtClean="0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𝑑𝑡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http://upload.wikimedia.org/wikipedia/commons/thumb/2/29/Helix.svg/220px-Helix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5442" y="3581400"/>
            <a:ext cx="20955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11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Arc length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Let a car moves between Islamabad and Quetta and follow the path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𝛼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/>
                        </a:rPr>
                        <m:t>:</m:t>
                      </m:r>
                      <m:r>
                        <a:rPr lang="en-US" sz="1800" i="1">
                          <a:latin typeface="Cambria Math"/>
                        </a:rPr>
                        <m:t>𝐼</m:t>
                      </m:r>
                      <m:r>
                        <a:rPr lang="en-US" sz="1800" i="1">
                          <a:latin typeface="Cambria Math"/>
                        </a:rPr>
                        <m:t>→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=(</m:t>
                      </m:r>
                      <m:r>
                        <a:rPr lang="en-US" sz="1800" b="0" i="1" smtClean="0">
                          <a:latin typeface="Cambria Math"/>
                        </a:rPr>
                        <m:t>2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i="1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Question: </a:t>
                </a:r>
                <a:r>
                  <a:rPr lang="en-US" sz="1800" dirty="0" smtClean="0">
                    <a:latin typeface="Cambria" pitchFamily="18" charset="0"/>
                  </a:rPr>
                  <a:t>What </a:t>
                </a:r>
                <a:r>
                  <a:rPr lang="en-US" sz="1800" dirty="0">
                    <a:latin typeface="Cambria" pitchFamily="18" charset="0"/>
                  </a:rPr>
                  <a:t>is the </a:t>
                </a:r>
                <a:r>
                  <a:rPr lang="en-US" sz="1800" dirty="0" smtClean="0">
                    <a:latin typeface="Cambria" pitchFamily="18" charset="0"/>
                  </a:rPr>
                  <a:t>distance travelled in 3 hours?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http://news.bbcimg.co.uk/media/images/60081000/jpg/_60081960_593618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48853"/>
            <a:ext cx="3133188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1995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Arc length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Let a car moves between Islamabad and Quetta and follow the path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𝛼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/>
                        </a:rPr>
                        <m:t>:</m:t>
                      </m:r>
                      <m:r>
                        <a:rPr lang="en-US" sz="1800" i="1">
                          <a:latin typeface="Cambria Math"/>
                        </a:rPr>
                        <m:t>𝐼</m:t>
                      </m:r>
                      <m:r>
                        <a:rPr lang="en-US" sz="1800" i="1">
                          <a:latin typeface="Cambria Math"/>
                        </a:rPr>
                        <m:t>→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=(</m:t>
                      </m:r>
                      <m:r>
                        <a:rPr lang="en-US" sz="1800" b="0" i="1" smtClean="0">
                          <a:latin typeface="Cambria Math"/>
                        </a:rPr>
                        <m:t>2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i="1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Question: </a:t>
                </a:r>
                <a:r>
                  <a:rPr lang="en-US" sz="1800" dirty="0" smtClean="0">
                    <a:latin typeface="Cambria" pitchFamily="18" charset="0"/>
                  </a:rPr>
                  <a:t>What </a:t>
                </a:r>
                <a:r>
                  <a:rPr lang="en-US" sz="1800" dirty="0">
                    <a:latin typeface="Cambria" pitchFamily="18" charset="0"/>
                  </a:rPr>
                  <a:t>is the </a:t>
                </a:r>
                <a:r>
                  <a:rPr lang="en-US" sz="1800" dirty="0" smtClean="0">
                    <a:latin typeface="Cambria" pitchFamily="18" charset="0"/>
                  </a:rPr>
                  <a:t>distance travelled in 3 hours?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http://news.bbcimg.co.uk/media/images/60081000/jpg/_60081960_593618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48853"/>
            <a:ext cx="3133188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3858629"/>
            <a:ext cx="44958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Not a simple question.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99115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arc length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equal to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‖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′‖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http://www.armorplans.com/98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200400"/>
            <a:ext cx="5125452" cy="270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8533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Arc length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Let a car moves between Islamabad and Quetta and follow the path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𝛼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/>
                        </a:rPr>
                        <m:t>:</m:t>
                      </m:r>
                      <m:r>
                        <a:rPr lang="en-US" sz="1800" i="1">
                          <a:latin typeface="Cambria Math"/>
                        </a:rPr>
                        <m:t>𝐼</m:t>
                      </m:r>
                      <m:r>
                        <a:rPr lang="en-US" sz="1800" i="1">
                          <a:latin typeface="Cambria Math"/>
                        </a:rPr>
                        <m:t>→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=(</m:t>
                      </m:r>
                      <m:r>
                        <a:rPr lang="en-US" sz="1800" b="0" i="1" smtClean="0">
                          <a:latin typeface="Cambria Math"/>
                        </a:rPr>
                        <m:t>2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i="1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Question: </a:t>
                </a:r>
                <a:r>
                  <a:rPr lang="en-US" sz="1800" dirty="0" smtClean="0">
                    <a:latin typeface="Cambria" pitchFamily="18" charset="0"/>
                  </a:rPr>
                  <a:t>What </a:t>
                </a:r>
                <a:r>
                  <a:rPr lang="en-US" sz="1800" dirty="0">
                    <a:latin typeface="Cambria" pitchFamily="18" charset="0"/>
                  </a:rPr>
                  <a:t>is the </a:t>
                </a:r>
                <a:r>
                  <a:rPr lang="en-US" sz="1800" dirty="0" smtClean="0">
                    <a:latin typeface="Cambria" pitchFamily="18" charset="0"/>
                  </a:rPr>
                  <a:t>distance travelled in 3 hours?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http://news.bbcimg.co.uk/media/images/60081000/jpg/_60081960_593618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48853"/>
            <a:ext cx="3133188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Left Arrow 2"/>
          <p:cNvSpPr/>
          <p:nvPr/>
        </p:nvSpPr>
        <p:spPr>
          <a:xfrm>
            <a:off x="4410612" y="3932824"/>
            <a:ext cx="4733388" cy="2286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6369" y="4676777"/>
            <a:ext cx="41237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1289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The restriction of a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a closed interval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called a </a:t>
                </a:r>
                <a:r>
                  <a:rPr lang="en-US" sz="1800" b="1" dirty="0" smtClean="0">
                    <a:latin typeface="Cambria" pitchFamily="18" charset="0"/>
                  </a:rPr>
                  <a:t>curve segment</a:t>
                </a:r>
                <a:r>
                  <a:rPr lang="en-US" sz="1800" dirty="0" smtClean="0">
                    <a:latin typeface="Cambria" pitchFamily="18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curve segment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𝜎</m:t>
                      </m:r>
                      <m:r>
                        <a:rPr lang="en-US" sz="1800" b="0" i="1" smtClean="0">
                          <a:latin typeface="Cambria Math"/>
                        </a:rPr>
                        <m:t>: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→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/>
                            </a:rPr>
                            <m:t>𝑹</m:t>
                          </m:r>
                        </m:e>
                        <m:sup>
                          <m:r>
                            <a:rPr lang="en-US" sz="1800" b="1" i="1" smtClean="0"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the length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written as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𝐿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799" y="3200400"/>
            <a:ext cx="5740977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1371600" y="6324600"/>
            <a:ext cx="5943600" cy="0"/>
          </a:xfrm>
          <a:prstGeom prst="line">
            <a:avLst/>
          </a:prstGeom>
          <a:ln w="4762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255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A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has unit speed if its speed is 1 </a:t>
                </a:r>
                <a:r>
                  <a:rPr lang="en-US" sz="1800" dirty="0" smtClean="0">
                    <a:latin typeface="Cambria" pitchFamily="18" charset="0"/>
                  </a:rPr>
                  <a:t>at </a:t>
                </a:r>
                <a:r>
                  <a:rPr lang="en-US" sz="1800" dirty="0" smtClean="0">
                    <a:latin typeface="Cambria" pitchFamily="18" charset="0"/>
                  </a:rPr>
                  <a:t>every point, that is,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=1</m:t>
                      </m:r>
                      <m:r>
                        <a:rPr lang="en-US" sz="1800" b="1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defined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,</m:t>
                              </m:r>
                              <m:func>
                                <m:func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 b="0" i="0" smtClean="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sz="1800" b="0" i="1" smtClean="0">
                                  <a:latin typeface="Cambria Math"/>
                                </a:rPr>
                                <m:t>,</m:t>
                              </m:r>
                            </m:e>
                          </m:func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 descr="https://encrypted-tbn1.gstatic.com/images?q=tbn:ANd9GcSY0I4YcJeX1YWenb85Up7S63BCPRg2vTJ83TX0j1_nRGuuM79wS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00"/>
            <a:ext cx="4068536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255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Arc-Length parameterization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Theorem:</a:t>
                </a:r>
                <a:r>
                  <a:rPr lang="en-US" sz="20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regular curve. Then there exist a </a:t>
                </a:r>
                <a:r>
                  <a:rPr lang="en-US" sz="1800" dirty="0" err="1" smtClean="0">
                    <a:latin typeface="Cambria" pitchFamily="18" charset="0"/>
                  </a:rPr>
                  <a:t>reparameterization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2000" dirty="0" smtClean="0">
                    <a:latin typeface="Cambria" pitchFamily="18" charset="0"/>
                  </a:rPr>
                  <a:t>such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‖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‖=1.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Idea of the proof:</a:t>
                </a:r>
                <a:endParaRPr lang="en-US" sz="18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86199"/>
            <a:ext cx="760095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1676400" y="6324600"/>
            <a:ext cx="5181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255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Arc-Length parameterization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Theorem:</a:t>
                </a:r>
                <a:r>
                  <a:rPr lang="en-US" sz="20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regular curve. Then there exist a </a:t>
                </a:r>
                <a:r>
                  <a:rPr lang="en-US" sz="1800" dirty="0" err="1" smtClean="0">
                    <a:latin typeface="Cambria" pitchFamily="18" charset="0"/>
                  </a:rPr>
                  <a:t>reparameterization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2000" dirty="0" smtClean="0">
                    <a:latin typeface="Cambria" pitchFamily="18" charset="0"/>
                  </a:rPr>
                  <a:t>such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‖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‖=1.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3235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Arc-Length parameterization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Theorem:</a:t>
                </a:r>
                <a:r>
                  <a:rPr lang="en-US" sz="20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regular curve. Then there exist a </a:t>
                </a:r>
                <a:r>
                  <a:rPr lang="en-US" sz="1800" dirty="0" err="1" smtClean="0">
                    <a:latin typeface="Cambria" pitchFamily="18" charset="0"/>
                  </a:rPr>
                  <a:t>reparameterization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2000" dirty="0" smtClean="0">
                    <a:latin typeface="Cambria" pitchFamily="18" charset="0"/>
                  </a:rPr>
                  <a:t>such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‖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‖=1.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Flowchart: Alternate Process 3"/>
              <p:cNvSpPr/>
              <p:nvPr/>
            </p:nvSpPr>
            <p:spPr>
              <a:xfrm>
                <a:off x="4572000" y="4876800"/>
                <a:ext cx="4495800" cy="1828800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b="1" dirty="0">
                    <a:latin typeface="Cambria" pitchFamily="18" charset="0"/>
                  </a:rPr>
                  <a:t>Lemma: </a:t>
                </a:r>
                <a:r>
                  <a:rPr lang="en-US" dirty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the </a:t>
                </a:r>
                <a:r>
                  <a:rPr lang="en-US" dirty="0" err="1">
                    <a:latin typeface="Cambria" pitchFamily="18" charset="0"/>
                  </a:rPr>
                  <a:t>reparametrization</a:t>
                </a:r>
                <a:r>
                  <a:rPr lang="en-US" dirty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by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h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,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𝑑h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Flowchart: Alternate Process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876800"/>
                <a:ext cx="4495800" cy="1828800"/>
              </a:xfrm>
              <a:prstGeom prst="flowChartAlternateProcess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858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Consider a helix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defined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=(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func>
                        <m:func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 ,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𝑎</m:t>
                          </m:r>
                          <m:func>
                            <m:func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𝑏𝑡</m:t>
                              </m:r>
                            </m:e>
                          </m:func>
                        </m:e>
                      </m:func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95400"/>
            <a:ext cx="2438400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55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Speed </a:t>
            </a:r>
            <a:r>
              <a:rPr lang="en-US" sz="3600" b="1" dirty="0">
                <a:latin typeface="Cambria" pitchFamily="18" charset="0"/>
              </a:rPr>
              <a:t>O</a:t>
            </a:r>
            <a:r>
              <a:rPr lang="en-US" sz="3600" b="1" dirty="0" smtClean="0">
                <a:latin typeface="Cambria" pitchFamily="18" charset="0"/>
              </a:rPr>
              <a:t>f A Curve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Orientation of a </a:t>
                </a:r>
                <a:r>
                  <a:rPr lang="en-US" sz="2400" b="1" dirty="0" err="1" smtClean="0">
                    <a:latin typeface="Cambria" pitchFamily="18" charset="0"/>
                  </a:rPr>
                  <a:t>reparameterization</a:t>
                </a: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 </a:t>
                </a:r>
                <a:r>
                  <a:rPr lang="en-US" sz="1800" dirty="0" err="1" smtClean="0">
                    <a:latin typeface="Cambria" pitchFamily="18" charset="0"/>
                  </a:rPr>
                  <a:t>reparameterization</a:t>
                </a:r>
                <a:r>
                  <a:rPr lang="en-US" sz="1800" dirty="0" smtClean="0">
                    <a:latin typeface="Cambria" pitchFamily="18" charset="0"/>
                  </a:rPr>
                  <a:t> of a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h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𝑠</m:t>
                      </m:r>
                      <m:r>
                        <a:rPr lang="en-US" sz="1800" b="0" i="1" smtClean="0">
                          <a:latin typeface="Cambria Math"/>
                        </a:rPr>
                        <m:t>))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Is orientation preserving if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≥0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It is orientation reversing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≤0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FACT: Unit speed </a:t>
                </a:r>
                <a:r>
                  <a:rPr lang="en-US" sz="1800" b="1" dirty="0" err="1" smtClean="0">
                    <a:latin typeface="Cambria" pitchFamily="18" charset="0"/>
                  </a:rPr>
                  <a:t>reparameterization</a:t>
                </a:r>
                <a:r>
                  <a:rPr lang="en-US" sz="1800" b="1" dirty="0" smtClean="0">
                    <a:latin typeface="Cambria" pitchFamily="18" charset="0"/>
                  </a:rPr>
                  <a:t> is always orientation preserving.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143000"/>
            <a:ext cx="3131218" cy="2783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55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Vector Fields On Curves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curve.</a:t>
                </a:r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We define: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A vector field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on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function that assigns to each number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𝐼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 tangent vector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the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7379" y="2971800"/>
            <a:ext cx="36576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http://www.math.brown.edu/~banchoff/howison/ma35labs-static-latest/images/352p1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971800"/>
            <a:ext cx="4453763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226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Vector Fields On Curves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49530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the velocity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′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satisfies the definition of vector field on a curve.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4953000" cy="5211763"/>
              </a:xfrm>
              <a:blipFill rotWithShape="1">
                <a:blip r:embed="rId3" cstate="print"/>
                <a:stretch>
                  <a:fillRect l="-1845" t="-936" r="-1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 descr="http://www.artsci.wustl.edu/~bblank/Maple/MultivariablePlotting/Images/MultivariablePlottingII224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7498" y="1371600"/>
            <a:ext cx="3024552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9464" y="3733800"/>
            <a:ext cx="3810000" cy="2899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5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Vector Fields On Curves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Properties of vector fields on curves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vector field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for each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we can write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))</m:t>
                          </m:r>
                        </m:e>
                      </m:nary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 real-valued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are called Euclidean coordinate functions.</a:t>
                </a: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 r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85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Vector Fields On Curves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Addition of vector fields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two vector valued functions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Then the addition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𝑍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defined as: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,          </m:t>
                      </m:r>
                      <m:r>
                        <a:rPr lang="en-US" sz="1800" b="0" i="1" smtClean="0">
                          <a:latin typeface="Cambria Math"/>
                        </a:rPr>
                        <m:t>𝑍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85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Vector Fields On Curves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Scalar Multiplication</a:t>
                </a: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vector field </a:t>
                </a:r>
                <a:r>
                  <a:rPr lang="en-US" sz="1800" dirty="0">
                    <a:latin typeface="Cambria" pitchFamily="18" charset="0"/>
                  </a:rPr>
                  <a:t>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real valued functions.</a:t>
                </a:r>
                <a:r>
                  <a:rPr lang="en-US" sz="1800" b="1" dirty="0" smtClean="0">
                    <a:latin typeface="Cambria" pitchFamily="18" charset="0"/>
                  </a:rPr>
                  <a:t>  </a:t>
                </a:r>
                <a:r>
                  <a:rPr lang="en-US" sz="1800" dirty="0" smtClean="0">
                    <a:latin typeface="Cambria" pitchFamily="18" charset="0"/>
                  </a:rPr>
                  <a:t>Then we define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𝑓𝑌</m:t>
                    </m:r>
                  </m:oMath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atin typeface="Cambria" pitchFamily="18" charset="0"/>
                  </a:rPr>
                  <a:t>Example: 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Let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−</m:t>
                      </m:r>
                      <m:r>
                        <a:rPr lang="en-US" sz="1800" i="1">
                          <a:latin typeface="Cambria Math"/>
                        </a:rPr>
                        <m:t>𝑡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 , </m:t>
                      </m:r>
                      <m:r>
                        <a:rPr lang="en-US" sz="1800" b="0" i="1" smtClean="0">
                          <a:latin typeface="Cambria Math"/>
                        </a:rPr>
                        <m:t>   </m:t>
                      </m:r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+1 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85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Vector Fields On Curves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Dot product of two vector fields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two vector valued functions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Then the dot product of 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𝑍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defined as: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,          </m:t>
                      </m:r>
                      <m:r>
                        <a:rPr lang="en-US" sz="1800" b="0" i="1" smtClean="0">
                          <a:latin typeface="Cambria Math"/>
                        </a:rPr>
                        <m:t>𝑍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  <a:blipFill rotWithShape="1">
                <a:blip r:embed="rId3" cstate="print"/>
                <a:stretch>
                  <a:fillRect l="-1111" t="-865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9153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Vector Fields On Curves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Cross product of two vector fields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two vector valued functions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Then the </a:t>
                </a:r>
                <a:r>
                  <a:rPr lang="en-US" sz="1800" dirty="0">
                    <a:latin typeface="Cambria" pitchFamily="18" charset="0"/>
                  </a:rPr>
                  <a:t>c</a:t>
                </a:r>
                <a:r>
                  <a:rPr lang="en-US" sz="1800" dirty="0" smtClean="0">
                    <a:latin typeface="Cambria" pitchFamily="18" charset="0"/>
                  </a:rPr>
                  <a:t>ross product of 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𝑍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defined as: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,          </m:t>
                      </m:r>
                      <m:r>
                        <a:rPr lang="en-US" sz="1800" b="0" i="1" smtClean="0">
                          <a:latin typeface="Cambria Math"/>
                        </a:rPr>
                        <m:t>𝑍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  <a:blipFill rotWithShape="1">
                <a:blip r:embed="rId3" cstate="print"/>
                <a:stretch>
                  <a:fillRect l="-1111" t="-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808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Differentiation of Vector Fields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Differentiation of a vector field on a curve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vector field on a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, with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the new vector filed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𝑌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is the derivative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=2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𝑌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given by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</a:rPr>
                      <m:t>′′(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85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Differentiation of Vector Fields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curve with coordinates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then the </a:t>
                </a:r>
                <a:r>
                  <a:rPr lang="en-US" sz="1800" b="1" dirty="0" smtClean="0">
                    <a:latin typeface="Cambria" pitchFamily="18" charset="0"/>
                  </a:rPr>
                  <a:t>acceleration of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𝜶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defined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b="0" i="1" smtClean="0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</a:t>
                </a:r>
                <a:r>
                  <a:rPr lang="en-US" sz="2400" b="1" dirty="0" smtClean="0">
                    <a:latin typeface="Cambria" pitchFamily="18" charset="0"/>
                  </a:rPr>
                  <a:t>:</a:t>
                </a:r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3648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Differentiation of Vector Fields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Properties of differentiation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>
                    <a:latin typeface="Cambria" pitchFamily="18" charset="0"/>
                  </a:rPr>
                  <a:t> be two vector valued functions 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𝑅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real-valued function.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two real numbers </a:t>
                </a:r>
                <a:r>
                  <a:rPr lang="en-US" sz="1800" dirty="0" smtClean="0">
                    <a:latin typeface="Cambria" pitchFamily="18" charset="0"/>
                  </a:rPr>
                  <a:t>then 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atin typeface="Cambria" pitchFamily="18" charset="0"/>
                  </a:rPr>
                  <a:t>Linearity</a:t>
                </a:r>
                <a:r>
                  <a:rPr lang="en-US" sz="2400" b="1" dirty="0" smtClean="0">
                    <a:latin typeface="Cambria" pitchFamily="18" charset="0"/>
                  </a:rPr>
                  <a:t>: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𝑎𝑌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𝑏𝑍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𝑌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𝑏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𝑍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err="1" smtClean="0">
                    <a:latin typeface="Cambria" pitchFamily="18" charset="0"/>
                  </a:rPr>
                  <a:t>Leibnizian</a:t>
                </a:r>
                <a:r>
                  <a:rPr lang="en-US" sz="2400" b="1" dirty="0" smtClean="0">
                    <a:latin typeface="Cambria" pitchFamily="18" charset="0"/>
                  </a:rPr>
                  <a:t> properties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𝑌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800" b="0" i="1" smtClean="0">
                                  <a:latin typeface="Cambria Math"/>
                                </a:rPr>
                                <m:t>𝑍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𝑌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r>
                        <a:rPr lang="en-US" sz="1800" b="0" i="1" smtClean="0">
                          <a:latin typeface="Cambria Math"/>
                        </a:rPr>
                        <m:t>𝑍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𝑌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𝑍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𝑓𝑌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𝑌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𝑌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3648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Differentiation of Vector Fields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>
                    <a:latin typeface="Cambria" pitchFamily="18" charset="0"/>
                  </a:rPr>
                  <a:t> be two vector valued functions 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  <m:r>
                      <a:rPr lang="en-US" sz="1800" b="0" i="1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constant then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593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733800"/>
            <a:ext cx="3631746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648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Differentiation of Vector Fields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Parallel vector fields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 vector field on a curve is parallel if all its values are parallel tangent vectors.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That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))</m:t>
                          </m:r>
                        </m:e>
                      </m:nary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124200"/>
            <a:ext cx="3807855" cy="3164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648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Differentiation of Vector Fields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Vanishing derivatives: 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Lemma: 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curve then: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 is constant if and only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not constant,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straight line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:r>
                  <a:rPr lang="en-US" sz="1800" dirty="0" smtClean="0">
                    <a:latin typeface="Cambria" pitchFamily="18" charset="0"/>
                  </a:rPr>
                  <a:t>and only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1800" dirty="0" smtClean="0">
                    <a:latin typeface="Cambria" pitchFamily="18" charset="0"/>
                  </a:rPr>
                  <a:t>A vector field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on a curve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parallel if and only if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𝑌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3648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Differentiation of Vector Fields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  <a:r>
                  <a:rPr lang="en-US" sz="1800" dirty="0" smtClean="0">
                    <a:latin typeface="Cambria" pitchFamily="18" charset="0"/>
                  </a:rPr>
                  <a:t>(</a:t>
                </a:r>
                <a:r>
                  <a:rPr lang="en-US" sz="1800" dirty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is not </a:t>
                </a:r>
                <a:r>
                  <a:rPr lang="en-US" sz="1800" dirty="0" smtClean="0">
                    <a:latin typeface="Cambria" pitchFamily="18" charset="0"/>
                  </a:rPr>
                  <a:t>constant</a:t>
                </a:r>
                <a:r>
                  <a:rPr lang="en-US" sz="1800" dirty="0">
                    <a:latin typeface="Cambria" pitchFamily="18" charset="0"/>
                  </a:rPr>
                  <a:t>, 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is a straight line is and only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)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3648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Differentiation of Vector Fields</a:t>
            </a:r>
            <a:endParaRPr lang="en-US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r>
                  <a:rPr lang="en-US" sz="1800" b="1" dirty="0" smtClean="0">
                    <a:latin typeface="Cambria" pitchFamily="18" charset="0"/>
                  </a:rPr>
                  <a:t>(</a:t>
                </a:r>
                <a:r>
                  <a:rPr lang="en-US" sz="1800" dirty="0">
                    <a:latin typeface="Cambria" pitchFamily="18" charset="0"/>
                  </a:rPr>
                  <a:t>A vector field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on a curve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is parallel if and only if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𝑌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r>
                  <a:rPr lang="en-US" sz="1800" b="1" dirty="0" smtClean="0">
                    <a:latin typeface="Cambria" pitchFamily="18" charset="0"/>
                  </a:rPr>
                  <a:t>)</a:t>
                </a:r>
                <a:endParaRPr lang="en-US" sz="24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3648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 we learnt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58438" cy="50216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Speed Of A Curve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Vector Fields On Curves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Differentiation of Vector Fields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4" name="Picture 2" descr="http://www.armorplans.com/98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64419"/>
            <a:ext cx="3929838" cy="207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29000"/>
            <a:ext cx="42195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4936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Cambria" pitchFamily="18" charset="0"/>
              </a:rPr>
              <a:t>Frenet</a:t>
            </a:r>
            <a:r>
              <a:rPr lang="en-US" sz="4000" b="1" dirty="0" smtClean="0">
                <a:latin typeface="Cambria" pitchFamily="18" charset="0"/>
              </a:rPr>
              <a:t> Formulas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Frenetframehelix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600200" y="2057400"/>
            <a:ext cx="5715000" cy="4040036"/>
          </a:xfrm>
        </p:spPr>
      </p:pic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AutoShape 2" descr="https://img.verticalresponse.com/email_layout/1999/clock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28800"/>
            <a:ext cx="5334000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2269</TotalTime>
  <Words>207</Words>
  <Application>Microsoft Office PowerPoint</Application>
  <PresentationFormat>On-screen Show (4:3)</PresentationFormat>
  <Paragraphs>98</Paragraphs>
  <Slides>34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Last two lectures</vt:lpstr>
      <vt:lpstr>Today’s lecture</vt:lpstr>
      <vt:lpstr>Speed Of A Curve</vt:lpstr>
      <vt:lpstr>Speed Of A Curve</vt:lpstr>
      <vt:lpstr>Speed Of A Curve</vt:lpstr>
      <vt:lpstr>Speed Of A Curve</vt:lpstr>
      <vt:lpstr>Speed Of A Curve</vt:lpstr>
      <vt:lpstr>Speed Of A Curve</vt:lpstr>
      <vt:lpstr>Speed Of A Curve</vt:lpstr>
      <vt:lpstr>Speed Of A Curve</vt:lpstr>
      <vt:lpstr>Speed Of A Curve</vt:lpstr>
      <vt:lpstr>Speed Of A Curve</vt:lpstr>
      <vt:lpstr>Speed Of A Curve</vt:lpstr>
      <vt:lpstr>Speed Of A Curve</vt:lpstr>
      <vt:lpstr>Speed Of A Curve</vt:lpstr>
      <vt:lpstr>Vector Fields On Curves</vt:lpstr>
      <vt:lpstr>Vector Fields On Curves</vt:lpstr>
      <vt:lpstr>Vector Fields On Curves</vt:lpstr>
      <vt:lpstr>Vector Fields On Curves</vt:lpstr>
      <vt:lpstr>Vector Fields On Curves</vt:lpstr>
      <vt:lpstr>Vector Fields On Curves</vt:lpstr>
      <vt:lpstr>Vector Fields On Curves</vt:lpstr>
      <vt:lpstr>Differentiation of Vector Fields</vt:lpstr>
      <vt:lpstr>Differentiation of Vector Fields</vt:lpstr>
      <vt:lpstr>Differentiation of Vector Fields</vt:lpstr>
      <vt:lpstr>Differentiation of Vector Fields</vt:lpstr>
      <vt:lpstr>Differentiation of Vector Fields</vt:lpstr>
      <vt:lpstr>Differentiation of Vector Fields</vt:lpstr>
      <vt:lpstr>Differentiation of Vector Fields</vt:lpstr>
      <vt:lpstr>Differentiation of Vector Fields</vt:lpstr>
      <vt:lpstr>Today we learnt</vt:lpstr>
      <vt:lpstr>Slide 33</vt:lpstr>
      <vt:lpstr>Slide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NTS</cp:lastModifiedBy>
  <cp:revision>133</cp:revision>
  <dcterms:created xsi:type="dcterms:W3CDTF">2006-08-16T00:00:00Z</dcterms:created>
  <dcterms:modified xsi:type="dcterms:W3CDTF">2013-04-22T06:25:42Z</dcterms:modified>
</cp:coreProperties>
</file>