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63" r:id="rId2"/>
    <p:sldId id="259" r:id="rId3"/>
    <p:sldId id="261" r:id="rId4"/>
    <p:sldId id="264" r:id="rId5"/>
    <p:sldId id="265" r:id="rId6"/>
    <p:sldId id="267" r:id="rId7"/>
    <p:sldId id="268" r:id="rId8"/>
    <p:sldId id="266" r:id="rId9"/>
    <p:sldId id="269" r:id="rId10"/>
    <p:sldId id="262" r:id="rId11"/>
    <p:sldId id="270" r:id="rId12"/>
    <p:sldId id="271" r:id="rId13"/>
    <p:sldId id="272" r:id="rId14"/>
    <p:sldId id="273" r:id="rId15"/>
    <p:sldId id="274" r:id="rId16"/>
    <p:sldId id="275" r:id="rId17"/>
    <p:sldId id="277" r:id="rId18"/>
    <p:sldId id="278" r:id="rId19"/>
    <p:sldId id="276" r:id="rId20"/>
    <p:sldId id="279" r:id="rId21"/>
    <p:sldId id="280" r:id="rId22"/>
    <p:sldId id="281" r:id="rId23"/>
    <p:sldId id="282" r:id="rId24"/>
    <p:sldId id="283" r:id="rId25"/>
    <p:sldId id="284" r:id="rId26"/>
    <p:sldId id="285" r:id="rId27"/>
    <p:sldId id="286"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A86F1B-B11A-466E-83F8-B792F397556A}" type="datetimeFigureOut">
              <a:rPr lang="en-US" smtClean="0"/>
              <a:pPr/>
              <a:t>3/15/2013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5103E7A-9575-41B1-A0D7-6A339B13B87E}" type="slidenum">
              <a:rPr lang="en-US" smtClean="0"/>
              <a:pPr/>
              <a:t>‹#›</a:t>
            </a:fld>
            <a:endParaRPr lang="en-US"/>
          </a:p>
        </p:txBody>
      </p:sp>
    </p:spTree>
    <p:extLst>
      <p:ext uri="{BB962C8B-B14F-4D97-AF65-F5344CB8AC3E}">
        <p14:creationId xmlns="" xmlns:p14="http://schemas.microsoft.com/office/powerpoint/2010/main" val="8200704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5103E7A-9575-41B1-A0D7-6A339B13B87E}" type="slidenum">
              <a:rPr lang="en-US" smtClean="0"/>
              <a:pPr/>
              <a:t>9</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5103E7A-9575-41B1-A0D7-6A339B13B87E}" type="slidenum">
              <a:rPr lang="en-US" smtClean="0"/>
              <a:pPr/>
              <a:t>13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C5D231D-AC41-4168-A8DB-6679B2981FB3}" type="datetime1">
              <a:rPr lang="en-US" smtClean="0"/>
              <a:pPr/>
              <a:t>3/15/2013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D31467-9020-4074-A741-C3D79EE8CAF1}" type="datetime1">
              <a:rPr lang="en-US" smtClean="0"/>
              <a:pPr/>
              <a:t>3/15/2013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1817020-4C4D-47A1-9EA9-8F261262EFBC}" type="datetime1">
              <a:rPr lang="en-US" smtClean="0"/>
              <a:pPr/>
              <a:t>3/15/2013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7032807-16DB-4946-8C6C-04E9EF71A191}" type="datetime1">
              <a:rPr lang="en-US" smtClean="0"/>
              <a:pPr/>
              <a:t>3/15/2013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59D6C78-AC5F-4BD1-954F-33DD16DDB08C}" type="datetime1">
              <a:rPr lang="en-US" smtClean="0"/>
              <a:pPr/>
              <a:t>3/15/2013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05AEB61-FF5A-4B93-8345-91E6735A92C7}" type="datetime1">
              <a:rPr lang="en-US" smtClean="0"/>
              <a:pPr/>
              <a:t>3/15/2013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9B3C13-1B50-42D6-B590-20DA3627EB7F}" type="datetime1">
              <a:rPr lang="en-US" smtClean="0"/>
              <a:pPr/>
              <a:t>3/15/2013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983502-2EB3-4A60-A3B3-A5D37B583226}" type="datetime1">
              <a:rPr lang="en-US" smtClean="0"/>
              <a:pPr/>
              <a:t>3/15/2013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5A9B9F-D5C4-40E2-8092-43A34880C8A6}" type="datetime1">
              <a:rPr lang="en-US" smtClean="0"/>
              <a:pPr/>
              <a:t>3/15/2013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83E89C9-7DA8-4498-9DD5-98DAAE4B37D1}" type="datetime1">
              <a:rPr lang="en-US" smtClean="0"/>
              <a:pPr/>
              <a:t>3/15/2013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4637387-633A-45AC-BD76-291AEABCAB3A}" type="datetime1">
              <a:rPr lang="en-US" smtClean="0"/>
              <a:pPr/>
              <a:t>3/15/2013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FBE16B-4C34-4A02-9817-E535062977C1}" type="datetime1">
              <a:rPr lang="en-US" smtClean="0"/>
              <a:pPr/>
              <a:t>3/15/2013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5.gif"/></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image" Target="../media/image16.jpeg"/><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image" Target="../media/image20.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notesSlide" Target="../notesSlides/notesSlide2.xml"/><Relationship Id="rId7" Type="http://schemas.openxmlformats.org/officeDocument/2006/relationships/image" Target="../media/image24.png"/><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image" Target="../media/image23.png"/><Relationship Id="rId5" Type="http://schemas.openxmlformats.org/officeDocument/2006/relationships/oleObject" Target="../embeddings/oleObject2.bin"/><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2.xml"/><Relationship Id="rId1" Type="http://schemas.openxmlformats.org/officeDocument/2006/relationships/vmlDrawing" Target="../drawings/vmlDrawing16.vml"/><Relationship Id="rId4" Type="http://schemas.openxmlformats.org/officeDocument/2006/relationships/image" Target="../media/image33.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Layout" Target="../slideLayouts/slideLayout2.xml"/><Relationship Id="rId1" Type="http://schemas.openxmlformats.org/officeDocument/2006/relationships/vmlDrawing" Target="../drawings/vmlDrawing19.vml"/><Relationship Id="rId4" Type="http://schemas.openxmlformats.org/officeDocument/2006/relationships/image" Target="../media/image36.png"/></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4.xml.rels><?xml version="1.0" encoding="UTF-8" standalone="yes"?>
<Relationships xmlns="http://schemas.openxmlformats.org/package/2006/relationships"><Relationship Id="rId3" Type="http://schemas.openxmlformats.org/officeDocument/2006/relationships/image" Target="../media/image38.wmf"/><Relationship Id="rId7" Type="http://schemas.openxmlformats.org/officeDocument/2006/relationships/image" Target="../media/image42.emf"/><Relationship Id="rId2" Type="http://schemas.openxmlformats.org/officeDocument/2006/relationships/slideLayout" Target="../slideLayouts/slideLayout2.xml"/><Relationship Id="rId1" Type="http://schemas.openxmlformats.org/officeDocument/2006/relationships/vmlDrawing" Target="../drawings/vmlDrawing21.vml"/><Relationship Id="rId6" Type="http://schemas.openxmlformats.org/officeDocument/2006/relationships/image" Target="../media/image41.png"/><Relationship Id="rId5" Type="http://schemas.openxmlformats.org/officeDocument/2006/relationships/image" Target="../media/image40.wmf"/><Relationship Id="rId4" Type="http://schemas.openxmlformats.org/officeDocument/2006/relationships/image" Target="../media/image39.wmf"/></Relationships>
</file>

<file path=ppt/slides/_rels/slide25.xml.rels><?xml version="1.0" encoding="UTF-8" standalone="yes"?>
<Relationships xmlns="http://schemas.openxmlformats.org/package/2006/relationships"><Relationship Id="rId8" Type="http://schemas.openxmlformats.org/officeDocument/2006/relationships/image" Target="../media/image48.wmf"/><Relationship Id="rId3" Type="http://schemas.openxmlformats.org/officeDocument/2006/relationships/image" Target="../media/image43.wmf"/><Relationship Id="rId7" Type="http://schemas.openxmlformats.org/officeDocument/2006/relationships/image" Target="../media/image47.wmf"/><Relationship Id="rId2" Type="http://schemas.openxmlformats.org/officeDocument/2006/relationships/slideLayout" Target="../slideLayouts/slideLayout2.xml"/><Relationship Id="rId1" Type="http://schemas.openxmlformats.org/officeDocument/2006/relationships/vmlDrawing" Target="../drawings/vmlDrawing22.vml"/><Relationship Id="rId6" Type="http://schemas.openxmlformats.org/officeDocument/2006/relationships/image" Target="../media/image46.wmf"/><Relationship Id="rId11" Type="http://schemas.openxmlformats.org/officeDocument/2006/relationships/image" Target="../media/image51.wmf"/><Relationship Id="rId5" Type="http://schemas.openxmlformats.org/officeDocument/2006/relationships/image" Target="../media/image45.wmf"/><Relationship Id="rId10" Type="http://schemas.openxmlformats.org/officeDocument/2006/relationships/image" Target="../media/image50.wmf"/><Relationship Id="rId4" Type="http://schemas.openxmlformats.org/officeDocument/2006/relationships/image" Target="../media/image44.wmf"/><Relationship Id="rId9" Type="http://schemas.openxmlformats.org/officeDocument/2006/relationships/image" Target="../media/image49.wmf"/></Relationships>
</file>

<file path=ppt/slides/_rels/slide2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2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ChangeArrowheads="1"/>
          </p:cNvSpPr>
          <p:nvPr/>
        </p:nvSpPr>
        <p:spPr bwMode="auto">
          <a:xfrm>
            <a:off x="1371600" y="1295400"/>
            <a:ext cx="6096000" cy="30162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y-GB"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MTH352: Differential Geometry</a:t>
            </a:r>
            <a:endParaRPr kumimoji="0" lang="en-US"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en-GB" dirty="0" smtClean="0">
              <a:latin typeface="Arial" pitchFamily="34" charset="0"/>
              <a:cs typeface="Arial" pitchFamily="34" charset="0"/>
            </a:endParaRPr>
          </a:p>
          <a:p>
            <a:pPr algn="ctr"/>
            <a:r>
              <a:rPr lang="en-GB" dirty="0" smtClean="0">
                <a:latin typeface="Arial" pitchFamily="34" charset="0"/>
                <a:cs typeface="Arial" pitchFamily="34" charset="0"/>
              </a:rPr>
              <a:t>For</a:t>
            </a:r>
          </a:p>
          <a:p>
            <a:pPr algn="ctr"/>
            <a:endParaRPr lang="en-US" dirty="0" smtClean="0">
              <a:latin typeface="Arial" pitchFamily="34" charset="0"/>
              <a:cs typeface="Arial" pitchFamily="34" charset="0"/>
            </a:endParaRPr>
          </a:p>
          <a:p>
            <a:pPr algn="ctr"/>
            <a:r>
              <a:rPr lang="en-GB" dirty="0" smtClean="0"/>
              <a:t> </a:t>
            </a:r>
            <a:r>
              <a:rPr lang="en-GB" sz="2400" b="1" dirty="0" smtClean="0">
                <a:latin typeface="Arial" pitchFamily="34" charset="0"/>
                <a:cs typeface="Arial" pitchFamily="34" charset="0"/>
              </a:rPr>
              <a:t>Master of Mathematics</a:t>
            </a:r>
          </a:p>
          <a:p>
            <a:pPr algn="ctr"/>
            <a:endParaRPr lang="en-US" sz="2400" b="1" dirty="0" smtClean="0">
              <a:latin typeface="Arial" pitchFamily="34" charset="0"/>
              <a:cs typeface="Arial" pitchFamily="34" charset="0"/>
            </a:endParaRPr>
          </a:p>
          <a:p>
            <a:pPr algn="ctr"/>
            <a:endParaRPr lang="en-US" sz="2400" b="1" dirty="0" smtClean="0">
              <a:latin typeface="Arial" pitchFamily="34" charset="0"/>
              <a:cs typeface="Arial" pitchFamily="34" charset="0"/>
            </a:endParaRPr>
          </a:p>
          <a:p>
            <a:pPr algn="ctr"/>
            <a:r>
              <a:rPr lang="en-GB" dirty="0" smtClean="0">
                <a:latin typeface="Arial" pitchFamily="34" charset="0"/>
                <a:cs typeface="Arial" pitchFamily="34" charset="0"/>
              </a:rPr>
              <a:t>By</a:t>
            </a:r>
            <a:endParaRPr lang="en-US" dirty="0" smtClean="0">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GB"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TextBox 5"/>
          <p:cNvSpPr txBox="1"/>
          <p:nvPr/>
        </p:nvSpPr>
        <p:spPr>
          <a:xfrm>
            <a:off x="1676400" y="4495800"/>
            <a:ext cx="5562600" cy="1354217"/>
          </a:xfrm>
          <a:prstGeom prst="rect">
            <a:avLst/>
          </a:prstGeom>
          <a:noFill/>
        </p:spPr>
        <p:txBody>
          <a:bodyPr wrap="square" rtlCol="0">
            <a:spAutoFit/>
          </a:bodyPr>
          <a:lstStyle/>
          <a:p>
            <a:pPr algn="ctr"/>
            <a:r>
              <a:rPr lang="en-GB" sz="2800" b="1" dirty="0" smtClean="0">
                <a:latin typeface="Arial" pitchFamily="34" charset="0"/>
                <a:ea typeface="Times New Roman" pitchFamily="18" charset="0"/>
                <a:cs typeface="Arial" pitchFamily="34" charset="0"/>
              </a:rPr>
              <a:t>Dr. SOHAIL IQBAL</a:t>
            </a:r>
            <a:endParaRPr lang="en-US" sz="2800" b="1" dirty="0" smtClean="0">
              <a:latin typeface="Arial" pitchFamily="34" charset="0"/>
              <a:ea typeface="Times New Roman" pitchFamily="18" charset="0"/>
              <a:cs typeface="Arial" pitchFamily="34" charset="0"/>
            </a:endParaRPr>
          </a:p>
          <a:p>
            <a:pPr algn="ctr"/>
            <a:r>
              <a:rPr lang="en-GB" dirty="0" smtClean="0">
                <a:latin typeface="Arial" pitchFamily="34" charset="0"/>
                <a:cs typeface="Arial" pitchFamily="34" charset="0"/>
              </a:rPr>
              <a:t>Assistant Professor</a:t>
            </a:r>
            <a:endParaRPr lang="en-US" dirty="0" smtClean="0">
              <a:latin typeface="Arial" pitchFamily="34" charset="0"/>
              <a:cs typeface="Arial" pitchFamily="34" charset="0"/>
            </a:endParaRPr>
          </a:p>
          <a:p>
            <a:pPr algn="ctr"/>
            <a:r>
              <a:rPr lang="en-GB" dirty="0" smtClean="0">
                <a:latin typeface="Arial" pitchFamily="34" charset="0"/>
                <a:cs typeface="Arial" pitchFamily="34" charset="0"/>
              </a:rPr>
              <a:t>Department of Mathematics, CIIT Islamabad</a:t>
            </a:r>
            <a:endParaRPr lang="en-US" dirty="0" smtClean="0">
              <a:latin typeface="Arial" pitchFamily="34" charset="0"/>
              <a:cs typeface="Arial" pitchFamily="34" charset="0"/>
            </a:endParaRPr>
          </a:p>
          <a:p>
            <a:endParaRPr lang="en-US" dirty="0"/>
          </a:p>
        </p:txBody>
      </p:sp>
      <p:sp>
        <p:nvSpPr>
          <p:cNvPr id="5" name="Slide Number Placeholder 4"/>
          <p:cNvSpPr>
            <a:spLocks noGrp="1"/>
          </p:cNvSpPr>
          <p:nvPr>
            <p:ph type="sldNum" sz="quarter" idx="12"/>
          </p:nvPr>
        </p:nvSpPr>
        <p:spPr/>
        <p:txBody>
          <a:bodyPr/>
          <a:lstStyle/>
          <a:p>
            <a:fld id="{0AD2A1D3-94CF-4BE8-B9A0-75EFE4C74F95}" type="slidenum">
              <a:rPr lang="en-US" smtClean="0"/>
              <a:pPr/>
              <a:t>1</a:t>
            </a:fld>
            <a:endParaRPr lang="en-US"/>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File:Scuola di atene 07.jpg"/>
          <p:cNvPicPr>
            <a:picLocks noChangeAspect="1" noChangeArrowheads="1"/>
          </p:cNvPicPr>
          <p:nvPr/>
        </p:nvPicPr>
        <p:blipFill>
          <a:blip r:embed="rId2" cstate="print"/>
          <a:srcRect/>
          <a:stretch>
            <a:fillRect/>
          </a:stretch>
        </p:blipFill>
        <p:spPr bwMode="auto">
          <a:xfrm>
            <a:off x="6553200" y="533400"/>
            <a:ext cx="2007870" cy="2362200"/>
          </a:xfrm>
          <a:prstGeom prst="rect">
            <a:avLst/>
          </a:prstGeom>
          <a:noFill/>
        </p:spPr>
      </p:pic>
      <p:sp>
        <p:nvSpPr>
          <p:cNvPr id="6" name="TextBox 5"/>
          <p:cNvSpPr txBox="1"/>
          <p:nvPr/>
        </p:nvSpPr>
        <p:spPr>
          <a:xfrm>
            <a:off x="609600" y="533400"/>
            <a:ext cx="4343400" cy="2677656"/>
          </a:xfrm>
          <a:prstGeom prst="rect">
            <a:avLst/>
          </a:prstGeom>
          <a:noFill/>
        </p:spPr>
        <p:txBody>
          <a:bodyPr wrap="square" rtlCol="0">
            <a:spAutoFit/>
          </a:bodyPr>
          <a:lstStyle/>
          <a:p>
            <a:r>
              <a:rPr lang="en-US" sz="2400" b="1" dirty="0" smtClean="0">
                <a:latin typeface="Arial" pitchFamily="34" charset="0"/>
                <a:cs typeface="Arial" pitchFamily="34" charset="0"/>
              </a:rPr>
              <a:t>Euclid:</a:t>
            </a:r>
          </a:p>
          <a:p>
            <a:pPr>
              <a:buFont typeface="Wingdings" pitchFamily="2" charset="2"/>
              <a:buChar char="Ø"/>
            </a:pPr>
            <a:r>
              <a:rPr lang="en-US" dirty="0" smtClean="0">
                <a:latin typeface="Arial" pitchFamily="34" charset="0"/>
                <a:cs typeface="Arial" pitchFamily="34" charset="0"/>
              </a:rPr>
              <a:t>He is often referred to as the "Father of Geometry“.  </a:t>
            </a:r>
          </a:p>
          <a:p>
            <a:pPr>
              <a:buFont typeface="Wingdings" pitchFamily="2" charset="2"/>
              <a:buChar char="Ø"/>
            </a:pPr>
            <a:r>
              <a:rPr lang="en-US" dirty="0" smtClean="0">
                <a:latin typeface="Arial" pitchFamily="34" charset="0"/>
                <a:cs typeface="Arial" pitchFamily="34" charset="0"/>
              </a:rPr>
              <a:t>Euclid's Elements.</a:t>
            </a:r>
          </a:p>
          <a:p>
            <a:pPr>
              <a:buFont typeface="Wingdings" pitchFamily="2" charset="2"/>
              <a:buChar char="Ø"/>
            </a:pPr>
            <a:r>
              <a:rPr lang="en-US" dirty="0" smtClean="0">
                <a:latin typeface="Arial" pitchFamily="34" charset="0"/>
                <a:cs typeface="Arial" pitchFamily="34" charset="0"/>
              </a:rPr>
              <a:t>His work is one of the most influential works in the history of mathematics. The “Elements” have been serving as the main textbook for teaching geometry from the 300 B.C. until the 20th century.</a:t>
            </a:r>
          </a:p>
        </p:txBody>
      </p:sp>
      <p:sp>
        <p:nvSpPr>
          <p:cNvPr id="9" name="TextBox 8"/>
          <p:cNvSpPr txBox="1"/>
          <p:nvPr/>
        </p:nvSpPr>
        <p:spPr>
          <a:xfrm>
            <a:off x="609600" y="3505200"/>
            <a:ext cx="4724400" cy="2386013"/>
          </a:xfrm>
          <a:prstGeom prst="rect">
            <a:avLst/>
          </a:prstGeom>
          <a:noFill/>
        </p:spPr>
        <p:txBody>
          <a:bodyPr wrap="square" rtlCol="0">
            <a:spAutoFit/>
          </a:bodyPr>
          <a:lstStyle/>
          <a:p>
            <a:r>
              <a:rPr lang="en-US" sz="2400" b="1" dirty="0" smtClean="0">
                <a:latin typeface="Arial" pitchFamily="34" charset="0"/>
                <a:cs typeface="Arial" pitchFamily="34" charset="0"/>
              </a:rPr>
              <a:t>Archimedes</a:t>
            </a:r>
          </a:p>
          <a:p>
            <a:pPr>
              <a:buFont typeface="Wingdings" pitchFamily="2" charset="2"/>
              <a:buChar char="Ø"/>
            </a:pPr>
            <a:r>
              <a:rPr lang="en-US" dirty="0" smtClean="0">
                <a:latin typeface="Arial" pitchFamily="34" charset="0"/>
                <a:cs typeface="Arial" pitchFamily="34" charset="0"/>
              </a:rPr>
              <a:t>Give me a place to stand on, and I will move the Earth.</a:t>
            </a:r>
          </a:p>
          <a:p>
            <a:pPr>
              <a:buFont typeface="Wingdings" pitchFamily="2" charset="2"/>
              <a:buChar char="Ø"/>
            </a:pPr>
            <a:r>
              <a:rPr lang="en-US" dirty="0" smtClean="0">
                <a:latin typeface="Arial" pitchFamily="34" charset="0"/>
                <a:cs typeface="Arial" pitchFamily="34" charset="0"/>
              </a:rPr>
              <a:t>Calculated the area and volumes of different objects, the techniques were later formulated in calculus.</a:t>
            </a:r>
          </a:p>
          <a:p>
            <a:pPr>
              <a:buFont typeface="Wingdings" pitchFamily="2" charset="2"/>
              <a:buChar char="Ø"/>
            </a:pPr>
            <a:endParaRPr lang="en-US" dirty="0" smtClean="0">
              <a:latin typeface="Arial" pitchFamily="34" charset="0"/>
              <a:cs typeface="Arial" pitchFamily="34" charset="0"/>
            </a:endParaRPr>
          </a:p>
          <a:p>
            <a:pPr>
              <a:buFont typeface="Wingdings" pitchFamily="2" charset="2"/>
              <a:buChar char="Ø"/>
            </a:pPr>
            <a:endParaRPr lang="en-US" dirty="0" smtClean="0">
              <a:latin typeface="Arial" pitchFamily="34" charset="0"/>
              <a:cs typeface="Arial" pitchFamily="34" charset="0"/>
            </a:endParaRPr>
          </a:p>
        </p:txBody>
      </p:sp>
      <p:pic>
        <p:nvPicPr>
          <p:cNvPr id="10" name="Picture 6" descr="File:Archimedes lever (Small).jpg"/>
          <p:cNvPicPr>
            <a:picLocks noChangeAspect="1" noChangeArrowheads="1"/>
          </p:cNvPicPr>
          <p:nvPr/>
        </p:nvPicPr>
        <p:blipFill>
          <a:blip r:embed="rId3" cstate="print"/>
          <a:srcRect/>
          <a:stretch>
            <a:fillRect/>
          </a:stretch>
        </p:blipFill>
        <p:spPr bwMode="auto">
          <a:xfrm>
            <a:off x="6248400" y="3352800"/>
            <a:ext cx="2516920" cy="1679258"/>
          </a:xfrm>
          <a:prstGeom prst="rect">
            <a:avLst/>
          </a:prstGeom>
          <a:noFill/>
        </p:spPr>
      </p:pic>
      <p:pic>
        <p:nvPicPr>
          <p:cNvPr id="11" name="Picture 4" descr="File:Archimedes sphere and cylinder.svg"/>
          <p:cNvPicPr>
            <a:picLocks noChangeAspect="1" noChangeArrowheads="1"/>
          </p:cNvPicPr>
          <p:nvPr/>
        </p:nvPicPr>
        <p:blipFill>
          <a:blip r:embed="rId4" cstate="print"/>
          <a:srcRect/>
          <a:stretch>
            <a:fillRect/>
          </a:stretch>
        </p:blipFill>
        <p:spPr bwMode="auto">
          <a:xfrm>
            <a:off x="7162800" y="5181600"/>
            <a:ext cx="1371600" cy="1484291"/>
          </a:xfrm>
          <a:prstGeom prst="rect">
            <a:avLst/>
          </a:prstGeom>
          <a:noFill/>
        </p:spPr>
      </p:pic>
      <p:sp>
        <p:nvSpPr>
          <p:cNvPr id="7" name="Slide Number Placeholder 6"/>
          <p:cNvSpPr>
            <a:spLocks noGrp="1"/>
          </p:cNvSpPr>
          <p:nvPr>
            <p:ph type="sldNum" sz="quarter" idx="12"/>
          </p:nvPr>
        </p:nvSpPr>
        <p:spPr/>
        <p:txBody>
          <a:bodyPr/>
          <a:lstStyle/>
          <a:p>
            <a:fld id="{0AD2A1D3-94CF-4BE8-B9A0-75EFE4C74F95}" type="slidenum">
              <a:rPr lang="en-US" smtClean="0"/>
              <a:pPr/>
              <a:t>2</a:t>
            </a:fld>
            <a:endParaRPr lang="en-US"/>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7200" y="457200"/>
            <a:ext cx="3962400" cy="1846659"/>
          </a:xfrm>
          <a:prstGeom prst="rect">
            <a:avLst/>
          </a:prstGeom>
          <a:noFill/>
        </p:spPr>
        <p:txBody>
          <a:bodyPr wrap="square" rtlCol="0">
            <a:spAutoFit/>
          </a:bodyPr>
          <a:lstStyle/>
          <a:p>
            <a:r>
              <a:rPr lang="en-US" sz="2400" b="1" dirty="0" smtClean="0">
                <a:latin typeface="Arial" pitchFamily="34" charset="0"/>
                <a:cs typeface="Arial" pitchFamily="34" charset="0"/>
              </a:rPr>
              <a:t>Muslim Era:</a:t>
            </a:r>
          </a:p>
          <a:p>
            <a:pPr algn="just">
              <a:buFont typeface="Wingdings" pitchFamily="2" charset="2"/>
              <a:buChar char="Ø"/>
            </a:pPr>
            <a:r>
              <a:rPr lang="en-US" dirty="0" smtClean="0"/>
              <a:t> </a:t>
            </a:r>
            <a:r>
              <a:rPr lang="en-US" dirty="0" smtClean="0">
                <a:latin typeface="Arial" pitchFamily="34" charset="0"/>
                <a:cs typeface="Arial" pitchFamily="34" charset="0"/>
              </a:rPr>
              <a:t>The need to predict the phases of the Moon for Ramadan and other religious festivals led to great steps forward in geometry of celestial objects (astronomy).</a:t>
            </a:r>
          </a:p>
        </p:txBody>
      </p:sp>
      <p:pic>
        <p:nvPicPr>
          <p:cNvPr id="5" name="Picture 6" descr="Taqi al-Din's observatory"/>
          <p:cNvPicPr>
            <a:picLocks noChangeAspect="1" noChangeArrowheads="1"/>
          </p:cNvPicPr>
          <p:nvPr/>
        </p:nvPicPr>
        <p:blipFill>
          <a:blip r:embed="rId2" cstate="print"/>
          <a:srcRect/>
          <a:stretch>
            <a:fillRect/>
          </a:stretch>
        </p:blipFill>
        <p:spPr bwMode="auto">
          <a:xfrm>
            <a:off x="5029200" y="457200"/>
            <a:ext cx="3717979" cy="1866901"/>
          </a:xfrm>
          <a:prstGeom prst="rect">
            <a:avLst/>
          </a:prstGeom>
          <a:noFill/>
        </p:spPr>
      </p:pic>
      <p:sp>
        <p:nvSpPr>
          <p:cNvPr id="8" name="TextBox 7"/>
          <p:cNvSpPr txBox="1"/>
          <p:nvPr/>
        </p:nvSpPr>
        <p:spPr>
          <a:xfrm>
            <a:off x="609600" y="3124201"/>
            <a:ext cx="4419600" cy="2769989"/>
          </a:xfrm>
          <a:prstGeom prst="rect">
            <a:avLst/>
          </a:prstGeom>
          <a:noFill/>
        </p:spPr>
        <p:txBody>
          <a:bodyPr wrap="square" rtlCol="0">
            <a:spAutoFit/>
          </a:bodyPr>
          <a:lstStyle/>
          <a:p>
            <a:r>
              <a:rPr lang="en-US" sz="2400" b="1" dirty="0" smtClean="0">
                <a:latin typeface="Arial" pitchFamily="34" charset="0"/>
                <a:cs typeface="Arial" pitchFamily="34" charset="0"/>
              </a:rPr>
              <a:t>René Descartes/  Pierre de Fermat</a:t>
            </a:r>
          </a:p>
          <a:p>
            <a:pPr>
              <a:buFont typeface="Wingdings" pitchFamily="2" charset="2"/>
              <a:buChar char="Ø"/>
            </a:pPr>
            <a:r>
              <a:rPr lang="en-US" dirty="0" smtClean="0">
                <a:latin typeface="Arial" pitchFamily="34" charset="0"/>
                <a:cs typeface="Arial" pitchFamily="34" charset="0"/>
              </a:rPr>
              <a:t> Introduction “Cartesian coordinates”  which marked a new stage for geometry, since geometric figures, could now be represented analytically, that is, with functions and equations. </a:t>
            </a:r>
            <a:endParaRPr lang="en-US" sz="2400" b="1" dirty="0" smtClean="0">
              <a:latin typeface="Arial" pitchFamily="34" charset="0"/>
              <a:cs typeface="Arial" pitchFamily="34" charset="0"/>
            </a:endParaRPr>
          </a:p>
          <a:p>
            <a:pPr>
              <a:buFont typeface="Wingdings" pitchFamily="2" charset="2"/>
              <a:buChar char="Ø"/>
            </a:pPr>
            <a:r>
              <a:rPr lang="en-US" dirty="0" smtClean="0">
                <a:latin typeface="Arial" pitchFamily="34" charset="0"/>
                <a:cs typeface="Arial" pitchFamily="34" charset="0"/>
              </a:rPr>
              <a:t> Built a bridge between algebra and geometry.</a:t>
            </a:r>
          </a:p>
        </p:txBody>
      </p:sp>
      <p:pic>
        <p:nvPicPr>
          <p:cNvPr id="17412" name="Picture 4" descr="http://hotmath.com/images/gt/lessons/genericalg1/quadratic_inequality_1.gif"/>
          <p:cNvPicPr>
            <a:picLocks noChangeAspect="1" noChangeArrowheads="1"/>
          </p:cNvPicPr>
          <p:nvPr/>
        </p:nvPicPr>
        <p:blipFill>
          <a:blip r:embed="rId3" cstate="print"/>
          <a:srcRect/>
          <a:stretch>
            <a:fillRect/>
          </a:stretch>
        </p:blipFill>
        <p:spPr bwMode="auto">
          <a:xfrm>
            <a:off x="6019800" y="3048000"/>
            <a:ext cx="2686050" cy="2686050"/>
          </a:xfrm>
          <a:prstGeom prst="rect">
            <a:avLst/>
          </a:prstGeom>
          <a:noFill/>
        </p:spPr>
      </p:pic>
      <p:sp>
        <p:nvSpPr>
          <p:cNvPr id="6" name="Slide Number Placeholder 5"/>
          <p:cNvSpPr>
            <a:spLocks noGrp="1"/>
          </p:cNvSpPr>
          <p:nvPr>
            <p:ph type="sldNum" sz="quarter" idx="12"/>
          </p:nvPr>
        </p:nvSpPr>
        <p:spPr/>
        <p:txBody>
          <a:bodyPr/>
          <a:lstStyle/>
          <a:p>
            <a:fld id="{0AD2A1D3-94CF-4BE8-B9A0-75EFE4C74F95}" type="slidenum">
              <a:rPr lang="en-US" smtClean="0"/>
              <a:pPr/>
              <a:t>3</a:t>
            </a:fld>
            <a:endParaRPr lang="en-US"/>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33400" y="381000"/>
            <a:ext cx="6477000" cy="1323439"/>
          </a:xfrm>
          <a:prstGeom prst="rect">
            <a:avLst/>
          </a:prstGeom>
          <a:noFill/>
        </p:spPr>
        <p:txBody>
          <a:bodyPr wrap="square" rtlCol="0">
            <a:spAutoFit/>
          </a:bodyPr>
          <a:lstStyle/>
          <a:p>
            <a:r>
              <a:rPr lang="en-US" sz="2600" dirty="0" smtClean="0">
                <a:latin typeface="Arial" pitchFamily="34" charset="0"/>
                <a:cs typeface="Arial" pitchFamily="34" charset="0"/>
              </a:rPr>
              <a:t>Cartesian coordinates On Euclidean plane</a:t>
            </a:r>
          </a:p>
          <a:p>
            <a:pPr>
              <a:buFont typeface="Wingdings" pitchFamily="2" charset="2"/>
              <a:buChar char="Ø"/>
            </a:pPr>
            <a:r>
              <a:rPr lang="en-US" dirty="0" smtClean="0">
                <a:latin typeface="Arial" pitchFamily="34" charset="0"/>
                <a:cs typeface="Arial" pitchFamily="34" charset="0"/>
              </a:rPr>
              <a:t>We can associate a point in plane with an ordered pair.</a:t>
            </a:r>
          </a:p>
          <a:p>
            <a:pPr>
              <a:buFont typeface="Wingdings" pitchFamily="2" charset="2"/>
              <a:buChar char="Ø"/>
            </a:pPr>
            <a:r>
              <a:rPr lang="en-US" dirty="0" smtClean="0">
                <a:latin typeface="Arial" pitchFamily="34" charset="0"/>
                <a:cs typeface="Arial" pitchFamily="34" charset="0"/>
              </a:rPr>
              <a:t>Using the coordinate plane we can associate a curve in plane with an equation.</a:t>
            </a:r>
            <a:endParaRPr lang="en-US" dirty="0">
              <a:latin typeface="Arial" pitchFamily="34" charset="0"/>
              <a:cs typeface="Arial" pitchFamily="34" charset="0"/>
            </a:endParaRPr>
          </a:p>
        </p:txBody>
      </p:sp>
      <p:pic>
        <p:nvPicPr>
          <p:cNvPr id="2053" name="Picture 5"/>
          <p:cNvPicPr>
            <a:picLocks noChangeAspect="1" noChangeArrowheads="1"/>
          </p:cNvPicPr>
          <p:nvPr/>
        </p:nvPicPr>
        <p:blipFill>
          <a:blip r:embed="rId3" cstate="print"/>
          <a:srcRect/>
          <a:stretch>
            <a:fillRect/>
          </a:stretch>
        </p:blipFill>
        <p:spPr bwMode="auto">
          <a:xfrm>
            <a:off x="152400" y="2520878"/>
            <a:ext cx="4953000" cy="3898972"/>
          </a:xfrm>
          <a:prstGeom prst="rect">
            <a:avLst/>
          </a:prstGeom>
          <a:noFill/>
          <a:ln w="9525">
            <a:noFill/>
            <a:miter lim="800000"/>
            <a:headEnd/>
            <a:tailEnd/>
          </a:ln>
          <a:effectLst/>
        </p:spPr>
      </p:pic>
      <p:pic>
        <p:nvPicPr>
          <p:cNvPr id="10" name="Picture 4" descr="http://hotmath.com/images/gt/lessons/genericalg1/quadratic_inequality_1.gif"/>
          <p:cNvPicPr>
            <a:picLocks noChangeAspect="1" noChangeArrowheads="1"/>
          </p:cNvPicPr>
          <p:nvPr/>
        </p:nvPicPr>
        <p:blipFill>
          <a:blip r:embed="rId4" cstate="print"/>
          <a:srcRect/>
          <a:stretch>
            <a:fillRect/>
          </a:stretch>
        </p:blipFill>
        <p:spPr bwMode="auto">
          <a:xfrm>
            <a:off x="5105400" y="2667000"/>
            <a:ext cx="3600450" cy="3600450"/>
          </a:xfrm>
          <a:prstGeom prst="rect">
            <a:avLst/>
          </a:prstGeom>
          <a:noFill/>
        </p:spPr>
      </p:pic>
      <p:sp>
        <p:nvSpPr>
          <p:cNvPr id="11" name="Slide Number Placeholder 10"/>
          <p:cNvSpPr>
            <a:spLocks noGrp="1"/>
          </p:cNvSpPr>
          <p:nvPr>
            <p:ph type="sldNum" sz="quarter" idx="12"/>
          </p:nvPr>
        </p:nvSpPr>
        <p:spPr/>
        <p:txBody>
          <a:bodyPr/>
          <a:lstStyle/>
          <a:p>
            <a:fld id="{0AD2A1D3-94CF-4BE8-B9A0-75EFE4C74F95}" type="slidenum">
              <a:rPr lang="en-US" smtClean="0"/>
              <a:pPr/>
              <a:t>4</a:t>
            </a:fld>
            <a:endParaRPr lang="en-US"/>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image1.jpg"/>
          <p:cNvPicPr>
            <a:picLocks noChangeAspect="1" noChangeArrowheads="1"/>
          </p:cNvPicPr>
          <p:nvPr/>
        </p:nvPicPr>
        <p:blipFill>
          <a:blip r:embed="rId3" cstate="print"/>
          <a:srcRect/>
          <a:stretch>
            <a:fillRect/>
          </a:stretch>
        </p:blipFill>
        <p:spPr bwMode="auto">
          <a:xfrm>
            <a:off x="2514600" y="2590800"/>
            <a:ext cx="4019550" cy="3810000"/>
          </a:xfrm>
          <a:prstGeom prst="rect">
            <a:avLst/>
          </a:prstGeom>
          <a:noFill/>
        </p:spPr>
      </p:pic>
      <p:graphicFrame>
        <p:nvGraphicFramePr>
          <p:cNvPr id="5" name="Table 4"/>
          <p:cNvGraphicFramePr>
            <a:graphicFrameLocks noGrp="1"/>
          </p:cNvGraphicFramePr>
          <p:nvPr/>
        </p:nvGraphicFramePr>
        <p:xfrm>
          <a:off x="1447800" y="1600200"/>
          <a:ext cx="6096000" cy="914400"/>
        </p:xfrm>
        <a:graphic>
          <a:graphicData uri="http://schemas.openxmlformats.org/drawingml/2006/table">
            <a:tbl>
              <a:tblPr firstRow="1" bandRow="1">
                <a:tableStyleId>{5C22544A-7EE6-4342-B048-85BDC9FD1C3A}</a:tableStyleId>
              </a:tblPr>
              <a:tblGrid>
                <a:gridCol w="1016000"/>
                <a:gridCol w="1016000"/>
                <a:gridCol w="1016000"/>
                <a:gridCol w="1016000"/>
                <a:gridCol w="1016000"/>
                <a:gridCol w="1016000"/>
              </a:tblGrid>
              <a:tr h="370840">
                <a:tc>
                  <a:txBody>
                    <a:bodyPr/>
                    <a:lstStyle/>
                    <a:p>
                      <a:r>
                        <a:rPr lang="en-US" sz="2400" dirty="0" smtClean="0">
                          <a:latin typeface="Arial" pitchFamily="34" charset="0"/>
                          <a:cs typeface="Arial" pitchFamily="34" charset="0"/>
                        </a:rPr>
                        <a:t>X</a:t>
                      </a:r>
                      <a:endParaRPr lang="en-US" sz="2400" dirty="0">
                        <a:latin typeface="Arial" pitchFamily="34" charset="0"/>
                        <a:cs typeface="Arial" pitchFamily="34" charset="0"/>
                      </a:endParaRPr>
                    </a:p>
                  </a:txBody>
                  <a:tcPr/>
                </a:tc>
                <a:tc>
                  <a:txBody>
                    <a:bodyPr/>
                    <a:lstStyle/>
                    <a:p>
                      <a:r>
                        <a:rPr lang="en-US" dirty="0" smtClean="0"/>
                        <a:t>0</a:t>
                      </a:r>
                      <a:endParaRPr lang="en-US" dirty="0"/>
                    </a:p>
                  </a:txBody>
                  <a:tcPr/>
                </a:tc>
                <a:tc>
                  <a:txBody>
                    <a:bodyPr/>
                    <a:lstStyle/>
                    <a:p>
                      <a:r>
                        <a:rPr lang="en-US" dirty="0" smtClean="0"/>
                        <a:t>1</a:t>
                      </a:r>
                      <a:endParaRPr lang="en-US" dirty="0"/>
                    </a:p>
                  </a:txBody>
                  <a:tcPr/>
                </a:tc>
                <a:tc>
                  <a:txBody>
                    <a:bodyPr/>
                    <a:lstStyle/>
                    <a:p>
                      <a:r>
                        <a:rPr lang="en-US" dirty="0" smtClean="0"/>
                        <a:t>-1</a:t>
                      </a:r>
                      <a:endParaRPr lang="en-US" dirty="0"/>
                    </a:p>
                  </a:txBody>
                  <a:tcPr/>
                </a:tc>
                <a:tc>
                  <a:txBody>
                    <a:bodyPr/>
                    <a:lstStyle/>
                    <a:p>
                      <a:r>
                        <a:rPr lang="en-US" dirty="0" smtClean="0"/>
                        <a:t>2</a:t>
                      </a:r>
                      <a:endParaRPr lang="en-US" dirty="0"/>
                    </a:p>
                  </a:txBody>
                  <a:tcPr/>
                </a:tc>
                <a:tc>
                  <a:txBody>
                    <a:bodyPr/>
                    <a:lstStyle/>
                    <a:p>
                      <a:r>
                        <a:rPr lang="en-US" dirty="0" smtClean="0"/>
                        <a:t>-2</a:t>
                      </a:r>
                      <a:endParaRPr lang="en-US" dirty="0"/>
                    </a:p>
                  </a:txBody>
                  <a:tcPr/>
                </a:tc>
              </a:tr>
              <a:tr h="370840">
                <a:tc>
                  <a:txBody>
                    <a:bodyPr/>
                    <a:lstStyle/>
                    <a:p>
                      <a:r>
                        <a:rPr lang="en-US" sz="2400" b="1" dirty="0" smtClean="0">
                          <a:latin typeface="Arial" pitchFamily="34" charset="0"/>
                          <a:cs typeface="Arial" pitchFamily="34" charset="0"/>
                        </a:rPr>
                        <a:t>Y</a:t>
                      </a:r>
                      <a:endParaRPr lang="en-US" sz="2400" b="1" dirty="0">
                        <a:latin typeface="Arial" pitchFamily="34" charset="0"/>
                        <a:cs typeface="Arial" pitchFamily="34" charset="0"/>
                      </a:endParaRPr>
                    </a:p>
                  </a:txBody>
                  <a:tcPr/>
                </a:tc>
                <a:tc>
                  <a:txBody>
                    <a:bodyPr/>
                    <a:lstStyle/>
                    <a:p>
                      <a:r>
                        <a:rPr lang="en-US" dirty="0" smtClean="0"/>
                        <a:t>0</a:t>
                      </a:r>
                      <a:endParaRPr lang="en-US" dirty="0"/>
                    </a:p>
                  </a:txBody>
                  <a:tcPr/>
                </a:tc>
                <a:tc>
                  <a:txBody>
                    <a:bodyPr/>
                    <a:lstStyle/>
                    <a:p>
                      <a:r>
                        <a:rPr lang="en-US" dirty="0" smtClean="0"/>
                        <a:t>1</a:t>
                      </a:r>
                      <a:endParaRPr lang="en-US" dirty="0"/>
                    </a:p>
                  </a:txBody>
                  <a:tcPr/>
                </a:tc>
                <a:tc>
                  <a:txBody>
                    <a:bodyPr/>
                    <a:lstStyle/>
                    <a:p>
                      <a:r>
                        <a:rPr lang="en-US" dirty="0" smtClean="0"/>
                        <a:t>-1</a:t>
                      </a:r>
                      <a:endParaRPr lang="en-US" dirty="0"/>
                    </a:p>
                  </a:txBody>
                  <a:tcPr/>
                </a:tc>
                <a:tc>
                  <a:txBody>
                    <a:bodyPr/>
                    <a:lstStyle/>
                    <a:p>
                      <a:r>
                        <a:rPr lang="en-US" dirty="0" smtClean="0"/>
                        <a:t>4</a:t>
                      </a:r>
                      <a:endParaRPr lang="en-US" dirty="0"/>
                    </a:p>
                  </a:txBody>
                  <a:tcPr/>
                </a:tc>
                <a:tc>
                  <a:txBody>
                    <a:bodyPr/>
                    <a:lstStyle/>
                    <a:p>
                      <a:r>
                        <a:rPr lang="en-US" dirty="0" smtClean="0"/>
                        <a:t>4</a:t>
                      </a:r>
                      <a:endParaRPr lang="en-US" dirty="0"/>
                    </a:p>
                  </a:txBody>
                  <a:tcPr/>
                </a:tc>
              </a:tr>
            </a:tbl>
          </a:graphicData>
        </a:graphic>
      </p:graphicFrame>
      <p:sp>
        <p:nvSpPr>
          <p:cNvPr id="6" name="TextBox 5"/>
          <p:cNvSpPr txBox="1"/>
          <p:nvPr/>
        </p:nvSpPr>
        <p:spPr>
          <a:xfrm>
            <a:off x="1219200" y="304800"/>
            <a:ext cx="6248400" cy="523220"/>
          </a:xfrm>
          <a:prstGeom prst="rect">
            <a:avLst/>
          </a:prstGeom>
          <a:noFill/>
        </p:spPr>
        <p:txBody>
          <a:bodyPr wrap="square" rtlCol="0">
            <a:spAutoFit/>
          </a:bodyPr>
          <a:lstStyle/>
          <a:p>
            <a:pPr algn="ctr"/>
            <a:r>
              <a:rPr lang="en-US" sz="2800" dirty="0" smtClean="0">
                <a:latin typeface="Arial" pitchFamily="34" charset="0"/>
                <a:cs typeface="Arial" pitchFamily="34" charset="0"/>
              </a:rPr>
              <a:t>Graph of equations in Euclidean plane</a:t>
            </a:r>
            <a:endParaRPr lang="en-US" sz="2800" dirty="0">
              <a:latin typeface="Arial" pitchFamily="34" charset="0"/>
              <a:cs typeface="Arial" pitchFamily="34" charset="0"/>
            </a:endParaRPr>
          </a:p>
        </p:txBody>
      </p:sp>
      <p:graphicFrame>
        <p:nvGraphicFramePr>
          <p:cNvPr id="7" name="Object 6"/>
          <p:cNvGraphicFramePr>
            <a:graphicFrameLocks noChangeAspect="1"/>
          </p:cNvGraphicFramePr>
          <p:nvPr/>
        </p:nvGraphicFramePr>
        <p:xfrm>
          <a:off x="2743200" y="990600"/>
          <a:ext cx="1447800" cy="533400"/>
        </p:xfrm>
        <a:graphic>
          <a:graphicData uri="http://schemas.openxmlformats.org/presentationml/2006/ole">
            <p:oleObj spid="_x0000_s5250" name="Equation" r:id="rId4" imgW="419100" imgH="228600" progId="Equation.3">
              <p:embed/>
            </p:oleObj>
          </a:graphicData>
        </a:graphic>
      </p:graphicFrame>
      <p:sp>
        <p:nvSpPr>
          <p:cNvPr id="8" name="TextBox 7"/>
          <p:cNvSpPr txBox="1"/>
          <p:nvPr/>
        </p:nvSpPr>
        <p:spPr>
          <a:xfrm>
            <a:off x="381000" y="1066800"/>
            <a:ext cx="2971800" cy="461665"/>
          </a:xfrm>
          <a:prstGeom prst="rect">
            <a:avLst/>
          </a:prstGeom>
          <a:noFill/>
        </p:spPr>
        <p:txBody>
          <a:bodyPr wrap="square" rtlCol="0">
            <a:spAutoFit/>
          </a:bodyPr>
          <a:lstStyle/>
          <a:p>
            <a:r>
              <a:rPr lang="en-US" sz="2400" dirty="0" smtClean="0"/>
              <a:t>Graph of equation</a:t>
            </a:r>
            <a:endParaRPr lang="en-US" sz="2400" dirty="0"/>
          </a:p>
        </p:txBody>
      </p:sp>
      <p:sp>
        <p:nvSpPr>
          <p:cNvPr id="9" name="Slide Number Placeholder 8"/>
          <p:cNvSpPr>
            <a:spLocks noGrp="1"/>
          </p:cNvSpPr>
          <p:nvPr>
            <p:ph type="sldNum" sz="quarter" idx="12"/>
          </p:nvPr>
        </p:nvSpPr>
        <p:spPr/>
        <p:txBody>
          <a:bodyPr/>
          <a:lstStyle/>
          <a:p>
            <a:fld id="{0AD2A1D3-94CF-4BE8-B9A0-75EFE4C74F95}" type="slidenum">
              <a:rPr lang="en-US" smtClean="0"/>
              <a:pPr/>
              <a:t>5</a:t>
            </a:fld>
            <a:endParaRPr lang="en-US"/>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http://www1.arielnet.com/wizard/manual/coord_planes.jpg"/>
          <p:cNvPicPr>
            <a:picLocks noChangeAspect="1" noChangeArrowheads="1"/>
          </p:cNvPicPr>
          <p:nvPr/>
        </p:nvPicPr>
        <p:blipFill>
          <a:blip r:embed="rId3" cstate="print"/>
          <a:srcRect/>
          <a:stretch>
            <a:fillRect/>
          </a:stretch>
        </p:blipFill>
        <p:spPr bwMode="auto">
          <a:xfrm>
            <a:off x="5257800" y="2667000"/>
            <a:ext cx="3578942" cy="3231472"/>
          </a:xfrm>
          <a:prstGeom prst="rect">
            <a:avLst/>
          </a:prstGeom>
          <a:noFill/>
        </p:spPr>
      </p:pic>
      <p:pic>
        <p:nvPicPr>
          <p:cNvPr id="20486" name="Picture 6" descr="http://www.blendernation.com/wp-content/uploads/2007/05/xyz-2.jpg"/>
          <p:cNvPicPr>
            <a:picLocks noChangeAspect="1" noChangeArrowheads="1"/>
          </p:cNvPicPr>
          <p:nvPr/>
        </p:nvPicPr>
        <p:blipFill>
          <a:blip r:embed="rId4" cstate="print"/>
          <a:srcRect/>
          <a:stretch>
            <a:fillRect/>
          </a:stretch>
        </p:blipFill>
        <p:spPr bwMode="auto">
          <a:xfrm>
            <a:off x="304800" y="3048000"/>
            <a:ext cx="4572000" cy="3048000"/>
          </a:xfrm>
          <a:prstGeom prst="rect">
            <a:avLst/>
          </a:prstGeom>
          <a:noFill/>
        </p:spPr>
      </p:pic>
      <p:sp>
        <p:nvSpPr>
          <p:cNvPr id="7" name="Rectangle 6"/>
          <p:cNvSpPr/>
          <p:nvPr/>
        </p:nvSpPr>
        <p:spPr>
          <a:xfrm>
            <a:off x="304800" y="228600"/>
            <a:ext cx="8531942" cy="1477328"/>
          </a:xfrm>
          <a:prstGeom prst="rect">
            <a:avLst/>
          </a:prstGeom>
        </p:spPr>
        <p:txBody>
          <a:bodyPr wrap="square">
            <a:spAutoFit/>
          </a:bodyPr>
          <a:lstStyle/>
          <a:p>
            <a:r>
              <a:rPr lang="en-US" sz="2600" dirty="0" smtClean="0">
                <a:latin typeface="Arial" pitchFamily="34" charset="0"/>
                <a:cs typeface="Arial" pitchFamily="34" charset="0"/>
              </a:rPr>
              <a:t>Cartesian coordinates in space</a:t>
            </a:r>
          </a:p>
          <a:p>
            <a:endParaRPr lang="en-US" sz="1000" dirty="0" smtClean="0">
              <a:latin typeface="Arial" pitchFamily="34" charset="0"/>
              <a:cs typeface="Arial" pitchFamily="34" charset="0"/>
            </a:endParaRPr>
          </a:p>
          <a:p>
            <a:pPr>
              <a:buFont typeface="Wingdings" pitchFamily="2" charset="2"/>
              <a:buChar char="Ø"/>
            </a:pPr>
            <a:r>
              <a:rPr lang="en-US" dirty="0" smtClean="0">
                <a:latin typeface="Arial" pitchFamily="34" charset="0"/>
                <a:cs typeface="Arial" pitchFamily="34" charset="0"/>
              </a:rPr>
              <a:t>We can associate a point in space with an ordered triple.</a:t>
            </a:r>
          </a:p>
          <a:p>
            <a:pPr>
              <a:buFont typeface="Wingdings" pitchFamily="2" charset="2"/>
              <a:buChar char="Ø"/>
            </a:pPr>
            <a:r>
              <a:rPr lang="en-US" dirty="0" smtClean="0">
                <a:latin typeface="Arial" pitchFamily="34" charset="0"/>
                <a:cs typeface="Arial" pitchFamily="34" charset="0"/>
              </a:rPr>
              <a:t>Using these coordinates we can associate curves  and surfaces in space with an equation.</a:t>
            </a:r>
            <a:endParaRPr lang="en-US" dirty="0"/>
          </a:p>
        </p:txBody>
      </p:sp>
      <p:sp>
        <p:nvSpPr>
          <p:cNvPr id="5" name="Slide Number Placeholder 4"/>
          <p:cNvSpPr>
            <a:spLocks noGrp="1"/>
          </p:cNvSpPr>
          <p:nvPr>
            <p:ph type="sldNum" sz="quarter" idx="12"/>
          </p:nvPr>
        </p:nvSpPr>
        <p:spPr/>
        <p:txBody>
          <a:bodyPr/>
          <a:lstStyle/>
          <a:p>
            <a:fld id="{0AD2A1D3-94CF-4BE8-B9A0-75EFE4C74F95}" type="slidenum">
              <a:rPr lang="en-US" smtClean="0"/>
              <a:pPr/>
              <a:t>6</a:t>
            </a:fld>
            <a:endParaRPr lang="en-US"/>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egwald.ca/geometry/images/helix.php?a=2&amp;b=1.5&amp;c=0.1"/>
          <p:cNvPicPr>
            <a:picLocks noChangeAspect="1" noChangeArrowheads="1"/>
          </p:cNvPicPr>
          <p:nvPr/>
        </p:nvPicPr>
        <p:blipFill>
          <a:blip r:embed="rId3" cstate="print"/>
          <a:srcRect/>
          <a:stretch>
            <a:fillRect/>
          </a:stretch>
        </p:blipFill>
        <p:spPr bwMode="auto">
          <a:xfrm>
            <a:off x="457200" y="2971800"/>
            <a:ext cx="3314700" cy="3314700"/>
          </a:xfrm>
          <a:prstGeom prst="rect">
            <a:avLst/>
          </a:prstGeom>
          <a:noFill/>
        </p:spPr>
      </p:pic>
      <p:pic>
        <p:nvPicPr>
          <p:cNvPr id="3076" name="Picture 4" descr="http://www.wavemetrics.com/products/igorpro/creatinggraphs/3dandvolume/surfacepix/wireframe1.jpg"/>
          <p:cNvPicPr>
            <a:picLocks noChangeAspect="1" noChangeArrowheads="1"/>
          </p:cNvPicPr>
          <p:nvPr/>
        </p:nvPicPr>
        <p:blipFill>
          <a:blip r:embed="rId4" cstate="print"/>
          <a:srcRect/>
          <a:stretch>
            <a:fillRect/>
          </a:stretch>
        </p:blipFill>
        <p:spPr bwMode="auto">
          <a:xfrm>
            <a:off x="4191000" y="2971800"/>
            <a:ext cx="4410075" cy="3524251"/>
          </a:xfrm>
          <a:prstGeom prst="rect">
            <a:avLst/>
          </a:prstGeom>
          <a:noFill/>
        </p:spPr>
      </p:pic>
      <p:sp>
        <p:nvSpPr>
          <p:cNvPr id="4" name="TextBox 3"/>
          <p:cNvSpPr txBox="1"/>
          <p:nvPr/>
        </p:nvSpPr>
        <p:spPr>
          <a:xfrm>
            <a:off x="1143000" y="2514600"/>
            <a:ext cx="3200400" cy="369332"/>
          </a:xfrm>
          <a:prstGeom prst="rect">
            <a:avLst/>
          </a:prstGeom>
          <a:noFill/>
        </p:spPr>
        <p:txBody>
          <a:bodyPr wrap="square" rtlCol="0">
            <a:spAutoFit/>
          </a:bodyPr>
          <a:lstStyle/>
          <a:p>
            <a:r>
              <a:rPr lang="en-US" dirty="0" smtClean="0">
                <a:latin typeface="Arial" pitchFamily="34" charset="0"/>
                <a:cs typeface="Arial" pitchFamily="34" charset="0"/>
              </a:rPr>
              <a:t>A curve in Space</a:t>
            </a:r>
            <a:endParaRPr lang="en-US" dirty="0">
              <a:latin typeface="Arial" pitchFamily="34" charset="0"/>
              <a:cs typeface="Arial" pitchFamily="34" charset="0"/>
            </a:endParaRPr>
          </a:p>
        </p:txBody>
      </p:sp>
      <p:sp>
        <p:nvSpPr>
          <p:cNvPr id="5" name="TextBox 4"/>
          <p:cNvSpPr txBox="1"/>
          <p:nvPr/>
        </p:nvSpPr>
        <p:spPr>
          <a:xfrm>
            <a:off x="5638800" y="2438400"/>
            <a:ext cx="3200400" cy="369332"/>
          </a:xfrm>
          <a:prstGeom prst="rect">
            <a:avLst/>
          </a:prstGeom>
          <a:noFill/>
        </p:spPr>
        <p:txBody>
          <a:bodyPr wrap="square" rtlCol="0">
            <a:spAutoFit/>
          </a:bodyPr>
          <a:lstStyle/>
          <a:p>
            <a:r>
              <a:rPr lang="en-US" dirty="0" smtClean="0">
                <a:latin typeface="Arial" pitchFamily="34" charset="0"/>
                <a:cs typeface="Arial" pitchFamily="34" charset="0"/>
              </a:rPr>
              <a:t>A surface in Space</a:t>
            </a:r>
            <a:endParaRPr lang="en-US" dirty="0">
              <a:latin typeface="Arial" pitchFamily="34" charset="0"/>
              <a:cs typeface="Arial" pitchFamily="34" charset="0"/>
            </a:endParaRPr>
          </a:p>
        </p:txBody>
      </p:sp>
      <p:sp>
        <p:nvSpPr>
          <p:cNvPr id="7" name="TextBox 6"/>
          <p:cNvSpPr txBox="1"/>
          <p:nvPr/>
        </p:nvSpPr>
        <p:spPr>
          <a:xfrm>
            <a:off x="0" y="228600"/>
            <a:ext cx="9144000" cy="1077218"/>
          </a:xfrm>
          <a:prstGeom prst="rect">
            <a:avLst/>
          </a:prstGeom>
          <a:noFill/>
        </p:spPr>
        <p:txBody>
          <a:bodyPr wrap="square" rtlCol="0">
            <a:spAutoFit/>
          </a:bodyPr>
          <a:lstStyle/>
          <a:p>
            <a:pPr algn="ctr"/>
            <a:r>
              <a:rPr lang="en-US" sz="2800" dirty="0" smtClean="0">
                <a:latin typeface="Arial" pitchFamily="34" charset="0"/>
                <a:cs typeface="Arial" pitchFamily="34" charset="0"/>
              </a:rPr>
              <a:t>Graph of equations in space</a:t>
            </a:r>
          </a:p>
          <a:p>
            <a:r>
              <a:rPr lang="en-US" dirty="0" smtClean="0">
                <a:latin typeface="Arial" pitchFamily="34" charset="0"/>
                <a:cs typeface="Arial" pitchFamily="34" charset="0"/>
              </a:rPr>
              <a:t>Similar to the case of plane, we can use Cartesian coordinates to sketch graph of one equation or a set of equations.</a:t>
            </a:r>
            <a:endParaRPr lang="en-US" dirty="0">
              <a:latin typeface="Arial" pitchFamily="34" charset="0"/>
              <a:cs typeface="Arial" pitchFamily="34" charset="0"/>
            </a:endParaRPr>
          </a:p>
        </p:txBody>
      </p:sp>
      <p:sp>
        <p:nvSpPr>
          <p:cNvPr id="8" name="Slide Number Placeholder 7"/>
          <p:cNvSpPr>
            <a:spLocks noGrp="1"/>
          </p:cNvSpPr>
          <p:nvPr>
            <p:ph type="sldNum" sz="quarter" idx="12"/>
          </p:nvPr>
        </p:nvSpPr>
        <p:spPr/>
        <p:txBody>
          <a:bodyPr/>
          <a:lstStyle/>
          <a:p>
            <a:fld id="{0AD2A1D3-94CF-4BE8-B9A0-75EFE4C74F95}" type="slidenum">
              <a:rPr lang="en-US" smtClean="0"/>
              <a:pPr/>
              <a:t>7</a:t>
            </a:fld>
            <a:endParaRPr lang="en-US"/>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38200" y="381000"/>
            <a:ext cx="7391400" cy="2893100"/>
          </a:xfrm>
          <a:prstGeom prst="rect">
            <a:avLst/>
          </a:prstGeom>
          <a:noFill/>
        </p:spPr>
        <p:txBody>
          <a:bodyPr wrap="square" rtlCol="0">
            <a:spAutoFit/>
          </a:bodyPr>
          <a:lstStyle/>
          <a:p>
            <a:r>
              <a:rPr lang="en-US" sz="2800" dirty="0" smtClean="0">
                <a:latin typeface="Arial" pitchFamily="34" charset="0"/>
                <a:cs typeface="Arial" pitchFamily="34" charset="0"/>
              </a:rPr>
              <a:t>Aim of the course:</a:t>
            </a:r>
          </a:p>
          <a:p>
            <a:endParaRPr lang="en-US" sz="2800" dirty="0" smtClean="0">
              <a:latin typeface="Arial" pitchFamily="34" charset="0"/>
              <a:cs typeface="Arial" pitchFamily="34" charset="0"/>
            </a:endParaRPr>
          </a:p>
          <a:p>
            <a:r>
              <a:rPr lang="en-US" dirty="0" smtClean="0">
                <a:latin typeface="Arial" pitchFamily="34" charset="0"/>
                <a:cs typeface="Arial" pitchFamily="34" charset="0"/>
              </a:rPr>
              <a:t>Main aim of the course is to:</a:t>
            </a:r>
          </a:p>
          <a:p>
            <a:endParaRPr lang="en-US" dirty="0" smtClean="0">
              <a:latin typeface="Arial" pitchFamily="34" charset="0"/>
              <a:cs typeface="Arial" pitchFamily="34" charset="0"/>
            </a:endParaRPr>
          </a:p>
          <a:p>
            <a:pPr>
              <a:buFont typeface="Wingdings" pitchFamily="2" charset="2"/>
              <a:buChar char="Ø"/>
            </a:pPr>
            <a:r>
              <a:rPr lang="en-US" dirty="0" smtClean="0">
                <a:latin typeface="Arial" pitchFamily="34" charset="0"/>
                <a:cs typeface="Arial" pitchFamily="34" charset="0"/>
              </a:rPr>
              <a:t>Review of differential calculus.</a:t>
            </a:r>
          </a:p>
          <a:p>
            <a:pPr>
              <a:buFont typeface="Wingdings" pitchFamily="2" charset="2"/>
              <a:buChar char="Ø"/>
            </a:pPr>
            <a:r>
              <a:rPr lang="en-US" dirty="0" smtClean="0">
                <a:latin typeface="Arial" pitchFamily="34" charset="0"/>
                <a:cs typeface="Arial" pitchFamily="34" charset="0"/>
              </a:rPr>
              <a:t>Develop tools to study curves and surfaces in space.</a:t>
            </a:r>
          </a:p>
          <a:p>
            <a:pPr>
              <a:buFont typeface="Wingdings" pitchFamily="2" charset="2"/>
              <a:buChar char="Ø"/>
            </a:pPr>
            <a:r>
              <a:rPr lang="en-US" dirty="0" smtClean="0">
                <a:latin typeface="Arial" pitchFamily="34" charset="0"/>
                <a:cs typeface="Arial" pitchFamily="34" charset="0"/>
              </a:rPr>
              <a:t>Proper definition of surface. How to do calculus on surface.</a:t>
            </a:r>
          </a:p>
          <a:p>
            <a:pPr>
              <a:buFont typeface="Wingdings" pitchFamily="2" charset="2"/>
              <a:buChar char="Ø"/>
            </a:pPr>
            <a:r>
              <a:rPr lang="en-US" dirty="0" smtClean="0">
                <a:latin typeface="Arial" pitchFamily="34" charset="0"/>
                <a:cs typeface="Arial" pitchFamily="34" charset="0"/>
              </a:rPr>
              <a:t> A detailed study of geometry of surface.</a:t>
            </a:r>
          </a:p>
          <a:p>
            <a:pPr>
              <a:buFont typeface="Wingdings" pitchFamily="2" charset="2"/>
              <a:buChar char="Ø"/>
            </a:pPr>
            <a:endParaRPr lang="en-US" dirty="0">
              <a:latin typeface="Arial" pitchFamily="34" charset="0"/>
              <a:cs typeface="Arial" pitchFamily="34" charset="0"/>
            </a:endParaRPr>
          </a:p>
        </p:txBody>
      </p:sp>
      <p:pic>
        <p:nvPicPr>
          <p:cNvPr id="2049" name="Picture 1"/>
          <p:cNvPicPr>
            <a:picLocks noChangeAspect="1" noChangeArrowheads="1"/>
          </p:cNvPicPr>
          <p:nvPr/>
        </p:nvPicPr>
        <p:blipFill>
          <a:blip r:embed="rId3" cstate="print"/>
          <a:srcRect/>
          <a:stretch>
            <a:fillRect/>
          </a:stretch>
        </p:blipFill>
        <p:spPr bwMode="auto">
          <a:xfrm>
            <a:off x="609600" y="3855045"/>
            <a:ext cx="2819400" cy="3002955"/>
          </a:xfrm>
          <a:prstGeom prst="rect">
            <a:avLst/>
          </a:prstGeom>
          <a:noFill/>
          <a:ln w="9525">
            <a:noFill/>
            <a:miter lim="800000"/>
            <a:headEnd/>
            <a:tailEnd/>
          </a:ln>
          <a:effectLst/>
        </p:spPr>
      </p:pic>
      <p:pic>
        <p:nvPicPr>
          <p:cNvPr id="2050" name="Picture 2"/>
          <p:cNvPicPr>
            <a:picLocks noChangeAspect="1" noChangeArrowheads="1"/>
          </p:cNvPicPr>
          <p:nvPr/>
        </p:nvPicPr>
        <p:blipFill>
          <a:blip r:embed="rId4" cstate="print"/>
          <a:srcRect/>
          <a:stretch>
            <a:fillRect/>
          </a:stretch>
        </p:blipFill>
        <p:spPr bwMode="auto">
          <a:xfrm>
            <a:off x="5181600" y="3695700"/>
            <a:ext cx="2903993" cy="3162300"/>
          </a:xfrm>
          <a:prstGeom prst="rect">
            <a:avLst/>
          </a:prstGeom>
          <a:noFill/>
          <a:ln w="9525">
            <a:noFill/>
            <a:miter lim="800000"/>
            <a:headEnd/>
            <a:tailEnd/>
          </a:ln>
          <a:effectLst/>
        </p:spPr>
      </p:pic>
      <p:sp>
        <p:nvSpPr>
          <p:cNvPr id="6" name="TextBox 5"/>
          <p:cNvSpPr txBox="1"/>
          <p:nvPr/>
        </p:nvSpPr>
        <p:spPr>
          <a:xfrm>
            <a:off x="762000" y="3352800"/>
            <a:ext cx="2895600" cy="369332"/>
          </a:xfrm>
          <a:prstGeom prst="rect">
            <a:avLst/>
          </a:prstGeom>
          <a:noFill/>
        </p:spPr>
        <p:txBody>
          <a:bodyPr wrap="square" rtlCol="0">
            <a:spAutoFit/>
          </a:bodyPr>
          <a:lstStyle/>
          <a:p>
            <a:r>
              <a:rPr lang="en-US" dirty="0" smtClean="0">
                <a:latin typeface="Arial" pitchFamily="34" charset="0"/>
                <a:cs typeface="Arial" pitchFamily="34" charset="0"/>
              </a:rPr>
              <a:t>A plane surface in space</a:t>
            </a:r>
            <a:endParaRPr lang="en-US" dirty="0">
              <a:latin typeface="Arial" pitchFamily="34" charset="0"/>
              <a:cs typeface="Arial" pitchFamily="34" charset="0"/>
            </a:endParaRPr>
          </a:p>
        </p:txBody>
      </p:sp>
      <p:sp>
        <p:nvSpPr>
          <p:cNvPr id="7" name="TextBox 6"/>
          <p:cNvSpPr txBox="1"/>
          <p:nvPr/>
        </p:nvSpPr>
        <p:spPr>
          <a:xfrm>
            <a:off x="5410200" y="3200400"/>
            <a:ext cx="2971800" cy="369332"/>
          </a:xfrm>
          <a:prstGeom prst="rect">
            <a:avLst/>
          </a:prstGeom>
          <a:noFill/>
        </p:spPr>
        <p:txBody>
          <a:bodyPr wrap="square" rtlCol="0">
            <a:spAutoFit/>
          </a:bodyPr>
          <a:lstStyle/>
          <a:p>
            <a:r>
              <a:rPr lang="en-US" dirty="0" smtClean="0">
                <a:latin typeface="Arial" pitchFamily="34" charset="0"/>
                <a:cs typeface="Arial" pitchFamily="34" charset="0"/>
              </a:rPr>
              <a:t>A curved surface in space</a:t>
            </a:r>
            <a:endParaRPr lang="en-US" dirty="0">
              <a:latin typeface="Arial" pitchFamily="34" charset="0"/>
              <a:cs typeface="Arial" pitchFamily="34" charset="0"/>
            </a:endParaRPr>
          </a:p>
        </p:txBody>
      </p:sp>
      <p:sp>
        <p:nvSpPr>
          <p:cNvPr id="8" name="Right Arrow 7"/>
          <p:cNvSpPr/>
          <p:nvPr/>
        </p:nvSpPr>
        <p:spPr>
          <a:xfrm>
            <a:off x="3581400" y="4876800"/>
            <a:ext cx="14478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8</a:t>
            </a:fld>
            <a:endParaRPr lang="en-US"/>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www.columbia.edu/cu/physics/demo-images/7-Modern%20Physics/7F20-1_chalk_globe.jpg"/>
          <p:cNvPicPr>
            <a:picLocks noChangeAspect="1" noChangeArrowheads="1"/>
          </p:cNvPicPr>
          <p:nvPr/>
        </p:nvPicPr>
        <p:blipFill>
          <a:blip r:embed="rId4" cstate="print"/>
          <a:srcRect/>
          <a:stretch>
            <a:fillRect/>
          </a:stretch>
        </p:blipFill>
        <p:spPr bwMode="auto">
          <a:xfrm>
            <a:off x="381000" y="2819400"/>
            <a:ext cx="3225408" cy="3858571"/>
          </a:xfrm>
          <a:prstGeom prst="rect">
            <a:avLst/>
          </a:prstGeom>
          <a:noFill/>
        </p:spPr>
      </p:pic>
      <p:pic>
        <p:nvPicPr>
          <p:cNvPr id="23556" name="Picture 4" descr="http://www.digitalwavetheory.com/DWT/23_Gravity_Visualized_files/Screen%20shot%202010-08-09%20at%205.24.12%20PM.jpg"/>
          <p:cNvPicPr>
            <a:picLocks noChangeAspect="1" noChangeArrowheads="1"/>
          </p:cNvPicPr>
          <p:nvPr/>
        </p:nvPicPr>
        <p:blipFill>
          <a:blip r:embed="rId5" cstate="print"/>
          <a:srcRect/>
          <a:stretch>
            <a:fillRect/>
          </a:stretch>
        </p:blipFill>
        <p:spPr bwMode="auto">
          <a:xfrm>
            <a:off x="4267200" y="3124200"/>
            <a:ext cx="4621510" cy="3143251"/>
          </a:xfrm>
          <a:prstGeom prst="rect">
            <a:avLst/>
          </a:prstGeom>
          <a:noFill/>
        </p:spPr>
      </p:pic>
      <p:sp>
        <p:nvSpPr>
          <p:cNvPr id="6" name="TextBox 5"/>
          <p:cNvSpPr txBox="1"/>
          <p:nvPr/>
        </p:nvSpPr>
        <p:spPr>
          <a:xfrm>
            <a:off x="0" y="228600"/>
            <a:ext cx="9144000" cy="1354217"/>
          </a:xfrm>
          <a:prstGeom prst="rect">
            <a:avLst/>
          </a:prstGeom>
          <a:noFill/>
        </p:spPr>
        <p:txBody>
          <a:bodyPr wrap="square" rtlCol="0">
            <a:spAutoFit/>
          </a:bodyPr>
          <a:lstStyle/>
          <a:p>
            <a:pPr algn="ctr"/>
            <a:r>
              <a:rPr lang="en-US" sz="2800" dirty="0" smtClean="0">
                <a:latin typeface="Arial" pitchFamily="34" charset="0"/>
                <a:cs typeface="Arial" pitchFamily="34" charset="0"/>
              </a:rPr>
              <a:t>Why study surfaces</a:t>
            </a:r>
          </a:p>
          <a:p>
            <a:r>
              <a:rPr lang="en-US" dirty="0" smtClean="0">
                <a:latin typeface="Arial" pitchFamily="34" charset="0"/>
                <a:cs typeface="Arial" pitchFamily="34" charset="0"/>
              </a:rPr>
              <a:t>There are many examples of surfaces around us</a:t>
            </a:r>
          </a:p>
          <a:p>
            <a:pPr>
              <a:buFont typeface="Wingdings" pitchFamily="2" charset="2"/>
              <a:buChar char="Ø"/>
            </a:pPr>
            <a:r>
              <a:rPr lang="en-US" dirty="0" smtClean="0">
                <a:latin typeface="Arial" pitchFamily="34" charset="0"/>
                <a:cs typeface="Arial" pitchFamily="34" charset="0"/>
              </a:rPr>
              <a:t>Planet earth</a:t>
            </a:r>
          </a:p>
          <a:p>
            <a:pPr>
              <a:buFont typeface="Wingdings" pitchFamily="2" charset="2"/>
              <a:buChar char="Ø"/>
            </a:pPr>
            <a:r>
              <a:rPr lang="en-US" dirty="0" smtClean="0">
                <a:latin typeface="Arial" pitchFamily="34" charset="0"/>
                <a:cs typeface="Arial" pitchFamily="34" charset="0"/>
              </a:rPr>
              <a:t>Shape of space due to gravity</a:t>
            </a:r>
            <a:endParaRPr lang="en-US" dirty="0">
              <a:latin typeface="Arial" pitchFamily="34" charset="0"/>
              <a:cs typeface="Arial" pitchFamily="34" charset="0"/>
            </a:endParaRPr>
          </a:p>
        </p:txBody>
      </p:sp>
      <p:sp>
        <p:nvSpPr>
          <p:cNvPr id="7" name="Slide Number Placeholder 6"/>
          <p:cNvSpPr>
            <a:spLocks noGrp="1"/>
          </p:cNvSpPr>
          <p:nvPr>
            <p:ph type="sldNum" sz="quarter" idx="12"/>
          </p:nvPr>
        </p:nvSpPr>
        <p:spPr/>
        <p:txBody>
          <a:bodyPr/>
          <a:lstStyle/>
          <a:p>
            <a:fld id="{0AD2A1D3-94CF-4BE8-B9A0-75EFE4C74F95}" type="slidenum">
              <a:rPr lang="en-US" smtClean="0"/>
              <a:pPr/>
              <a:t>9</a:t>
            </a:fld>
            <a:endParaRPr lang="en-US"/>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6858000" y="533400"/>
            <a:ext cx="2038350" cy="3180899"/>
          </a:xfrm>
          <a:prstGeom prst="rect">
            <a:avLst/>
          </a:prstGeom>
          <a:noFill/>
          <a:ln w="9525">
            <a:noFill/>
            <a:miter lim="800000"/>
            <a:headEnd/>
            <a:tailEnd/>
          </a:ln>
          <a:effectLst/>
        </p:spPr>
      </p:pic>
      <p:sp>
        <p:nvSpPr>
          <p:cNvPr id="6" name="TextBox 5"/>
          <p:cNvSpPr txBox="1"/>
          <p:nvPr/>
        </p:nvSpPr>
        <p:spPr>
          <a:xfrm>
            <a:off x="533400" y="533400"/>
            <a:ext cx="4495800" cy="1692771"/>
          </a:xfrm>
          <a:prstGeom prst="rect">
            <a:avLst/>
          </a:prstGeom>
          <a:noFill/>
        </p:spPr>
        <p:txBody>
          <a:bodyPr wrap="square" rtlCol="0">
            <a:spAutoFit/>
          </a:bodyPr>
          <a:lstStyle/>
          <a:p>
            <a:r>
              <a:rPr lang="en-US" sz="2800" dirty="0" smtClean="0">
                <a:latin typeface="Arial" pitchFamily="34" charset="0"/>
                <a:cs typeface="Arial" pitchFamily="34" charset="0"/>
              </a:rPr>
              <a:t>Textbook:</a:t>
            </a:r>
          </a:p>
          <a:p>
            <a:endParaRPr lang="en-US" sz="2800" dirty="0" smtClean="0">
              <a:latin typeface="Arial" pitchFamily="34" charset="0"/>
              <a:cs typeface="Arial" pitchFamily="34" charset="0"/>
            </a:endParaRPr>
          </a:p>
          <a:p>
            <a:r>
              <a:rPr lang="en-US" dirty="0" smtClean="0"/>
              <a:t> </a:t>
            </a:r>
            <a:r>
              <a:rPr lang="en-US" sz="2400" dirty="0" smtClean="0">
                <a:latin typeface="Arial" pitchFamily="34" charset="0"/>
                <a:cs typeface="Arial" pitchFamily="34" charset="0"/>
              </a:rPr>
              <a:t>Author</a:t>
            </a:r>
            <a:r>
              <a:rPr lang="en-US" dirty="0" smtClean="0">
                <a:latin typeface="Arial" pitchFamily="34" charset="0"/>
                <a:cs typeface="Arial" pitchFamily="34" charset="0"/>
              </a:rPr>
              <a:t>: Barrett O’Neill</a:t>
            </a:r>
          </a:p>
          <a:p>
            <a:r>
              <a:rPr lang="en-US" sz="2400" dirty="0" smtClean="0">
                <a:latin typeface="Arial" pitchFamily="34" charset="0"/>
                <a:cs typeface="Arial" pitchFamily="34" charset="0"/>
              </a:rPr>
              <a:t>Title: </a:t>
            </a:r>
            <a:r>
              <a:rPr lang="en-US" dirty="0" smtClean="0">
                <a:latin typeface="Arial" pitchFamily="34" charset="0"/>
                <a:cs typeface="Arial" pitchFamily="34" charset="0"/>
              </a:rPr>
              <a:t>Elementary Differential Geometry</a:t>
            </a:r>
            <a:endParaRPr lang="en-US" dirty="0">
              <a:latin typeface="Arial" pitchFamily="34" charset="0"/>
              <a:cs typeface="Arial" pitchFamily="34" charset="0"/>
            </a:endParaRPr>
          </a:p>
        </p:txBody>
      </p:sp>
      <p:sp>
        <p:nvSpPr>
          <p:cNvPr id="7" name="TextBox 6"/>
          <p:cNvSpPr txBox="1"/>
          <p:nvPr/>
        </p:nvSpPr>
        <p:spPr>
          <a:xfrm>
            <a:off x="533400" y="3429000"/>
            <a:ext cx="5334000" cy="2308324"/>
          </a:xfrm>
          <a:prstGeom prst="rect">
            <a:avLst/>
          </a:prstGeom>
          <a:noFill/>
        </p:spPr>
        <p:txBody>
          <a:bodyPr wrap="square" rtlCol="0">
            <a:spAutoFit/>
          </a:bodyPr>
          <a:lstStyle/>
          <a:p>
            <a:r>
              <a:rPr lang="en-US" b="1" dirty="0" smtClean="0">
                <a:latin typeface="Arial" pitchFamily="34" charset="0"/>
                <a:cs typeface="Arial" pitchFamily="34" charset="0"/>
              </a:rPr>
              <a:t>Marks scheme :</a:t>
            </a:r>
          </a:p>
          <a:p>
            <a:endParaRPr lang="en-US" dirty="0" smtClean="0">
              <a:latin typeface="Arial" pitchFamily="34" charset="0"/>
              <a:cs typeface="Arial" pitchFamily="34" charset="0"/>
            </a:endParaRPr>
          </a:p>
          <a:p>
            <a:pPr lvl="0"/>
            <a:r>
              <a:rPr lang="en-US" dirty="0" smtClean="0">
                <a:latin typeface="Arial" pitchFamily="34" charset="0"/>
                <a:cs typeface="Arial" pitchFamily="34" charset="0"/>
              </a:rPr>
              <a:t>Quizzes – 	  10%</a:t>
            </a:r>
          </a:p>
          <a:p>
            <a:pPr lvl="0"/>
            <a:r>
              <a:rPr lang="en-US" dirty="0" smtClean="0">
                <a:latin typeface="Arial" pitchFamily="34" charset="0"/>
                <a:cs typeface="Arial" pitchFamily="34" charset="0"/>
              </a:rPr>
              <a:t>assignments – 	  10% </a:t>
            </a:r>
          </a:p>
          <a:p>
            <a:pPr lvl="0"/>
            <a:r>
              <a:rPr lang="en-US" dirty="0" smtClean="0">
                <a:latin typeface="Arial" pitchFamily="34" charset="0"/>
                <a:cs typeface="Arial" pitchFamily="34" charset="0"/>
              </a:rPr>
              <a:t>GDB – 		  5%</a:t>
            </a:r>
          </a:p>
          <a:p>
            <a:pPr lvl="0"/>
            <a:r>
              <a:rPr lang="en-US" dirty="0" err="1" smtClean="0">
                <a:latin typeface="Arial" pitchFamily="34" charset="0"/>
                <a:cs typeface="Arial" pitchFamily="34" charset="0"/>
              </a:rPr>
              <a:t>Sessionals</a:t>
            </a:r>
            <a:r>
              <a:rPr lang="en-US" dirty="0" smtClean="0">
                <a:latin typeface="Arial" pitchFamily="34" charset="0"/>
                <a:cs typeface="Arial" pitchFamily="34" charset="0"/>
              </a:rPr>
              <a:t>(I &amp; II) – 25% </a:t>
            </a:r>
          </a:p>
          <a:p>
            <a:pPr lvl="0"/>
            <a:r>
              <a:rPr lang="en-US" dirty="0" smtClean="0">
                <a:latin typeface="Arial" pitchFamily="34" charset="0"/>
                <a:cs typeface="Arial" pitchFamily="34" charset="0"/>
              </a:rPr>
              <a:t>Final – 		  50%</a:t>
            </a:r>
          </a:p>
          <a:p>
            <a:endParaRPr lang="en-US" dirty="0">
              <a:latin typeface="Arial" pitchFamily="34" charset="0"/>
              <a:cs typeface="Arial" pitchFamily="34" charset="0"/>
            </a:endParaRPr>
          </a:p>
        </p:txBody>
      </p:sp>
      <p:sp>
        <p:nvSpPr>
          <p:cNvPr id="5" name="Slide Number Placeholder 4"/>
          <p:cNvSpPr>
            <a:spLocks noGrp="1"/>
          </p:cNvSpPr>
          <p:nvPr>
            <p:ph type="sldNum" sz="quarter" idx="12"/>
          </p:nvPr>
        </p:nvSpPr>
        <p:spPr/>
        <p:txBody>
          <a:bodyPr/>
          <a:lstStyle/>
          <a:p>
            <a:fld id="{0AD2A1D3-94CF-4BE8-B9A0-75EFE4C74F95}" type="slidenum">
              <a:rPr lang="en-US" smtClean="0"/>
              <a:pPr/>
              <a:t>10</a:t>
            </a:fld>
            <a:endParaRPr lang="en-US"/>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AD2A1D3-94CF-4BE8-B9A0-75EFE4C74F95}" type="slidenum">
              <a:rPr lang="en-US" smtClean="0"/>
              <a:pPr/>
              <a:t>11</a:t>
            </a:fld>
            <a:endParaRPr lang="en-US"/>
          </a:p>
        </p:txBody>
      </p:sp>
      <p:sp>
        <p:nvSpPr>
          <p:cNvPr id="9" name="TextBox 8"/>
          <p:cNvSpPr txBox="1"/>
          <p:nvPr/>
        </p:nvSpPr>
        <p:spPr>
          <a:xfrm>
            <a:off x="304800" y="1295400"/>
            <a:ext cx="8458200" cy="4708981"/>
          </a:xfrm>
          <a:prstGeom prst="rect">
            <a:avLst/>
          </a:prstGeom>
          <a:noFill/>
        </p:spPr>
        <p:txBody>
          <a:bodyPr wrap="square" rtlCol="0">
            <a:spAutoFit/>
          </a:bodyPr>
          <a:lstStyle/>
          <a:p>
            <a:r>
              <a:rPr lang="en-US" sz="2400" b="1" dirty="0" smtClean="0">
                <a:latin typeface="Arial" pitchFamily="34" charset="0"/>
                <a:cs typeface="Arial" pitchFamily="34" charset="0"/>
              </a:rPr>
              <a:t>Set :</a:t>
            </a:r>
            <a:r>
              <a:rPr lang="en-US" dirty="0" smtClean="0">
                <a:latin typeface="Arial" pitchFamily="34" charset="0"/>
                <a:cs typeface="Arial" pitchFamily="34" charset="0"/>
              </a:rPr>
              <a:t> A set S is a collection of objects that are called the </a:t>
            </a:r>
            <a:r>
              <a:rPr lang="en-US" i="1" dirty="0" smtClean="0">
                <a:latin typeface="Arial" pitchFamily="34" charset="0"/>
                <a:cs typeface="Arial" pitchFamily="34" charset="0"/>
              </a:rPr>
              <a:t>elements </a:t>
            </a:r>
            <a:r>
              <a:rPr lang="en-US" dirty="0" smtClean="0">
                <a:latin typeface="Arial" pitchFamily="34" charset="0"/>
                <a:cs typeface="Arial" pitchFamily="34" charset="0"/>
              </a:rPr>
              <a:t>of S.</a:t>
            </a:r>
          </a:p>
          <a:p>
            <a:endParaRPr lang="en-US" b="1" dirty="0" smtClean="0">
              <a:latin typeface="Arial" pitchFamily="34" charset="0"/>
              <a:cs typeface="Arial" pitchFamily="34" charset="0"/>
            </a:endParaRPr>
          </a:p>
          <a:p>
            <a:r>
              <a:rPr lang="en-US" b="1" dirty="0" smtClean="0">
                <a:latin typeface="Arial" pitchFamily="34" charset="0"/>
                <a:cs typeface="Arial" pitchFamily="34" charset="0"/>
              </a:rPr>
              <a:t>Example1: </a:t>
            </a:r>
            <a:r>
              <a:rPr lang="en-US" dirty="0" smtClean="0">
                <a:latin typeface="Arial" pitchFamily="34" charset="0"/>
                <a:cs typeface="Arial" pitchFamily="34" charset="0"/>
              </a:rPr>
              <a:t>S = {1,2,3,4,…} is a set of natural numbers.</a:t>
            </a:r>
          </a:p>
          <a:p>
            <a:endParaRPr lang="en-US" b="1" dirty="0" smtClean="0">
              <a:latin typeface="Arial" pitchFamily="34" charset="0"/>
              <a:cs typeface="Arial" pitchFamily="34" charset="0"/>
            </a:endParaRPr>
          </a:p>
          <a:p>
            <a:r>
              <a:rPr lang="en-US" b="1" dirty="0" smtClean="0">
                <a:latin typeface="Arial" pitchFamily="34" charset="0"/>
                <a:cs typeface="Arial" pitchFamily="34" charset="0"/>
              </a:rPr>
              <a:t>Example2: </a:t>
            </a:r>
            <a:r>
              <a:rPr lang="en-US" dirty="0" smtClean="0">
                <a:latin typeface="Arial" pitchFamily="34" charset="0"/>
                <a:cs typeface="Arial" pitchFamily="34" charset="0"/>
              </a:rPr>
              <a:t>S = { x : x is an integer </a:t>
            </a:r>
            <a:r>
              <a:rPr lang="en-US" dirty="0" smtClean="0">
                <a:latin typeface="cmbsy10"/>
                <a:cs typeface="Arial" pitchFamily="34" charset="0"/>
              </a:rPr>
              <a:t>^ </a:t>
            </a:r>
            <a:r>
              <a:rPr lang="en-US" dirty="0" smtClean="0">
                <a:latin typeface="Arial" pitchFamily="34" charset="0"/>
                <a:cs typeface="Arial" pitchFamily="34" charset="0"/>
              </a:rPr>
              <a:t>x is divisible by 2} = Set of even integers.</a:t>
            </a:r>
          </a:p>
          <a:p>
            <a:endParaRPr lang="en-US" dirty="0" smtClean="0">
              <a:latin typeface="Arial" pitchFamily="34" charset="0"/>
              <a:cs typeface="Arial" pitchFamily="34" charset="0"/>
            </a:endParaRPr>
          </a:p>
          <a:p>
            <a:r>
              <a:rPr lang="en-US" sz="2400" b="1" dirty="0" smtClean="0">
                <a:latin typeface="Arial" pitchFamily="34" charset="0"/>
                <a:cs typeface="Arial" pitchFamily="34" charset="0"/>
              </a:rPr>
              <a:t>Subset: </a:t>
            </a:r>
            <a:r>
              <a:rPr lang="en-US" dirty="0" smtClean="0">
                <a:latin typeface="Arial" pitchFamily="34" charset="0"/>
                <a:cs typeface="Arial" pitchFamily="34" charset="0"/>
              </a:rPr>
              <a:t>A set A is a subset of S provided each element of A is also an element of S.</a:t>
            </a:r>
          </a:p>
          <a:p>
            <a:endParaRPr lang="en-US" dirty="0" smtClean="0">
              <a:latin typeface="Arial" pitchFamily="34" charset="0"/>
              <a:cs typeface="Arial" pitchFamily="34" charset="0"/>
            </a:endParaRPr>
          </a:p>
          <a:p>
            <a:r>
              <a:rPr lang="en-US" b="1" dirty="0" smtClean="0">
                <a:latin typeface="Arial" pitchFamily="34" charset="0"/>
                <a:cs typeface="Arial" pitchFamily="34" charset="0"/>
              </a:rPr>
              <a:t>Example1: </a:t>
            </a:r>
            <a:r>
              <a:rPr lang="en-US" dirty="0" smtClean="0">
                <a:latin typeface="Arial" pitchFamily="34" charset="0"/>
                <a:cs typeface="Arial" pitchFamily="34" charset="0"/>
              </a:rPr>
              <a:t>A = {1,2,3} is a subset of S = {1,2,3,4,…}.</a:t>
            </a:r>
          </a:p>
          <a:p>
            <a:endParaRPr lang="en-US" dirty="0" smtClean="0">
              <a:latin typeface="Arial" pitchFamily="34" charset="0"/>
              <a:cs typeface="Arial" pitchFamily="34" charset="0"/>
            </a:endParaRPr>
          </a:p>
          <a:p>
            <a:r>
              <a:rPr lang="en-US" b="1" dirty="0" smtClean="0">
                <a:latin typeface="Arial" pitchFamily="34" charset="0"/>
                <a:cs typeface="Arial" pitchFamily="34" charset="0"/>
              </a:rPr>
              <a:t>Example2: </a:t>
            </a:r>
            <a:r>
              <a:rPr lang="en-US" dirty="0" smtClean="0">
                <a:latin typeface="Arial" pitchFamily="34" charset="0"/>
                <a:cs typeface="Arial" pitchFamily="34" charset="0"/>
              </a:rPr>
              <a:t>A = { x : x is an integer </a:t>
            </a:r>
            <a:r>
              <a:rPr lang="en-US" dirty="0" smtClean="0">
                <a:latin typeface="cmbsy10"/>
                <a:cs typeface="Arial" pitchFamily="34" charset="0"/>
              </a:rPr>
              <a:t>^ </a:t>
            </a:r>
            <a:r>
              <a:rPr lang="en-US" dirty="0" smtClean="0">
                <a:latin typeface="Arial" pitchFamily="34" charset="0"/>
                <a:cs typeface="Arial" pitchFamily="34" charset="0"/>
              </a:rPr>
              <a:t>x is divisible by 2 } is a subset of integers.</a:t>
            </a: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r>
              <a:rPr lang="en-US" dirty="0" smtClean="0">
                <a:latin typeface="Arial" pitchFamily="34" charset="0"/>
                <a:cs typeface="Arial" pitchFamily="34" charset="0"/>
              </a:rPr>
              <a:t>  </a:t>
            </a:r>
          </a:p>
        </p:txBody>
      </p:sp>
      <p:sp>
        <p:nvSpPr>
          <p:cNvPr id="10" name="Title 4"/>
          <p:cNvSpPr txBox="1">
            <a:spLocks noGrp="1"/>
          </p:cNvSpPr>
          <p:nvPr>
            <p:ph type="title"/>
          </p:nvPr>
        </p:nvSpPr>
        <p:spPr>
          <a:xfrm>
            <a:off x="457200" y="274638"/>
            <a:ext cx="8229600" cy="1143000"/>
          </a:xfrm>
          <a:prstGeom prst="rect">
            <a:avLst/>
          </a:prstGeom>
          <a:noFill/>
        </p:spPr>
        <p:txBody>
          <a:bodyPr wrap="square" rtlCol="0">
            <a:spAutoFit/>
          </a:bodyPr>
          <a:lstStyle/>
          <a:p>
            <a:r>
              <a:rPr lang="en-US" sz="2800" dirty="0" smtClean="0">
                <a:latin typeface="Arial" pitchFamily="34" charset="0"/>
                <a:cs typeface="Arial" pitchFamily="34" charset="0"/>
              </a:rPr>
              <a:t>SOME DEFINITIONS:</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3" name="Content Placeholder 2"/>
              <p:cNvSpPr>
                <a:spLocks noGrp="1"/>
              </p:cNvSpPr>
              <p:nvPr>
                <p:ph idx="1"/>
              </p:nvPr>
            </p:nvSpPr>
            <p:spPr>
              <a:xfrm>
                <a:off x="457200" y="1295400"/>
                <a:ext cx="8229600" cy="5257800"/>
              </a:xfrm>
            </p:spPr>
            <p:txBody>
              <a:bodyPr>
                <a:normAutofit lnSpcReduction="10000"/>
              </a:bodyPr>
              <a:lstStyle/>
              <a:p>
                <a:pPr marL="0" indent="0">
                  <a:buNone/>
                </a:pPr>
                <a:r>
                  <a:rPr lang="en-US" sz="2400" dirty="0" smtClean="0">
                    <a:latin typeface="Arial" pitchFamily="34" charset="0"/>
                    <a:cs typeface="Arial" pitchFamily="34" charset="0"/>
                  </a:rPr>
                  <a:t>Function:</a:t>
                </a:r>
              </a:p>
              <a:p>
                <a:pPr>
                  <a:buNone/>
                </a:pPr>
                <a14:m>
                  <m:oMathPara xmlns:m="http://schemas.openxmlformats.org/officeDocument/2006/math">
                    <m:oMathParaPr>
                      <m:jc m:val="centerGroup"/>
                    </m:oMathParaPr>
                    <m:oMath xmlns:m="http://schemas.openxmlformats.org/officeDocument/2006/math">
                      <m:r>
                        <a:rPr lang="en-US" sz="2400" b="0" i="1" smtClean="0">
                          <a:latin typeface="Cambria Math"/>
                          <a:cs typeface="Arial" pitchFamily="34" charset="0"/>
                        </a:rPr>
                        <m:t>      </m:t>
                      </m:r>
                      <m:r>
                        <a:rPr lang="en-US" sz="2400" b="0" i="1" smtClean="0">
                          <a:latin typeface="Cambria Math"/>
                          <a:cs typeface="Arial" pitchFamily="34" charset="0"/>
                        </a:rPr>
                        <m:t>𝑓</m:t>
                      </m:r>
                      <m:r>
                        <a:rPr lang="en-US" sz="2400" b="0" i="1" smtClean="0">
                          <a:latin typeface="Cambria Math"/>
                          <a:cs typeface="Arial" pitchFamily="34" charset="0"/>
                        </a:rPr>
                        <m:t> :</m:t>
                      </m:r>
                      <m:r>
                        <a:rPr lang="en-US" sz="2400" b="0" i="1" smtClean="0">
                          <a:latin typeface="Cambria Math"/>
                          <a:cs typeface="Arial" pitchFamily="34" charset="0"/>
                        </a:rPr>
                        <m:t>𝐷</m:t>
                      </m:r>
                      <m:r>
                        <a:rPr lang="en-US" sz="2400" b="0" i="1" smtClean="0">
                          <a:latin typeface="Cambria Math"/>
                          <a:cs typeface="Arial" pitchFamily="34" charset="0"/>
                        </a:rPr>
                        <m:t>  →  </m:t>
                      </m:r>
                      <m:r>
                        <a:rPr lang="en-US" sz="2400" b="0" i="1" smtClean="0">
                          <a:latin typeface="Cambria Math"/>
                          <a:cs typeface="Arial" pitchFamily="34" charset="0"/>
                        </a:rPr>
                        <m:t>𝑅</m:t>
                      </m:r>
                    </m:oMath>
                  </m:oMathPara>
                </a14:m>
                <a:endParaRPr lang="en-US" sz="2400" dirty="0" smtClean="0">
                  <a:latin typeface="Arial" pitchFamily="34" charset="0"/>
                  <a:cs typeface="Arial" pitchFamily="34" charset="0"/>
                </a:endParaRPr>
              </a:p>
              <a:p>
                <a:pPr>
                  <a:buNone/>
                </a:pPr>
                <a:r>
                  <a:rPr lang="en-US" sz="2400" dirty="0" smtClean="0">
                    <a:latin typeface="Arial" pitchFamily="34" charset="0"/>
                    <a:cs typeface="Arial" pitchFamily="34" charset="0"/>
                  </a:rPr>
                  <a:t>Example1: </a:t>
                </a:r>
                <a:r>
                  <a:rPr lang="en-US" sz="1800" dirty="0" smtClean="0">
                    <a:latin typeface="Arial" pitchFamily="34" charset="0"/>
                    <a:cs typeface="Arial" pitchFamily="34" charset="0"/>
                  </a:rPr>
                  <a:t>Let </a:t>
                </a:r>
                <a14:m>
                  <m:oMath xmlns:m="http://schemas.openxmlformats.org/officeDocument/2006/math">
                    <m:r>
                      <a:rPr lang="en-US" sz="1800" b="0" i="1" smtClean="0">
                        <a:latin typeface="Cambria Math"/>
                        <a:cs typeface="Arial" pitchFamily="34" charset="0"/>
                      </a:rPr>
                      <m:t>𝐷</m:t>
                    </m:r>
                    <m:r>
                      <a:rPr lang="en-US" sz="1800" b="0" i="1" smtClean="0">
                        <a:latin typeface="Cambria Math"/>
                        <a:cs typeface="Arial" pitchFamily="34" charset="0"/>
                      </a:rPr>
                      <m:t>=</m:t>
                    </m:r>
                    <m:d>
                      <m:dPr>
                        <m:begChr m:val="{"/>
                        <m:endChr m:val="}"/>
                        <m:ctrlPr>
                          <a:rPr lang="en-US" sz="1800" b="0" i="1" smtClean="0">
                            <a:latin typeface="Cambria Math"/>
                            <a:cs typeface="Arial" pitchFamily="34" charset="0"/>
                          </a:rPr>
                        </m:ctrlPr>
                      </m:dPr>
                      <m:e>
                        <m:r>
                          <a:rPr lang="en-US" sz="1800" b="0" i="1" smtClean="0">
                            <a:latin typeface="Cambria Math"/>
                            <a:cs typeface="Arial" pitchFamily="34" charset="0"/>
                          </a:rPr>
                          <m:t>𝑎</m:t>
                        </m:r>
                        <m:r>
                          <a:rPr lang="en-US" sz="1800" b="0" i="1" smtClean="0">
                            <a:latin typeface="Cambria Math"/>
                            <a:cs typeface="Arial" pitchFamily="34" charset="0"/>
                          </a:rPr>
                          <m:t>,</m:t>
                        </m:r>
                        <m:r>
                          <a:rPr lang="en-US" sz="1800" b="0" i="1" smtClean="0">
                            <a:latin typeface="Cambria Math"/>
                            <a:cs typeface="Arial" pitchFamily="34" charset="0"/>
                          </a:rPr>
                          <m:t>𝑏</m:t>
                        </m:r>
                        <m:r>
                          <a:rPr lang="en-US" sz="1800" b="0" i="1" smtClean="0">
                            <a:latin typeface="Cambria Math"/>
                            <a:cs typeface="Arial" pitchFamily="34" charset="0"/>
                          </a:rPr>
                          <m:t>,</m:t>
                        </m:r>
                        <m:r>
                          <a:rPr lang="en-US" sz="1800" b="0" i="1" smtClean="0">
                            <a:latin typeface="Cambria Math"/>
                            <a:cs typeface="Arial" pitchFamily="34" charset="0"/>
                          </a:rPr>
                          <m:t>𝑐</m:t>
                        </m:r>
                      </m:e>
                    </m:d>
                    <m:r>
                      <a:rPr lang="en-US" sz="1800" b="0" i="1" smtClean="0">
                        <a:latin typeface="Cambria Math"/>
                        <a:cs typeface="Arial" pitchFamily="34" charset="0"/>
                      </a:rPr>
                      <m:t>, </m:t>
                    </m:r>
                    <m:r>
                      <a:rPr lang="en-US" sz="1800" b="0" i="1" smtClean="0">
                        <a:latin typeface="Cambria Math"/>
                        <a:cs typeface="Arial" pitchFamily="34" charset="0"/>
                      </a:rPr>
                      <m:t>𝑅</m:t>
                    </m:r>
                    <m:r>
                      <a:rPr lang="en-US" sz="1800" b="0" i="1" smtClean="0">
                        <a:latin typeface="Cambria Math"/>
                        <a:cs typeface="Arial" pitchFamily="34" charset="0"/>
                      </a:rPr>
                      <m:t>=</m:t>
                    </m:r>
                    <m:d>
                      <m:dPr>
                        <m:begChr m:val="{"/>
                        <m:endChr m:val="}"/>
                        <m:ctrlPr>
                          <a:rPr lang="en-US" sz="1800" b="0" i="1" smtClean="0">
                            <a:latin typeface="Cambria Math"/>
                            <a:cs typeface="Arial" pitchFamily="34" charset="0"/>
                          </a:rPr>
                        </m:ctrlPr>
                      </m:dPr>
                      <m:e>
                        <m:r>
                          <a:rPr lang="en-US" sz="1800" b="0" i="1" smtClean="0">
                            <a:latin typeface="Cambria Math"/>
                            <a:cs typeface="Arial" pitchFamily="34" charset="0"/>
                          </a:rPr>
                          <m:t>1,2,3,4,5,6</m:t>
                        </m:r>
                      </m:e>
                    </m:d>
                  </m:oMath>
                </a14:m>
                <a:endParaRPr lang="en-US" sz="1800" dirty="0" smtClean="0">
                  <a:latin typeface="Arial" pitchFamily="34" charset="0"/>
                  <a:cs typeface="Arial" pitchFamily="34" charset="0"/>
                </a:endParaRPr>
              </a:p>
              <a:p>
                <a:pPr>
                  <a:buNone/>
                </a:pPr>
                <a:endParaRPr lang="en-US" sz="1800" dirty="0" smtClean="0">
                  <a:latin typeface="Arial" pitchFamily="34" charset="0"/>
                  <a:cs typeface="Arial" pitchFamily="34" charset="0"/>
                </a:endParaRPr>
              </a:p>
              <a:p>
                <a:pPr>
                  <a:buNone/>
                </a:pPr>
                <a:endParaRPr lang="en-US" sz="1800" dirty="0">
                  <a:latin typeface="Arial" pitchFamily="34" charset="0"/>
                  <a:cs typeface="Arial" pitchFamily="34" charset="0"/>
                </a:endParaRPr>
              </a:p>
              <a:p>
                <a:pPr>
                  <a:buNone/>
                </a:pPr>
                <a:endParaRPr lang="en-US" sz="1800" dirty="0" smtClean="0">
                  <a:latin typeface="Arial" pitchFamily="34" charset="0"/>
                  <a:cs typeface="Arial" pitchFamily="34" charset="0"/>
                </a:endParaRPr>
              </a:p>
              <a:p>
                <a:pPr>
                  <a:buNone/>
                </a:pPr>
                <a:endParaRPr lang="en-US" sz="1800" dirty="0">
                  <a:latin typeface="Arial" pitchFamily="34" charset="0"/>
                  <a:cs typeface="Arial" pitchFamily="34" charset="0"/>
                </a:endParaRPr>
              </a:p>
              <a:p>
                <a:pPr>
                  <a:buNone/>
                </a:pPr>
                <a:endParaRPr lang="en-US" sz="1800" dirty="0" smtClean="0">
                  <a:latin typeface="Arial" pitchFamily="34" charset="0"/>
                  <a:cs typeface="Arial" pitchFamily="34" charset="0"/>
                </a:endParaRPr>
              </a:p>
              <a:p>
                <a:pPr>
                  <a:buNone/>
                </a:pPr>
                <a:endParaRPr lang="en-US" sz="1800" dirty="0" smtClean="0">
                  <a:latin typeface="Arial" pitchFamily="34" charset="0"/>
                  <a:cs typeface="Arial" pitchFamily="34" charset="0"/>
                </a:endParaRPr>
              </a:p>
              <a:p>
                <a:pPr>
                  <a:buNone/>
                </a:pPr>
                <a:endParaRPr lang="en-US" sz="1800" dirty="0">
                  <a:latin typeface="Arial" pitchFamily="34" charset="0"/>
                  <a:cs typeface="Arial" pitchFamily="34" charset="0"/>
                </a:endParaRPr>
              </a:p>
              <a:p>
                <a:pPr>
                  <a:buNone/>
                </a:pPr>
                <a:r>
                  <a:rPr lang="en-US" sz="2400" dirty="0" smtClean="0">
                    <a:latin typeface="Arial" pitchFamily="34" charset="0"/>
                    <a:cs typeface="Arial" pitchFamily="34" charset="0"/>
                  </a:rPr>
                  <a:t>Domain: </a:t>
                </a:r>
                <a14:m>
                  <m:oMath xmlns:m="http://schemas.openxmlformats.org/officeDocument/2006/math">
                    <m:r>
                      <a:rPr lang="en-US" sz="1800" b="0" i="1" smtClean="0">
                        <a:latin typeface="Cambria Math"/>
                        <a:cs typeface="Arial" pitchFamily="34" charset="0"/>
                      </a:rPr>
                      <m:t>𝐷</m:t>
                    </m:r>
                  </m:oMath>
                </a14:m>
                <a:r>
                  <a:rPr lang="en-US" sz="1800" dirty="0" smtClean="0">
                    <a:latin typeface="Arial" pitchFamily="34" charset="0"/>
                    <a:cs typeface="Arial" pitchFamily="34" charset="0"/>
                  </a:rPr>
                  <a:t> is called domain of </a:t>
                </a:r>
                <a14:m>
                  <m:oMath xmlns:m="http://schemas.openxmlformats.org/officeDocument/2006/math">
                    <m:r>
                      <a:rPr lang="en-US" sz="1800" b="0" i="1" smtClean="0">
                        <a:latin typeface="Cambria Math"/>
                        <a:cs typeface="Arial" pitchFamily="34" charset="0"/>
                      </a:rPr>
                      <m:t>𝑓</m:t>
                    </m:r>
                  </m:oMath>
                </a14:m>
                <a:r>
                  <a:rPr lang="en-US" sz="1800" dirty="0" smtClean="0">
                    <a:latin typeface="Arial" pitchFamily="34" charset="0"/>
                    <a:cs typeface="Arial" pitchFamily="34" charset="0"/>
                  </a:rPr>
                  <a:t>.</a:t>
                </a:r>
              </a:p>
              <a:p>
                <a:pPr>
                  <a:buNone/>
                </a:pPr>
                <a:r>
                  <a:rPr lang="en-US" sz="2400" dirty="0" smtClean="0">
                    <a:latin typeface="Arial" pitchFamily="34" charset="0"/>
                    <a:cs typeface="Arial" pitchFamily="34" charset="0"/>
                  </a:rPr>
                  <a:t>Range: </a:t>
                </a:r>
                <a14:m>
                  <m:oMath xmlns:m="http://schemas.openxmlformats.org/officeDocument/2006/math">
                    <m:r>
                      <a:rPr lang="en-US" sz="1800" b="0" i="1" smtClean="0">
                        <a:latin typeface="Cambria Math"/>
                        <a:cs typeface="Arial" pitchFamily="34" charset="0"/>
                      </a:rPr>
                      <m:t>𝑅</m:t>
                    </m:r>
                  </m:oMath>
                </a14:m>
                <a:r>
                  <a:rPr lang="en-US" sz="1800" dirty="0" smtClean="0">
                    <a:latin typeface="Arial" pitchFamily="34" charset="0"/>
                    <a:cs typeface="Arial" pitchFamily="34" charset="0"/>
                  </a:rPr>
                  <a:t> is called range of </a:t>
                </a:r>
                <a14:m>
                  <m:oMath xmlns:m="http://schemas.openxmlformats.org/officeDocument/2006/math">
                    <m:r>
                      <a:rPr lang="en-US" sz="1800" b="0" i="1" smtClean="0">
                        <a:latin typeface="Cambria Math"/>
                        <a:cs typeface="Arial" pitchFamily="34" charset="0"/>
                      </a:rPr>
                      <m:t>𝑓</m:t>
                    </m:r>
                  </m:oMath>
                </a14:m>
                <a:r>
                  <a:rPr lang="en-US" sz="1800" dirty="0" smtClean="0">
                    <a:latin typeface="Arial" pitchFamily="34" charset="0"/>
                    <a:cs typeface="Arial" pitchFamily="34" charset="0"/>
                  </a:rPr>
                  <a:t>.</a:t>
                </a:r>
              </a:p>
              <a:p>
                <a:pPr>
                  <a:buNone/>
                </a:pPr>
                <a:r>
                  <a:rPr lang="en-US" sz="2400" b="0" dirty="0" smtClean="0">
                    <a:latin typeface="Arial" pitchFamily="34" charset="0"/>
                    <a:cs typeface="Arial" pitchFamily="34" charset="0"/>
                  </a:rPr>
                  <a:t>Image: </a:t>
                </a:r>
                <a:r>
                  <a:rPr lang="en-US" sz="1800" b="0" dirty="0" smtClean="0">
                    <a:cs typeface="Arial" pitchFamily="34" charset="0"/>
                  </a:rPr>
                  <a:t>For </a:t>
                </a:r>
                <a14:m>
                  <m:oMath xmlns:m="http://schemas.openxmlformats.org/officeDocument/2006/math">
                    <m:r>
                      <m:rPr>
                        <m:sty m:val="p"/>
                      </m:rPr>
                      <a:rPr lang="en-US" sz="1800" b="0" i="0" smtClean="0">
                        <a:latin typeface="Cambria Math"/>
                        <a:cs typeface="Arial" pitchFamily="34" charset="0"/>
                      </a:rPr>
                      <m:t>x</m:t>
                    </m:r>
                    <m:r>
                      <a:rPr lang="en-US" sz="1800" b="0" i="1" smtClean="0">
                        <a:latin typeface="Cambria Math"/>
                        <a:cs typeface="Arial" pitchFamily="34" charset="0"/>
                      </a:rPr>
                      <m:t>∈</m:t>
                    </m:r>
                    <m:r>
                      <a:rPr lang="en-US" sz="1800" b="0" i="1" smtClean="0">
                        <a:latin typeface="Cambria Math"/>
                        <a:cs typeface="Arial" pitchFamily="34" charset="0"/>
                      </a:rPr>
                      <m:t>𝐷</m:t>
                    </m:r>
                    <m:r>
                      <a:rPr lang="en-US" sz="1800" b="0" i="1" smtClean="0">
                        <a:latin typeface="Cambria Math"/>
                        <a:cs typeface="Arial" pitchFamily="34" charset="0"/>
                      </a:rPr>
                      <m:t>,  </m:t>
                    </m:r>
                    <m:r>
                      <a:rPr lang="en-US" sz="1800" b="0" i="1" smtClean="0">
                        <a:latin typeface="Cambria Math"/>
                        <a:cs typeface="Arial" pitchFamily="34" charset="0"/>
                      </a:rPr>
                      <m:t>𝑓</m:t>
                    </m:r>
                    <m:r>
                      <a:rPr lang="en-US" sz="1800" b="0" i="1" smtClean="0">
                        <a:latin typeface="Cambria Math"/>
                        <a:cs typeface="Arial" pitchFamily="34" charset="0"/>
                      </a:rPr>
                      <m:t>(</m:t>
                    </m:r>
                    <m:r>
                      <a:rPr lang="en-US" sz="1800" b="0" i="1" smtClean="0">
                        <a:latin typeface="Cambria Math"/>
                        <a:cs typeface="Arial" pitchFamily="34" charset="0"/>
                      </a:rPr>
                      <m:t>𝑥</m:t>
                    </m:r>
                    <m:r>
                      <a:rPr lang="en-US" sz="1800" b="0" i="1" smtClean="0">
                        <a:latin typeface="Cambria Math"/>
                        <a:cs typeface="Arial" pitchFamily="34" charset="0"/>
                      </a:rPr>
                      <m:t>)</m:t>
                    </m:r>
                  </m:oMath>
                </a14:m>
                <a:r>
                  <a:rPr lang="en-US" sz="1800" dirty="0" smtClean="0">
                    <a:latin typeface="Arial" pitchFamily="34" charset="0"/>
                    <a:cs typeface="Arial" pitchFamily="34" charset="0"/>
                  </a:rPr>
                  <a:t> is called image of </a:t>
                </a:r>
                <a14:m>
                  <m:oMath xmlns:m="http://schemas.openxmlformats.org/officeDocument/2006/math">
                    <m:r>
                      <a:rPr lang="en-US" sz="1800" b="0" i="1" smtClean="0">
                        <a:latin typeface="Cambria Math"/>
                        <a:cs typeface="Arial" pitchFamily="34" charset="0"/>
                      </a:rPr>
                      <m:t>𝑥</m:t>
                    </m:r>
                  </m:oMath>
                </a14:m>
                <a:r>
                  <a:rPr lang="en-US" sz="1800" dirty="0" smtClean="0">
                    <a:latin typeface="Arial" pitchFamily="34" charset="0"/>
                    <a:cs typeface="Arial" pitchFamily="34" charset="0"/>
                  </a:rPr>
                  <a:t> under </a:t>
                </a:r>
                <a14:m>
                  <m:oMath xmlns:m="http://schemas.openxmlformats.org/officeDocument/2006/math">
                    <m:r>
                      <a:rPr lang="en-US" sz="1800" b="0" i="1" smtClean="0">
                        <a:latin typeface="Cambria Math"/>
                        <a:cs typeface="Arial" pitchFamily="34" charset="0"/>
                      </a:rPr>
                      <m:t>𝑓</m:t>
                    </m:r>
                  </m:oMath>
                </a14:m>
                <a:r>
                  <a:rPr lang="en-US" sz="1800" dirty="0" smtClean="0">
                    <a:latin typeface="Arial" pitchFamily="34" charset="0"/>
                    <a:cs typeface="Arial" pitchFamily="34" charset="0"/>
                  </a:rPr>
                  <a:t>. In above example     </a:t>
                </a:r>
                <a14:m>
                  <m:oMath xmlns:m="http://schemas.openxmlformats.org/officeDocument/2006/math">
                    <m:r>
                      <a:rPr lang="en-US" sz="1800" b="0" i="0" smtClean="0">
                        <a:latin typeface="Cambria Math"/>
                        <a:cs typeface="Arial" pitchFamily="34" charset="0"/>
                      </a:rPr>
                      <m:t>             </m:t>
                    </m:r>
                    <m:r>
                      <a:rPr lang="en-US" sz="1800" b="0" i="1" smtClean="0">
                        <a:latin typeface="Cambria Math"/>
                        <a:cs typeface="Arial" pitchFamily="34" charset="0"/>
                      </a:rPr>
                      <m:t>𝑓</m:t>
                    </m:r>
                    <m:d>
                      <m:dPr>
                        <m:ctrlPr>
                          <a:rPr lang="en-US" sz="1800" b="0" i="1" smtClean="0">
                            <a:latin typeface="Cambria Math"/>
                            <a:cs typeface="Arial" pitchFamily="34" charset="0"/>
                          </a:rPr>
                        </m:ctrlPr>
                      </m:dPr>
                      <m:e>
                        <m:r>
                          <a:rPr lang="en-US" sz="1800" b="0" i="1" smtClean="0">
                            <a:latin typeface="Cambria Math"/>
                            <a:cs typeface="Arial" pitchFamily="34" charset="0"/>
                          </a:rPr>
                          <m:t>𝑎</m:t>
                        </m:r>
                      </m:e>
                    </m:d>
                    <m:r>
                      <a:rPr lang="en-US" sz="1800" b="0" i="1" smtClean="0">
                        <a:latin typeface="Cambria Math"/>
                        <a:cs typeface="Arial" pitchFamily="34" charset="0"/>
                      </a:rPr>
                      <m:t>=1</m:t>
                    </m:r>
                  </m:oMath>
                </a14:m>
                <a:r>
                  <a:rPr lang="en-US" sz="1800" dirty="0" smtClean="0">
                    <a:latin typeface="Arial" pitchFamily="34" charset="0"/>
                    <a:cs typeface="Arial" pitchFamily="34" charset="0"/>
                  </a:rPr>
                  <a:t>.</a:t>
                </a:r>
              </a:p>
              <a:p>
                <a:pPr>
                  <a:buNone/>
                </a:pPr>
                <a:r>
                  <a:rPr lang="en-US" sz="2400" dirty="0" smtClean="0">
                    <a:latin typeface="Arial" pitchFamily="34" charset="0"/>
                    <a:cs typeface="Arial" pitchFamily="34" charset="0"/>
                  </a:rPr>
                  <a:t>Example 2: </a:t>
                </a:r>
                <a14:m>
                  <m:oMath xmlns:m="http://schemas.openxmlformats.org/officeDocument/2006/math">
                    <m:r>
                      <a:rPr lang="en-US" sz="1800" i="1">
                        <a:latin typeface="Cambria Math"/>
                      </a:rPr>
                      <m:t>𝑓</m:t>
                    </m:r>
                    <m:r>
                      <a:rPr lang="en-US" sz="1800" i="1">
                        <a:latin typeface="Cambria Math"/>
                      </a:rPr>
                      <m:t>:</m:t>
                    </m:r>
                    <m:r>
                      <a:rPr lang="en-US" sz="1800" b="1" i="1">
                        <a:latin typeface="Cambria Math"/>
                      </a:rPr>
                      <m:t>𝑹</m:t>
                    </m:r>
                    <m:r>
                      <a:rPr lang="en-US" sz="1800" i="1">
                        <a:latin typeface="Cambria Math"/>
                      </a:rPr>
                      <m:t>→</m:t>
                    </m:r>
                    <m:r>
                      <a:rPr lang="en-US" sz="1800" b="1" i="1">
                        <a:latin typeface="Cambria Math"/>
                      </a:rPr>
                      <m:t>𝑹</m:t>
                    </m:r>
                    <m:r>
                      <a:rPr lang="en-US" sz="1800" i="1">
                        <a:latin typeface="Cambria Math"/>
                      </a:rPr>
                      <m:t>,</m:t>
                    </m:r>
                    <m:r>
                      <a:rPr lang="en-US" sz="1800" i="1">
                        <a:latin typeface="Cambria Math"/>
                      </a:rPr>
                      <m:t>𝑓</m:t>
                    </m:r>
                    <m:d>
                      <m:dPr>
                        <m:ctrlPr>
                          <a:rPr lang="en-US" sz="1800" i="1">
                            <a:latin typeface="Cambria Math"/>
                          </a:rPr>
                        </m:ctrlPr>
                      </m:dPr>
                      <m:e>
                        <m:r>
                          <a:rPr lang="en-US" sz="1800" i="1">
                            <a:latin typeface="Cambria Math"/>
                          </a:rPr>
                          <m:t>𝑥</m:t>
                        </m:r>
                      </m:e>
                    </m:d>
                    <m:r>
                      <a:rPr lang="en-US" sz="1800" i="1">
                        <a:latin typeface="Cambria Math"/>
                      </a:rPr>
                      <m:t>=1+</m:t>
                    </m:r>
                    <m:r>
                      <a:rPr lang="en-US" sz="1800" i="1">
                        <a:latin typeface="Cambria Math"/>
                      </a:rPr>
                      <m:t>𝑥</m:t>
                    </m:r>
                  </m:oMath>
                </a14:m>
                <a:r>
                  <a:rPr lang="en-US" sz="1800" dirty="0"/>
                  <a:t>, Image of </a:t>
                </a:r>
                <a14:m>
                  <m:oMath xmlns:m="http://schemas.openxmlformats.org/officeDocument/2006/math">
                    <m:r>
                      <a:rPr lang="en-US" sz="1800" i="1">
                        <a:latin typeface="Cambria Math"/>
                      </a:rPr>
                      <m:t>𝑓</m:t>
                    </m:r>
                    <m:r>
                      <a:rPr lang="en-US" sz="1800">
                        <a:latin typeface="Cambria Math"/>
                      </a:rPr>
                      <m:t>=</m:t>
                    </m:r>
                    <m:r>
                      <a:rPr lang="en-US" sz="1800" b="1" i="1">
                        <a:latin typeface="Cambria Math"/>
                      </a:rPr>
                      <m:t>𝐑</m:t>
                    </m:r>
                  </m:oMath>
                </a14:m>
                <a:r>
                  <a:rPr lang="en-US" sz="1800" dirty="0"/>
                  <a:t>.</a:t>
                </a:r>
              </a:p>
              <a:p>
                <a:pPr>
                  <a:buNone/>
                </a:pPr>
                <a:endParaRPr lang="en-US" sz="1800" dirty="0">
                  <a:latin typeface="Arial" pitchFamily="34" charset="0"/>
                  <a:cs typeface="Arial" pitchFamily="34" charset="0"/>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1295400"/>
                <a:ext cx="8229600" cy="5257800"/>
              </a:xfrm>
              <a:blipFill rotWithShape="1">
                <a:blip r:embed="rId3" cstate="print"/>
                <a:stretch>
                  <a:fillRect l="-1111" t="-1508" b="-5684"/>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0AD2A1D3-94CF-4BE8-B9A0-75EFE4C74F95}" type="slidenum">
              <a:rPr lang="en-US" smtClean="0"/>
              <a:pPr/>
              <a:t>12</a:t>
            </a:fld>
            <a:endParaRPr lang="en-US"/>
          </a:p>
        </p:txBody>
      </p:sp>
      <p:sp>
        <p:nvSpPr>
          <p:cNvPr id="5" name="Title 4"/>
          <p:cNvSpPr txBox="1">
            <a:spLocks noGrp="1"/>
          </p:cNvSpPr>
          <p:nvPr>
            <p:ph type="title"/>
          </p:nvPr>
        </p:nvSpPr>
        <p:spPr>
          <a:prstGeom prst="rect">
            <a:avLst/>
          </a:prstGeom>
          <a:noFill/>
        </p:spPr>
        <p:txBody>
          <a:bodyPr wrap="square" rtlCol="0">
            <a:spAutoFit/>
          </a:bodyPr>
          <a:lstStyle/>
          <a:p>
            <a:r>
              <a:rPr lang="en-US" sz="2800" dirty="0" smtClean="0">
                <a:latin typeface="Arial" pitchFamily="34" charset="0"/>
                <a:cs typeface="Arial" pitchFamily="34" charset="0"/>
              </a:rPr>
              <a:t>SOME DEFINITIONS:</a:t>
            </a:r>
          </a:p>
        </p:txBody>
      </p:sp>
      <p:pic>
        <p:nvPicPr>
          <p:cNvPr id="6146"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5867400" y="2467312"/>
            <a:ext cx="2160351" cy="21106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 name="Picture 3"/>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2306809" y="2467312"/>
            <a:ext cx="1908224" cy="219187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par>
                                <p:cTn id="18" presetID="14" presetClass="entr" presetSubtype="10" fill="hold" nodeType="withEffect">
                                  <p:stCondLst>
                                    <p:cond delay="0"/>
                                  </p:stCondLst>
                                  <p:childTnLst>
                                    <p:set>
                                      <p:cBhvr>
                                        <p:cTn id="19" dur="1" fill="hold">
                                          <p:stCondLst>
                                            <p:cond delay="0"/>
                                          </p:stCondLst>
                                        </p:cTn>
                                        <p:tgtEl>
                                          <p:spTgt spid="6146"/>
                                        </p:tgtEl>
                                        <p:attrNameLst>
                                          <p:attrName>style.visibility</p:attrName>
                                        </p:attrNameLst>
                                      </p:cBhvr>
                                      <p:to>
                                        <p:strVal val="visible"/>
                                      </p:to>
                                    </p:set>
                                    <p:animEffect transition="in" filter="randombar(horizontal)">
                                      <p:cBhvr>
                                        <p:cTn id="20" dur="500"/>
                                        <p:tgtEl>
                                          <p:spTgt spid="6146"/>
                                        </p:tgtEl>
                                      </p:cBhvr>
                                    </p:animEffect>
                                  </p:childTnLst>
                                </p:cTn>
                              </p:par>
                              <p:par>
                                <p:cTn id="21" presetID="14" presetClass="entr" presetSubtype="10" fill="hold"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randombar(horizontal)">
                                      <p:cBhvr>
                                        <p:cTn id="23" dur="5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nodeType="clickEffect">
                                  <p:stCondLst>
                                    <p:cond delay="0"/>
                                  </p:stCondLst>
                                  <p:childTnLst>
                                    <p:set>
                                      <p:cBhvr>
                                        <p:cTn id="27" dur="1" fill="hold">
                                          <p:stCondLst>
                                            <p:cond delay="0"/>
                                          </p:stCondLst>
                                        </p:cTn>
                                        <p:tgtEl>
                                          <p:spTgt spid="3">
                                            <p:txEl>
                                              <p:pRg st="10" end="10"/>
                                            </p:txEl>
                                          </p:spTgt>
                                        </p:tgtEl>
                                        <p:attrNameLst>
                                          <p:attrName>style.visibility</p:attrName>
                                        </p:attrNameLst>
                                      </p:cBhvr>
                                      <p:to>
                                        <p:strVal val="visible"/>
                                      </p:to>
                                    </p:set>
                                    <p:animEffect transition="in" filter="randombar(horizontal)">
                                      <p:cBhvr>
                                        <p:cTn id="28" dur="500"/>
                                        <p:tgtEl>
                                          <p:spTgt spid="3">
                                            <p:txEl>
                                              <p:pRg st="10" end="1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nodeType="click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animEffect transition="in" filter="randombar(horizontal)">
                                      <p:cBhvr>
                                        <p:cTn id="33" dur="500"/>
                                        <p:tgtEl>
                                          <p:spTgt spid="3">
                                            <p:txEl>
                                              <p:pRg st="11" end="11"/>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4" presetClass="entr" presetSubtype="10" fill="hold" nodeType="clickEffect">
                                  <p:stCondLst>
                                    <p:cond delay="0"/>
                                  </p:stCondLst>
                                  <p:childTnLst>
                                    <p:set>
                                      <p:cBhvr>
                                        <p:cTn id="37" dur="1" fill="hold">
                                          <p:stCondLst>
                                            <p:cond delay="0"/>
                                          </p:stCondLst>
                                        </p:cTn>
                                        <p:tgtEl>
                                          <p:spTgt spid="3">
                                            <p:txEl>
                                              <p:pRg st="12" end="12"/>
                                            </p:txEl>
                                          </p:spTgt>
                                        </p:tgtEl>
                                        <p:attrNameLst>
                                          <p:attrName>style.visibility</p:attrName>
                                        </p:attrNameLst>
                                      </p:cBhvr>
                                      <p:to>
                                        <p:strVal val="visible"/>
                                      </p:to>
                                    </p:set>
                                    <p:animEffect transition="in" filter="randombar(horizontal)">
                                      <p:cBhvr>
                                        <p:cTn id="38" dur="500"/>
                                        <p:tgtEl>
                                          <p:spTgt spid="3">
                                            <p:txEl>
                                              <p:pRg st="12" end="12"/>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4" presetClass="entr" presetSubtype="10" fill="hold" nodeType="clickEffect">
                                  <p:stCondLst>
                                    <p:cond delay="0"/>
                                  </p:stCondLst>
                                  <p:childTnLst>
                                    <p:set>
                                      <p:cBhvr>
                                        <p:cTn id="42" dur="1" fill="hold">
                                          <p:stCondLst>
                                            <p:cond delay="0"/>
                                          </p:stCondLst>
                                        </p:cTn>
                                        <p:tgtEl>
                                          <p:spTgt spid="3">
                                            <p:txEl>
                                              <p:pRg st="13" end="13"/>
                                            </p:txEl>
                                          </p:spTgt>
                                        </p:tgtEl>
                                        <p:attrNameLst>
                                          <p:attrName>style.visibility</p:attrName>
                                        </p:attrNameLst>
                                      </p:cBhvr>
                                      <p:to>
                                        <p:strVal val="visible"/>
                                      </p:to>
                                    </p:set>
                                    <p:animEffect transition="in" filter="randombar(horizontal)">
                                      <p:cBhvr>
                                        <p:cTn id="43"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2800" dirty="0">
                <a:latin typeface="Arial" pitchFamily="34" charset="0"/>
                <a:cs typeface="Arial" pitchFamily="34" charset="0"/>
              </a:rPr>
              <a:t>SOME DEFINITIONS:</a:t>
            </a:r>
            <a:endParaRPr lang="en-US" sz="2800" dirty="0"/>
          </a:p>
        </p:txBody>
      </p:sp>
      <mc:AlternateContent xmlns:mc="http://schemas.openxmlformats.org/markup-compatibility/2006">
        <mc:Choice xmlns="" xmlns:a14="http://schemas.microsoft.com/office/drawing/2010/main" Requires="a14">
          <p:sp>
            <p:nvSpPr>
              <p:cNvPr id="3" name="Content Placeholder 2"/>
              <p:cNvSpPr>
                <a:spLocks noGrp="1"/>
              </p:cNvSpPr>
              <p:nvPr>
                <p:ph idx="1"/>
              </p:nvPr>
            </p:nvSpPr>
            <p:spPr>
              <a:xfrm>
                <a:off x="457200" y="1143000"/>
                <a:ext cx="8229600" cy="5638800"/>
              </a:xfrm>
            </p:spPr>
            <p:txBody>
              <a:bodyPr>
                <a:normAutofit lnSpcReduction="10000"/>
              </a:bodyPr>
              <a:lstStyle/>
              <a:p>
                <a:pPr marL="0" indent="0">
                  <a:buNone/>
                </a:pPr>
                <a:r>
                  <a:rPr lang="en-US" sz="2400" dirty="0" smtClean="0">
                    <a:latin typeface="Arial" pitchFamily="34" charset="0"/>
                    <a:cs typeface="Arial" pitchFamily="34" charset="0"/>
                  </a:rPr>
                  <a:t>Composite Function</a:t>
                </a:r>
              </a:p>
              <a:p>
                <a:pPr marL="0" indent="0">
                  <a:buNone/>
                </a:pPr>
                <a14:m>
                  <m:oMath xmlns:m="http://schemas.openxmlformats.org/officeDocument/2006/math">
                    <m:r>
                      <a:rPr lang="en-US" sz="1800" b="0" i="1" smtClean="0">
                        <a:latin typeface="Cambria Math"/>
                      </a:rPr>
                      <m:t>𝑓</m:t>
                    </m:r>
                    <m:r>
                      <a:rPr lang="en-US" sz="1800" b="0" i="1" smtClean="0">
                        <a:latin typeface="Cambria Math"/>
                      </a:rPr>
                      <m:t>:</m:t>
                    </m:r>
                    <m:r>
                      <a:rPr lang="en-US" sz="1800" b="0" i="1" smtClean="0">
                        <a:latin typeface="Cambria Math"/>
                      </a:rPr>
                      <m:t>𝐷</m:t>
                    </m:r>
                    <m:r>
                      <a:rPr lang="en-US" sz="1800" b="0" i="1" smtClean="0">
                        <a:latin typeface="Cambria Math"/>
                      </a:rPr>
                      <m:t>→</m:t>
                    </m:r>
                    <m:r>
                      <a:rPr lang="en-US" sz="1800" b="0" i="1" smtClean="0">
                        <a:latin typeface="Cambria Math"/>
                      </a:rPr>
                      <m:t>𝑅</m:t>
                    </m:r>
                  </m:oMath>
                </a14:m>
                <a:r>
                  <a:rPr lang="en-US" sz="1800" dirty="0" smtClean="0"/>
                  <a:t> and </a:t>
                </a:r>
                <a14:m>
                  <m:oMath xmlns:m="http://schemas.openxmlformats.org/officeDocument/2006/math">
                    <m:r>
                      <a:rPr lang="en-US" sz="1800" b="0" i="1" smtClean="0">
                        <a:latin typeface="Cambria Math"/>
                      </a:rPr>
                      <m:t>𝑔</m:t>
                    </m:r>
                    <m:r>
                      <a:rPr lang="en-US" sz="1800" b="0" i="1" smtClean="0">
                        <a:latin typeface="Cambria Math"/>
                      </a:rPr>
                      <m:t>:</m:t>
                    </m:r>
                    <m:r>
                      <a:rPr lang="en-US" sz="1800" b="0" i="1" smtClean="0">
                        <a:latin typeface="Cambria Math"/>
                      </a:rPr>
                      <m:t>𝐸</m:t>
                    </m:r>
                    <m:r>
                      <a:rPr lang="en-US" sz="1800" b="0" i="1" smtClean="0">
                        <a:latin typeface="Cambria Math"/>
                      </a:rPr>
                      <m:t>→</m:t>
                    </m:r>
                    <m:r>
                      <a:rPr lang="en-US" sz="1800" b="0" i="1" smtClean="0">
                        <a:latin typeface="Cambria Math"/>
                      </a:rPr>
                      <m:t>𝑆</m:t>
                    </m:r>
                  </m:oMath>
                </a14:m>
                <a:r>
                  <a:rPr lang="en-US" sz="1800" dirty="0" smtClean="0"/>
                  <a:t> such that </a:t>
                </a:r>
                <a14:m>
                  <m:oMath xmlns:m="http://schemas.openxmlformats.org/officeDocument/2006/math">
                    <m:r>
                      <a:rPr lang="en-US" sz="1800" b="0" i="1" smtClean="0">
                        <a:latin typeface="Cambria Math"/>
                      </a:rPr>
                      <m:t>𝑓</m:t>
                    </m:r>
                    <m:d>
                      <m:dPr>
                        <m:ctrlPr>
                          <a:rPr lang="en-US" sz="1800" b="0" i="1" smtClean="0">
                            <a:latin typeface="Cambria Math"/>
                          </a:rPr>
                        </m:ctrlPr>
                      </m:dPr>
                      <m:e>
                        <m:r>
                          <a:rPr lang="en-US" sz="1800" b="0" i="1" smtClean="0">
                            <a:latin typeface="Cambria Math"/>
                          </a:rPr>
                          <m:t>𝐷</m:t>
                        </m:r>
                      </m:e>
                    </m:d>
                    <m:r>
                      <a:rPr lang="en-US" sz="1800" b="0" i="1" smtClean="0">
                        <a:latin typeface="Cambria Math"/>
                      </a:rPr>
                      <m:t>⊂</m:t>
                    </m:r>
                    <m:r>
                      <a:rPr lang="en-US" sz="1800" b="0" i="1" smtClean="0">
                        <a:latin typeface="Cambria Math"/>
                      </a:rPr>
                      <m:t>𝐸</m:t>
                    </m:r>
                  </m:oMath>
                </a14:m>
                <a:r>
                  <a:rPr lang="en-US" sz="1800" dirty="0" smtClean="0"/>
                  <a:t> then </a:t>
                </a:r>
                <a14:m>
                  <m:oMath xmlns:m="http://schemas.openxmlformats.org/officeDocument/2006/math">
                    <m:r>
                      <a:rPr lang="en-US" sz="1800" b="0" i="1" smtClean="0">
                        <a:latin typeface="Cambria Math"/>
                      </a:rPr>
                      <m:t>𝑓</m:t>
                    </m:r>
                    <m:r>
                      <a:rPr lang="en-US" sz="1800" b="0" i="1" smtClean="0">
                        <a:latin typeface="Cambria Math"/>
                      </a:rPr>
                      <m:t>∘</m:t>
                    </m:r>
                    <m:r>
                      <a:rPr lang="en-US" sz="1800" b="0" i="1" smtClean="0">
                        <a:latin typeface="Cambria Math"/>
                      </a:rPr>
                      <m:t>𝑔</m:t>
                    </m:r>
                    <m:d>
                      <m:dPr>
                        <m:ctrlPr>
                          <a:rPr lang="en-US" sz="1800" b="0" i="1" smtClean="0">
                            <a:latin typeface="Cambria Math"/>
                          </a:rPr>
                        </m:ctrlPr>
                      </m:dPr>
                      <m:e>
                        <m:r>
                          <a:rPr lang="en-US" sz="1800" b="0" i="1" smtClean="0">
                            <a:latin typeface="Cambria Math"/>
                          </a:rPr>
                          <m:t>𝑥</m:t>
                        </m:r>
                      </m:e>
                    </m:d>
                    <m:r>
                      <a:rPr lang="en-US" sz="1800" b="0" i="1" smtClean="0">
                        <a:latin typeface="Cambria Math"/>
                      </a:rPr>
                      <m:t>=</m:t>
                    </m:r>
                    <m:r>
                      <a:rPr lang="en-US" sz="1800" b="0" i="1" smtClean="0">
                        <a:latin typeface="Cambria Math"/>
                      </a:rPr>
                      <m:t>𝑓</m:t>
                    </m:r>
                    <m:r>
                      <a:rPr lang="en-US" sz="1800" b="0" i="1" smtClean="0">
                        <a:latin typeface="Cambria Math"/>
                      </a:rPr>
                      <m:t>(</m:t>
                    </m:r>
                    <m:r>
                      <a:rPr lang="en-US" sz="1800" b="0" i="1" smtClean="0">
                        <a:latin typeface="Cambria Math"/>
                      </a:rPr>
                      <m:t>𝑔</m:t>
                    </m:r>
                    <m:r>
                      <a:rPr lang="en-US" sz="1800" b="0" i="1" smtClean="0">
                        <a:latin typeface="Cambria Math"/>
                      </a:rPr>
                      <m:t>(</m:t>
                    </m:r>
                    <m:r>
                      <a:rPr lang="en-US" sz="1800" b="0" i="1" smtClean="0">
                        <a:latin typeface="Cambria Math"/>
                      </a:rPr>
                      <m:t>𝑥</m:t>
                    </m:r>
                    <m:r>
                      <a:rPr lang="en-US" sz="1800" b="0" i="1" smtClean="0">
                        <a:latin typeface="Cambria Math"/>
                      </a:rPr>
                      <m:t>))</m:t>
                    </m:r>
                  </m:oMath>
                </a14:m>
                <a:r>
                  <a:rPr lang="en-US" sz="1800" dirty="0" smtClean="0"/>
                  <a:t>.</a:t>
                </a:r>
                <a:endParaRPr lang="en-US" sz="1800" dirty="0" smtClean="0"/>
              </a:p>
              <a:p>
                <a:pPr marL="0" indent="0">
                  <a:buNone/>
                </a:pPr>
                <a:endParaRPr lang="en-US" sz="1800" dirty="0" smtClean="0"/>
              </a:p>
              <a:p>
                <a:pPr marL="0" indent="0">
                  <a:buNone/>
                </a:pPr>
                <a:endParaRPr lang="en-US" sz="1800" dirty="0"/>
              </a:p>
              <a:p>
                <a:pPr marL="0" indent="0">
                  <a:buNone/>
                </a:pPr>
                <a:endParaRPr lang="en-US" sz="1800" dirty="0" smtClean="0"/>
              </a:p>
              <a:p>
                <a:pPr marL="0" indent="0">
                  <a:buNone/>
                </a:pPr>
                <a:r>
                  <a:rPr lang="en-US" sz="2400" dirty="0" smtClean="0">
                    <a:latin typeface="Arial" pitchFamily="34" charset="0"/>
                    <a:cs typeface="Arial" pitchFamily="34" charset="0"/>
                  </a:rPr>
                  <a:t>Example</a:t>
                </a:r>
                <a:r>
                  <a:rPr lang="en-US" sz="1800" i="1" dirty="0">
                    <a:latin typeface="Cambria Math"/>
                  </a:rPr>
                  <a:t>: </a:t>
                </a:r>
                <a14:m>
                  <m:oMath xmlns:m="http://schemas.openxmlformats.org/officeDocument/2006/math">
                    <m:r>
                      <a:rPr lang="en-US" sz="1800" i="1">
                        <a:latin typeface="Cambria Math"/>
                      </a:rPr>
                      <m:t>𝑓</m:t>
                    </m:r>
                    <m:d>
                      <m:dPr>
                        <m:ctrlPr>
                          <a:rPr lang="en-US" sz="1800" i="1">
                            <a:latin typeface="Cambria Math"/>
                          </a:rPr>
                        </m:ctrlPr>
                      </m:dPr>
                      <m:e>
                        <m:r>
                          <a:rPr lang="en-US" sz="1800" i="1">
                            <a:latin typeface="Cambria Math"/>
                          </a:rPr>
                          <m:t>𝑥</m:t>
                        </m:r>
                      </m:e>
                    </m:d>
                    <m:r>
                      <a:rPr lang="en-US" sz="1800" i="1">
                        <a:latin typeface="Cambria Math"/>
                      </a:rPr>
                      <m:t>=1+</m:t>
                    </m:r>
                    <m:r>
                      <a:rPr lang="en-US" sz="1800" i="1">
                        <a:latin typeface="Cambria Math"/>
                      </a:rPr>
                      <m:t>𝑥</m:t>
                    </m:r>
                  </m:oMath>
                </a14:m>
                <a:r>
                  <a:rPr lang="en-US" sz="1800" i="1" dirty="0">
                    <a:latin typeface="Cambria Math"/>
                  </a:rPr>
                  <a:t>, </a:t>
                </a:r>
                <a14:m>
                  <m:oMath xmlns:m="http://schemas.openxmlformats.org/officeDocument/2006/math">
                    <m:r>
                      <a:rPr lang="en-US" sz="1800" i="1">
                        <a:latin typeface="Cambria Math"/>
                      </a:rPr>
                      <m:t>𝑔</m:t>
                    </m:r>
                    <m:d>
                      <m:dPr>
                        <m:ctrlPr>
                          <a:rPr lang="en-US" sz="1800" i="1">
                            <a:latin typeface="Cambria Math"/>
                          </a:rPr>
                        </m:ctrlPr>
                      </m:dPr>
                      <m:e>
                        <m:r>
                          <a:rPr lang="en-US" sz="1800" i="1">
                            <a:latin typeface="Cambria Math"/>
                          </a:rPr>
                          <m:t>𝑥</m:t>
                        </m:r>
                      </m:e>
                    </m:d>
                    <m:r>
                      <a:rPr lang="en-US" sz="1800" i="1">
                        <a:latin typeface="Cambria Math"/>
                      </a:rPr>
                      <m:t>=</m:t>
                    </m:r>
                    <m:sSup>
                      <m:sSupPr>
                        <m:ctrlPr>
                          <a:rPr lang="en-US" sz="1800" i="1">
                            <a:latin typeface="Cambria Math"/>
                          </a:rPr>
                        </m:ctrlPr>
                      </m:sSupPr>
                      <m:e>
                        <m:r>
                          <a:rPr lang="en-US" sz="1800" i="1">
                            <a:latin typeface="Cambria Math"/>
                          </a:rPr>
                          <m:t>𝑥</m:t>
                        </m:r>
                      </m:e>
                      <m:sup>
                        <m:r>
                          <a:rPr lang="en-US" sz="1800" i="1">
                            <a:latin typeface="Cambria Math"/>
                          </a:rPr>
                          <m:t>2</m:t>
                        </m:r>
                      </m:sup>
                    </m:sSup>
                  </m:oMath>
                </a14:m>
                <a:r>
                  <a:rPr lang="en-US" sz="1800" i="1" dirty="0">
                    <a:latin typeface="Cambria Math"/>
                  </a:rPr>
                  <a:t>, then </a:t>
                </a:r>
              </a:p>
              <a:p>
                <a:pPr marL="0" indent="0" algn="ctr">
                  <a:buNone/>
                </a:pPr>
                <a14:m>
                  <m:oMath xmlns:m="http://schemas.openxmlformats.org/officeDocument/2006/math">
                    <m:r>
                      <a:rPr lang="en-US" sz="1800" i="1">
                        <a:latin typeface="Cambria Math"/>
                      </a:rPr>
                      <m:t>𝑓</m:t>
                    </m:r>
                    <m:r>
                      <a:rPr lang="en-US" sz="1800" i="1">
                        <a:latin typeface="Cambria Math"/>
                      </a:rPr>
                      <m:t>∘</m:t>
                    </m:r>
                    <m:r>
                      <a:rPr lang="en-US" sz="1800" i="1">
                        <a:latin typeface="Cambria Math"/>
                      </a:rPr>
                      <m:t>𝑔</m:t>
                    </m:r>
                    <m:d>
                      <m:dPr>
                        <m:ctrlPr>
                          <a:rPr lang="en-US" sz="1800" i="1">
                            <a:latin typeface="Cambria Math"/>
                          </a:rPr>
                        </m:ctrlPr>
                      </m:dPr>
                      <m:e>
                        <m:r>
                          <a:rPr lang="en-US" sz="1800" i="1">
                            <a:latin typeface="Cambria Math"/>
                          </a:rPr>
                          <m:t>𝑥</m:t>
                        </m:r>
                      </m:e>
                    </m:d>
                    <m:r>
                      <a:rPr lang="en-US" sz="1800" i="1">
                        <a:latin typeface="Cambria Math"/>
                      </a:rPr>
                      <m:t>=</m:t>
                    </m:r>
                    <m:r>
                      <a:rPr lang="en-US" sz="1800" i="1">
                        <a:latin typeface="Cambria Math"/>
                      </a:rPr>
                      <m:t>𝑓</m:t>
                    </m:r>
                    <m:d>
                      <m:dPr>
                        <m:ctrlPr>
                          <a:rPr lang="en-US" sz="1800" i="1">
                            <a:latin typeface="Cambria Math"/>
                          </a:rPr>
                        </m:ctrlPr>
                      </m:dPr>
                      <m:e>
                        <m:r>
                          <a:rPr lang="en-US" sz="1800" i="1">
                            <a:latin typeface="Cambria Math"/>
                          </a:rPr>
                          <m:t>𝑔</m:t>
                        </m:r>
                        <m:d>
                          <m:dPr>
                            <m:ctrlPr>
                              <a:rPr lang="en-US" sz="1800" i="1">
                                <a:latin typeface="Cambria Math"/>
                              </a:rPr>
                            </m:ctrlPr>
                          </m:dPr>
                          <m:e>
                            <m:r>
                              <a:rPr lang="en-US" sz="1800" i="1">
                                <a:latin typeface="Cambria Math"/>
                              </a:rPr>
                              <m:t>𝑥</m:t>
                            </m:r>
                          </m:e>
                        </m:d>
                      </m:e>
                    </m:d>
                    <m:r>
                      <a:rPr lang="en-US" sz="1800" i="1">
                        <a:latin typeface="Cambria Math"/>
                      </a:rPr>
                      <m:t>=</m:t>
                    </m:r>
                    <m:r>
                      <a:rPr lang="en-US" sz="1800" i="1">
                        <a:latin typeface="Cambria Math"/>
                      </a:rPr>
                      <m:t>𝑓</m:t>
                    </m:r>
                    <m:d>
                      <m:dPr>
                        <m:ctrlPr>
                          <a:rPr lang="en-US" sz="1800" i="1">
                            <a:latin typeface="Cambria Math"/>
                          </a:rPr>
                        </m:ctrlPr>
                      </m:dPr>
                      <m:e>
                        <m:sSup>
                          <m:sSupPr>
                            <m:ctrlPr>
                              <a:rPr lang="en-US" sz="1800" i="1">
                                <a:latin typeface="Cambria Math"/>
                              </a:rPr>
                            </m:ctrlPr>
                          </m:sSupPr>
                          <m:e>
                            <m:r>
                              <a:rPr lang="en-US" sz="1800" i="1">
                                <a:latin typeface="Cambria Math"/>
                              </a:rPr>
                              <m:t>𝑥</m:t>
                            </m:r>
                          </m:e>
                          <m:sup>
                            <m:r>
                              <a:rPr lang="en-US" sz="1800" i="1">
                                <a:latin typeface="Cambria Math"/>
                              </a:rPr>
                              <m:t>2</m:t>
                            </m:r>
                          </m:sup>
                        </m:sSup>
                      </m:e>
                    </m:d>
                    <m:r>
                      <a:rPr lang="en-US" sz="1800" i="1">
                        <a:latin typeface="Cambria Math"/>
                      </a:rPr>
                      <m:t>=1+</m:t>
                    </m:r>
                    <m:sSup>
                      <m:sSupPr>
                        <m:ctrlPr>
                          <a:rPr lang="en-US" sz="1800" i="1">
                            <a:latin typeface="Cambria Math"/>
                          </a:rPr>
                        </m:ctrlPr>
                      </m:sSupPr>
                      <m:e>
                        <m:r>
                          <a:rPr lang="en-US" sz="1800" i="1">
                            <a:latin typeface="Cambria Math"/>
                          </a:rPr>
                          <m:t>𝑥</m:t>
                        </m:r>
                      </m:e>
                      <m:sup>
                        <m:r>
                          <a:rPr lang="en-US" sz="1800" i="1">
                            <a:latin typeface="Cambria Math"/>
                          </a:rPr>
                          <m:t>2</m:t>
                        </m:r>
                      </m:sup>
                    </m:sSup>
                  </m:oMath>
                </a14:m>
                <a:r>
                  <a:rPr lang="en-US" sz="1800" i="1" dirty="0">
                    <a:latin typeface="Cambria Math"/>
                  </a:rPr>
                  <a:t>.</a:t>
                </a:r>
              </a:p>
              <a:p>
                <a:pPr marL="0" indent="0">
                  <a:buNone/>
                </a:pPr>
                <a:endParaRPr lang="en-US" sz="1800" b="0" dirty="0" smtClean="0">
                  <a:latin typeface="Arial" pitchFamily="34" charset="0"/>
                  <a:cs typeface="Arial" pitchFamily="34" charset="0"/>
                </a:endParaRPr>
              </a:p>
              <a:p>
                <a:pPr marL="0" indent="0">
                  <a:buNone/>
                </a:pPr>
                <a:r>
                  <a:rPr lang="en-US" sz="2400" dirty="0" smtClean="0">
                    <a:latin typeface="Arial" pitchFamily="34" charset="0"/>
                    <a:cs typeface="Arial" pitchFamily="34" charset="0"/>
                  </a:rPr>
                  <a:t>One-to-one</a:t>
                </a:r>
                <a:r>
                  <a:rPr lang="en-US" sz="1900" dirty="0" smtClean="0">
                    <a:latin typeface="Arial" pitchFamily="34" charset="0"/>
                    <a:cs typeface="Arial" pitchFamily="34" charset="0"/>
                  </a:rPr>
                  <a:t>: </a:t>
                </a:r>
                <a14:m>
                  <m:oMath xmlns:m="http://schemas.openxmlformats.org/officeDocument/2006/math">
                    <m:r>
                      <a:rPr lang="en-US" sz="1800" b="0" i="1" smtClean="0">
                        <a:latin typeface="Cambria Math"/>
                        <a:cs typeface="Arial" pitchFamily="34" charset="0"/>
                      </a:rPr>
                      <m:t>𝑓</m:t>
                    </m:r>
                    <m:r>
                      <a:rPr lang="en-US" sz="1800" b="0" i="1" smtClean="0">
                        <a:latin typeface="Cambria Math"/>
                        <a:cs typeface="Arial" pitchFamily="34" charset="0"/>
                      </a:rPr>
                      <m:t>:</m:t>
                    </m:r>
                    <m:r>
                      <a:rPr lang="en-US" sz="1800" b="0" i="1" smtClean="0">
                        <a:latin typeface="Cambria Math"/>
                        <a:cs typeface="Arial" pitchFamily="34" charset="0"/>
                      </a:rPr>
                      <m:t>𝐷</m:t>
                    </m:r>
                    <m:r>
                      <a:rPr lang="en-US" sz="1800" b="0" i="1" smtClean="0">
                        <a:latin typeface="Cambria Math"/>
                        <a:cs typeface="Arial" pitchFamily="34" charset="0"/>
                      </a:rPr>
                      <m:t>→</m:t>
                    </m:r>
                    <m:r>
                      <a:rPr lang="en-US" sz="1800" b="0" i="1" smtClean="0">
                        <a:latin typeface="Cambria Math"/>
                        <a:cs typeface="Arial" pitchFamily="34" charset="0"/>
                      </a:rPr>
                      <m:t>𝑅</m:t>
                    </m:r>
                  </m:oMath>
                </a14:m>
                <a:r>
                  <a:rPr lang="en-US" sz="1800" dirty="0" smtClean="0">
                    <a:latin typeface="Arial" pitchFamily="34" charset="0"/>
                    <a:cs typeface="Arial" pitchFamily="34" charset="0"/>
                  </a:rPr>
                  <a:t>, </a:t>
                </a:r>
                <a14:m>
                  <m:oMath xmlns:m="http://schemas.openxmlformats.org/officeDocument/2006/math">
                    <m:r>
                      <a:rPr lang="en-US" sz="1800" b="0" i="1" smtClean="0">
                        <a:latin typeface="Cambria Math"/>
                        <a:cs typeface="Arial" pitchFamily="34" charset="0"/>
                      </a:rPr>
                      <m:t>𝑓</m:t>
                    </m:r>
                    <m:d>
                      <m:dPr>
                        <m:ctrlPr>
                          <a:rPr lang="en-US" sz="1800" b="0" i="1" smtClean="0">
                            <a:latin typeface="Cambria Math"/>
                            <a:cs typeface="Arial" pitchFamily="34" charset="0"/>
                          </a:rPr>
                        </m:ctrlPr>
                      </m:dPr>
                      <m:e>
                        <m:r>
                          <a:rPr lang="en-US" sz="1800" b="0" i="1" smtClean="0">
                            <a:latin typeface="Cambria Math"/>
                            <a:cs typeface="Arial" pitchFamily="34" charset="0"/>
                          </a:rPr>
                          <m:t>𝑥</m:t>
                        </m:r>
                      </m:e>
                    </m:d>
                    <m:r>
                      <a:rPr lang="en-US" sz="1800" b="0" i="1" smtClean="0">
                        <a:latin typeface="Cambria Math"/>
                        <a:cs typeface="Arial" pitchFamily="34" charset="0"/>
                      </a:rPr>
                      <m:t>=</m:t>
                    </m:r>
                    <m:r>
                      <a:rPr lang="en-US" sz="1800" b="0" i="1" smtClean="0">
                        <a:latin typeface="Cambria Math"/>
                        <a:cs typeface="Arial" pitchFamily="34" charset="0"/>
                      </a:rPr>
                      <m:t>𝑓</m:t>
                    </m:r>
                    <m:r>
                      <a:rPr lang="en-US" sz="1800" b="0" i="1" smtClean="0">
                        <a:latin typeface="Cambria Math"/>
                        <a:cs typeface="Arial" pitchFamily="34" charset="0"/>
                      </a:rPr>
                      <m:t>(</m:t>
                    </m:r>
                    <m:r>
                      <a:rPr lang="en-US" sz="1800" b="0" i="1" smtClean="0">
                        <a:latin typeface="Cambria Math"/>
                        <a:cs typeface="Arial" pitchFamily="34" charset="0"/>
                      </a:rPr>
                      <m:t>𝑦</m:t>
                    </m:r>
                    <m:r>
                      <a:rPr lang="en-US" sz="1800" b="0" i="1" smtClean="0">
                        <a:latin typeface="Cambria Math"/>
                        <a:cs typeface="Arial" pitchFamily="34" charset="0"/>
                      </a:rPr>
                      <m:t>)</m:t>
                    </m:r>
                  </m:oMath>
                </a14:m>
                <a:r>
                  <a:rPr lang="en-US" sz="1800" dirty="0" smtClean="0">
                    <a:latin typeface="Arial" pitchFamily="34" charset="0"/>
                    <a:cs typeface="Arial" pitchFamily="34" charset="0"/>
                  </a:rPr>
                  <a:t> </a:t>
                </a:r>
                <a:r>
                  <a:rPr lang="en-US" sz="1800" dirty="0" smtClean="0">
                    <a:latin typeface="cmbsy10"/>
                    <a:cs typeface="Arial" pitchFamily="34" charset="0"/>
                  </a:rPr>
                  <a:t>)</a:t>
                </a:r>
                <a14:m>
                  <m:oMath xmlns:m="http://schemas.openxmlformats.org/officeDocument/2006/math">
                    <m:r>
                      <a:rPr lang="en-US" sz="1800" b="0" i="1" dirty="0" smtClean="0">
                        <a:latin typeface="Cambria Math"/>
                        <a:cs typeface="Arial" pitchFamily="34" charset="0"/>
                      </a:rPr>
                      <m:t>𝑥</m:t>
                    </m:r>
                    <m:r>
                      <a:rPr lang="en-US" sz="1800" b="0" i="1" dirty="0" smtClean="0">
                        <a:latin typeface="Cambria Math"/>
                        <a:cs typeface="Arial" pitchFamily="34" charset="0"/>
                      </a:rPr>
                      <m:t>=</m:t>
                    </m:r>
                    <m:r>
                      <a:rPr lang="en-US" sz="1800" b="0" i="1" dirty="0" smtClean="0">
                        <a:latin typeface="Cambria Math"/>
                        <a:cs typeface="Arial" pitchFamily="34" charset="0"/>
                      </a:rPr>
                      <m:t>𝑦</m:t>
                    </m:r>
                  </m:oMath>
                </a14:m>
                <a:r>
                  <a:rPr lang="en-US" sz="1800" dirty="0" smtClean="0">
                    <a:latin typeface="Arial" pitchFamily="34" charset="0"/>
                    <a:cs typeface="Arial" pitchFamily="34" charset="0"/>
                  </a:rPr>
                  <a:t>.</a:t>
                </a:r>
              </a:p>
              <a:p>
                <a:pPr marL="0" indent="0">
                  <a:buNone/>
                </a:pPr>
                <a:r>
                  <a:rPr lang="en-US" sz="2400" dirty="0" smtClean="0">
                    <a:latin typeface="Arial" pitchFamily="34" charset="0"/>
                    <a:cs typeface="Arial" pitchFamily="34" charset="0"/>
                  </a:rPr>
                  <a:t>Example: </a:t>
                </a:r>
                <a14:m>
                  <m:oMath xmlns:m="http://schemas.openxmlformats.org/officeDocument/2006/math">
                    <m:r>
                      <a:rPr lang="en-US" sz="1800" b="0" i="1" smtClean="0">
                        <a:latin typeface="Cambria Math"/>
                        <a:cs typeface="Arial" pitchFamily="34" charset="0"/>
                      </a:rPr>
                      <m:t>𝑓</m:t>
                    </m:r>
                    <m:r>
                      <a:rPr lang="en-US" sz="1800" b="0" i="1" smtClean="0">
                        <a:latin typeface="Cambria Math"/>
                        <a:cs typeface="Arial" pitchFamily="34" charset="0"/>
                      </a:rPr>
                      <m:t>:</m:t>
                    </m:r>
                    <m:r>
                      <a:rPr lang="en-US" sz="1800" b="0" i="1" smtClean="0">
                        <a:latin typeface="Cambria Math"/>
                        <a:cs typeface="Arial" pitchFamily="34" charset="0"/>
                      </a:rPr>
                      <m:t>𝐴</m:t>
                    </m:r>
                    <m:r>
                      <a:rPr lang="en-US" sz="1800" b="0" i="1" smtClean="0">
                        <a:latin typeface="Cambria Math"/>
                        <a:cs typeface="Arial" pitchFamily="34" charset="0"/>
                      </a:rPr>
                      <m:t>→</m:t>
                    </m:r>
                    <m:r>
                      <a:rPr lang="en-US" sz="1800" b="0" i="1" smtClean="0">
                        <a:latin typeface="Cambria Math"/>
                        <a:cs typeface="Arial" pitchFamily="34" charset="0"/>
                      </a:rPr>
                      <m:t>𝐵</m:t>
                    </m:r>
                  </m:oMath>
                </a14:m>
                <a:r>
                  <a:rPr lang="en-US" sz="1800" dirty="0" smtClean="0">
                    <a:latin typeface="Arial" pitchFamily="34" charset="0"/>
                    <a:cs typeface="Arial" pitchFamily="34" charset="0"/>
                  </a:rPr>
                  <a:t>, for </a:t>
                </a:r>
                <a14:m>
                  <m:oMath xmlns:m="http://schemas.openxmlformats.org/officeDocument/2006/math">
                    <m:r>
                      <a:rPr lang="en-US" sz="1800" b="0" i="1" smtClean="0">
                        <a:latin typeface="Cambria Math"/>
                        <a:cs typeface="Arial" pitchFamily="34" charset="0"/>
                      </a:rPr>
                      <m:t>𝐴</m:t>
                    </m:r>
                    <m:r>
                      <a:rPr lang="en-US" sz="1800" b="0" i="1" smtClean="0">
                        <a:latin typeface="Cambria Math"/>
                        <a:cs typeface="Arial" pitchFamily="34" charset="0"/>
                      </a:rPr>
                      <m:t>=</m:t>
                    </m:r>
                    <m:d>
                      <m:dPr>
                        <m:begChr m:val="{"/>
                        <m:endChr m:val="}"/>
                        <m:ctrlPr>
                          <a:rPr lang="en-US" sz="1800" b="0" i="1" smtClean="0">
                            <a:latin typeface="Cambria Math"/>
                            <a:cs typeface="Arial" pitchFamily="34" charset="0"/>
                          </a:rPr>
                        </m:ctrlPr>
                      </m:dPr>
                      <m:e>
                        <m:r>
                          <a:rPr lang="en-US" sz="1800" b="0" i="1" smtClean="0">
                            <a:latin typeface="Cambria Math"/>
                            <a:cs typeface="Arial" pitchFamily="34" charset="0"/>
                          </a:rPr>
                          <m:t>1,2,3,4</m:t>
                        </m:r>
                      </m:e>
                    </m:d>
                    <m:r>
                      <a:rPr lang="en-US" sz="1800" b="0" i="1" smtClean="0">
                        <a:latin typeface="Cambria Math"/>
                        <a:cs typeface="Arial" pitchFamily="34" charset="0"/>
                      </a:rPr>
                      <m:t>, </m:t>
                    </m:r>
                    <m:r>
                      <a:rPr lang="en-US" sz="1800" b="0" i="1" smtClean="0">
                        <a:latin typeface="Cambria Math"/>
                        <a:cs typeface="Arial" pitchFamily="34" charset="0"/>
                      </a:rPr>
                      <m:t>𝐵</m:t>
                    </m:r>
                    <m:r>
                      <a:rPr lang="en-US" sz="1800" b="0" i="1" smtClean="0">
                        <a:latin typeface="Cambria Math"/>
                        <a:cs typeface="Arial" pitchFamily="34" charset="0"/>
                      </a:rPr>
                      <m:t>={</m:t>
                    </m:r>
                    <m:r>
                      <a:rPr lang="en-US" sz="1800" b="0" i="1" smtClean="0">
                        <a:latin typeface="Cambria Math"/>
                        <a:cs typeface="Arial" pitchFamily="34" charset="0"/>
                      </a:rPr>
                      <m:t>𝑎</m:t>
                    </m:r>
                    <m:r>
                      <a:rPr lang="en-US" sz="1800" b="0" i="1" smtClean="0">
                        <a:latin typeface="Cambria Math"/>
                        <a:cs typeface="Arial" pitchFamily="34" charset="0"/>
                      </a:rPr>
                      <m:t>,</m:t>
                    </m:r>
                    <m:r>
                      <a:rPr lang="en-US" sz="1800" b="0" i="1" smtClean="0">
                        <a:latin typeface="Cambria Math"/>
                        <a:cs typeface="Arial" pitchFamily="34" charset="0"/>
                      </a:rPr>
                      <m:t>𝑏</m:t>
                    </m:r>
                    <m:r>
                      <a:rPr lang="en-US" sz="1800" b="0" i="1" smtClean="0">
                        <a:latin typeface="Cambria Math"/>
                        <a:cs typeface="Arial" pitchFamily="34" charset="0"/>
                      </a:rPr>
                      <m:t>,</m:t>
                    </m:r>
                    <m:r>
                      <a:rPr lang="en-US" sz="1800" b="0" i="1" smtClean="0">
                        <a:latin typeface="Cambria Math"/>
                        <a:cs typeface="Arial" pitchFamily="34" charset="0"/>
                      </a:rPr>
                      <m:t>𝑐</m:t>
                    </m:r>
                    <m:r>
                      <a:rPr lang="en-US" sz="1800" b="0" i="1" smtClean="0">
                        <a:latin typeface="Cambria Math"/>
                        <a:cs typeface="Arial" pitchFamily="34" charset="0"/>
                      </a:rPr>
                      <m:t>,</m:t>
                    </m:r>
                    <m:r>
                      <a:rPr lang="en-US" sz="1800" b="0" i="1" smtClean="0">
                        <a:latin typeface="Cambria Math"/>
                        <a:cs typeface="Arial" pitchFamily="34" charset="0"/>
                      </a:rPr>
                      <m:t>𝑑</m:t>
                    </m:r>
                    <m:r>
                      <a:rPr lang="en-US" sz="1800" b="0" i="1" smtClean="0">
                        <a:latin typeface="Cambria Math"/>
                        <a:cs typeface="Arial" pitchFamily="34" charset="0"/>
                      </a:rPr>
                      <m:t>}</m:t>
                    </m:r>
                  </m:oMath>
                </a14:m>
                <a:endParaRPr lang="en-US" sz="1800" dirty="0" smtClean="0">
                  <a:latin typeface="Arial" pitchFamily="34" charset="0"/>
                  <a:cs typeface="Arial" pitchFamily="34" charset="0"/>
                </a:endParaRPr>
              </a:p>
              <a:p>
                <a:pPr marL="0" indent="0">
                  <a:buNone/>
                </a:pPr>
                <a:endParaRPr lang="en-US" sz="1800" dirty="0" smtClean="0">
                  <a:latin typeface="Arial" pitchFamily="34" charset="0"/>
                  <a:cs typeface="Arial" pitchFamily="34" charset="0"/>
                </a:endParaRPr>
              </a:p>
              <a:p>
                <a:pPr marL="0" indent="0">
                  <a:buNone/>
                </a:pPr>
                <a:endParaRPr lang="en-US" sz="1800" dirty="0">
                  <a:latin typeface="Arial" pitchFamily="34" charset="0"/>
                  <a:cs typeface="Arial" pitchFamily="34" charset="0"/>
                </a:endParaRPr>
              </a:p>
              <a:p>
                <a:pPr marL="0" indent="0">
                  <a:buNone/>
                </a:pPr>
                <a:endParaRPr lang="en-US" sz="1800" dirty="0" smtClean="0">
                  <a:latin typeface="Arial" pitchFamily="34" charset="0"/>
                  <a:cs typeface="Arial" pitchFamily="34" charset="0"/>
                </a:endParaRPr>
              </a:p>
              <a:p>
                <a:pPr marL="0" indent="0">
                  <a:buNone/>
                </a:pPr>
                <a:endParaRPr lang="en-US" sz="1800" dirty="0">
                  <a:latin typeface="Arial" pitchFamily="34" charset="0"/>
                  <a:cs typeface="Arial" pitchFamily="34" charset="0"/>
                </a:endParaRPr>
              </a:p>
              <a:p>
                <a:pPr marL="0" indent="0">
                  <a:buNone/>
                </a:pPr>
                <a:endParaRPr lang="en-US" sz="2400" dirty="0" smtClean="0">
                  <a:latin typeface="Arial" pitchFamily="34" charset="0"/>
                  <a:cs typeface="Arial" pitchFamily="34" charset="0"/>
                </a:endParaRPr>
              </a:p>
              <a:p>
                <a:pPr marL="0" indent="0">
                  <a:buNone/>
                </a:pPr>
                <a:r>
                  <a:rPr lang="en-US" sz="2400" dirty="0" smtClean="0">
                    <a:latin typeface="Arial" pitchFamily="34" charset="0"/>
                    <a:cs typeface="Arial" pitchFamily="34" charset="0"/>
                  </a:rPr>
                  <a:t>Example: </a:t>
                </a:r>
                <a14:m>
                  <m:oMath xmlns:m="http://schemas.openxmlformats.org/officeDocument/2006/math">
                    <m:r>
                      <a:rPr lang="en-US" sz="1800" b="0" i="1" smtClean="0">
                        <a:latin typeface="Cambria Math"/>
                        <a:cs typeface="Arial" pitchFamily="34" charset="0"/>
                      </a:rPr>
                      <m:t>𝑓</m:t>
                    </m:r>
                    <m:d>
                      <m:dPr>
                        <m:ctrlPr>
                          <a:rPr lang="en-US" sz="1800" b="0" i="1" smtClean="0">
                            <a:latin typeface="Cambria Math"/>
                            <a:cs typeface="Arial" pitchFamily="34" charset="0"/>
                          </a:rPr>
                        </m:ctrlPr>
                      </m:dPr>
                      <m:e>
                        <m:r>
                          <a:rPr lang="en-US" sz="1800" b="0" i="1" smtClean="0">
                            <a:latin typeface="Cambria Math"/>
                            <a:cs typeface="Arial" pitchFamily="34" charset="0"/>
                          </a:rPr>
                          <m:t>𝑥</m:t>
                        </m:r>
                      </m:e>
                    </m:d>
                    <m:r>
                      <a:rPr lang="en-US" sz="1800" b="0" i="1" smtClean="0">
                        <a:latin typeface="Cambria Math"/>
                        <a:cs typeface="Arial" pitchFamily="34" charset="0"/>
                      </a:rPr>
                      <m:t>=1+</m:t>
                    </m:r>
                    <m:r>
                      <a:rPr lang="en-US" sz="1800" b="0" i="1" smtClean="0">
                        <a:latin typeface="Cambria Math"/>
                        <a:cs typeface="Arial" pitchFamily="34" charset="0"/>
                      </a:rPr>
                      <m:t>𝑥</m:t>
                    </m:r>
                  </m:oMath>
                </a14:m>
                <a:r>
                  <a:rPr lang="en-US" sz="1800" dirty="0" smtClean="0">
                    <a:latin typeface="Arial" pitchFamily="34" charset="0"/>
                    <a:cs typeface="Arial" pitchFamily="34" charset="0"/>
                  </a:rPr>
                  <a:t>.</a:t>
                </a:r>
                <a:endParaRPr lang="en-US" sz="1800" dirty="0">
                  <a:latin typeface="Arial" pitchFamily="34" charset="0"/>
                  <a:cs typeface="Arial" pitchFamily="34" charset="0"/>
                </a:endParaRPr>
              </a:p>
              <a:p>
                <a:pPr marL="0" indent="0">
                  <a:buNone/>
                </a:pPr>
                <a:endParaRPr lang="en-US" sz="1800" dirty="0" smtClean="0">
                  <a:latin typeface="Arial" pitchFamily="34" charset="0"/>
                  <a:cs typeface="Arial" pitchFamily="34" charset="0"/>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1143000"/>
                <a:ext cx="8229600" cy="5638800"/>
              </a:xfrm>
              <a:blipFill rotWithShape="1">
                <a:blip r:embed="rId4" cstate="print"/>
                <a:stretch>
                  <a:fillRect l="-1111" t="-1405" b="-4324"/>
                </a:stretch>
              </a:blipFill>
            </p:spPr>
            <p:txBody>
              <a:bodyPr/>
              <a:lstStyle/>
              <a:p>
                <a:r>
                  <a:rPr lang="en-US" dirty="0">
                    <a:noFill/>
                  </a:rPr>
                  <a:t> </a:t>
                </a:r>
              </a:p>
            </p:txBody>
          </p:sp>
        </mc:Fallback>
      </mc:AlternateContent>
      <p:sp>
        <p:nvSpPr>
          <p:cNvPr id="4" name="Slide Number Placeholder 3"/>
          <p:cNvSpPr>
            <a:spLocks noGrp="1"/>
          </p:cNvSpPr>
          <p:nvPr>
            <p:ph type="sldNum" sz="quarter" idx="12"/>
          </p:nvPr>
        </p:nvSpPr>
        <p:spPr/>
        <p:txBody>
          <a:bodyPr/>
          <a:lstStyle/>
          <a:p>
            <a:fld id="{0AD2A1D3-94CF-4BE8-B9A0-75EFE4C74F95}" type="slidenum">
              <a:rPr lang="en-US" smtClean="0"/>
              <a:pPr/>
              <a:t>13</a:t>
            </a:fld>
            <a:endParaRPr lang="en-US"/>
          </a:p>
        </p:txBody>
      </p:sp>
      <p:graphicFrame>
        <p:nvGraphicFramePr>
          <p:cNvPr id="7" name="Object 6"/>
          <p:cNvGraphicFramePr>
            <a:graphicFrameLocks noChangeAspect="1"/>
          </p:cNvGraphicFramePr>
          <p:nvPr/>
        </p:nvGraphicFramePr>
        <p:xfrm>
          <a:off x="4514850" y="3321050"/>
          <a:ext cx="114300" cy="215900"/>
        </p:xfrm>
        <a:graphic>
          <a:graphicData uri="http://schemas.openxmlformats.org/presentationml/2006/ole">
            <p:oleObj spid="_x0000_s29699" name="Equation" r:id="rId5" imgW="114120" imgH="215640" progId="Equation.3">
              <p:embed/>
            </p:oleObj>
          </a:graphicData>
        </a:graphic>
      </p:graphicFrame>
      <p:pic>
        <p:nvPicPr>
          <p:cNvPr id="29700" name="Picture 4" descr="C:\Users\NTS\Desktop\new.png"/>
          <p:cNvPicPr>
            <a:picLocks noChangeAspect="1" noChangeArrowheads="1"/>
          </p:cNvPicPr>
          <p:nvPr/>
        </p:nvPicPr>
        <p:blipFill>
          <a:blip r:embed="rId6" cstate="print"/>
          <a:srcRect l="57101" t="21875" r="41142" b="71875"/>
          <a:stretch>
            <a:fillRect/>
          </a:stretch>
        </p:blipFill>
        <p:spPr bwMode="auto">
          <a:xfrm>
            <a:off x="3657600" y="1524000"/>
            <a:ext cx="190500" cy="381000"/>
          </a:xfrm>
          <a:prstGeom prst="rect">
            <a:avLst/>
          </a:prstGeom>
          <a:noFill/>
        </p:spPr>
      </p:pic>
      <p:sp>
        <p:nvSpPr>
          <p:cNvPr id="11" name="Rectangle 10"/>
          <p:cNvSpPr/>
          <p:nvPr/>
        </p:nvSpPr>
        <p:spPr>
          <a:xfrm>
            <a:off x="3810000" y="1524000"/>
            <a:ext cx="3810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(E)</a:t>
            </a:r>
            <a:endParaRPr lang="en-US" sz="1400" dirty="0">
              <a:solidFill>
                <a:schemeClr val="tx1"/>
              </a:solidFill>
            </a:endParaRPr>
          </a:p>
        </p:txBody>
      </p:sp>
      <p:sp>
        <p:nvSpPr>
          <p:cNvPr id="12" name="Rectangle 11"/>
          <p:cNvSpPr/>
          <p:nvPr/>
        </p:nvSpPr>
        <p:spPr>
          <a:xfrm>
            <a:off x="4419600" y="1524000"/>
            <a:ext cx="2286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D</a:t>
            </a:r>
            <a:endParaRPr lang="en-US" sz="1400" dirty="0">
              <a:solidFill>
                <a:schemeClr val="tx1"/>
              </a:solidFill>
            </a:endParaRPr>
          </a:p>
        </p:txBody>
      </p:sp>
      <p:pic>
        <p:nvPicPr>
          <p:cNvPr id="13" name="Picture 4"/>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2971800" y="4572000"/>
            <a:ext cx="1981200" cy="15427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 name="Picture 2"/>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5410200" y="4648200"/>
            <a:ext cx="1952625" cy="157444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9497177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randombar(horizontal)">
                                      <p:cBhvr>
                                        <p:cTn id="7" dur="500"/>
                                        <p:tgtEl>
                                          <p:spTgt spid="3">
                                            <p:txEl>
                                              <p:pRg st="5" end="5"/>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6" end="6"/>
                                            </p:txEl>
                                          </p:spTgt>
                                        </p:tgtEl>
                                        <p:attrNameLst>
                                          <p:attrName>style.visibility</p:attrName>
                                        </p:attrNameLst>
                                      </p:cBhvr>
                                      <p:to>
                                        <p:strVal val="visible"/>
                                      </p:to>
                                    </p:set>
                                    <p:animEffect transition="in" filter="randombar(horizontal)">
                                      <p:cBhvr>
                                        <p:cTn id="10" dur="500"/>
                                        <p:tgtEl>
                                          <p:spTgt spid="3">
                                            <p:txEl>
                                              <p:pRg st="6" end="6"/>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animEffect transition="in" filter="randombar(horizontal)">
                                      <p:cBhvr>
                                        <p:cTn id="15" dur="500"/>
                                        <p:tgtEl>
                                          <p:spTgt spid="3">
                                            <p:txEl>
                                              <p:pRg st="8" end="8"/>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3">
                                            <p:txEl>
                                              <p:pRg st="9" end="9"/>
                                            </p:txEl>
                                          </p:spTgt>
                                        </p:tgtEl>
                                        <p:attrNameLst>
                                          <p:attrName>style.visibility</p:attrName>
                                        </p:attrNameLst>
                                      </p:cBhvr>
                                      <p:to>
                                        <p:strVal val="visible"/>
                                      </p:to>
                                    </p:set>
                                    <p:animEffect transition="in" filter="randombar(horizontal)">
                                      <p:cBhvr>
                                        <p:cTn id="20" dur="500"/>
                                        <p:tgtEl>
                                          <p:spTgt spid="3">
                                            <p:txEl>
                                              <p:pRg st="9" end="9"/>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3">
                                            <p:txEl>
                                              <p:pRg st="15" end="15"/>
                                            </p:txEl>
                                          </p:spTgt>
                                        </p:tgtEl>
                                        <p:attrNameLst>
                                          <p:attrName>style.visibility</p:attrName>
                                        </p:attrNameLst>
                                      </p:cBhvr>
                                      <p:to>
                                        <p:strVal val="visible"/>
                                      </p:to>
                                    </p:set>
                                    <p:animEffect transition="in" filter="randombar(horizontal)">
                                      <p:cBhvr>
                                        <p:cTn id="25" dur="500"/>
                                        <p:tgtEl>
                                          <p:spTgt spid="3">
                                            <p:txEl>
                                              <p:pRg st="15" end="1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randombar(horizontal)">
                                      <p:cBhvr>
                                        <p:cTn id="30" dur="5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randombar(horizontal)">
                                      <p:cBhvr>
                                        <p:cTn id="3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latin typeface="Arial" pitchFamily="34" charset="0"/>
                <a:cs typeface="Arial" pitchFamily="34" charset="0"/>
              </a:rPr>
              <a:t>SOME </a:t>
            </a:r>
            <a:r>
              <a:rPr lang="en-US" sz="2800" dirty="0" smtClean="0">
                <a:latin typeface="Arial" pitchFamily="34" charset="0"/>
                <a:cs typeface="Arial" pitchFamily="34" charset="0"/>
              </a:rPr>
              <a:t>DEFINITIONS</a:t>
            </a:r>
            <a:endParaRPr lang="en-US" sz="2800" dirty="0"/>
          </a:p>
        </p:txBody>
      </p:sp>
      <mc:AlternateContent xmlns:mc="http://schemas.openxmlformats.org/markup-compatibility/2006">
        <mc:Choice xmlns="" xmlns:a14="http://schemas.microsoft.com/office/drawing/2010/main" Requires="a14">
          <p:sp>
            <p:nvSpPr>
              <p:cNvPr id="3" name="Content Placeholder 2"/>
              <p:cNvSpPr>
                <a:spLocks noGrp="1"/>
              </p:cNvSpPr>
              <p:nvPr>
                <p:ph idx="1"/>
              </p:nvPr>
            </p:nvSpPr>
            <p:spPr/>
            <p:txBody>
              <a:bodyPr>
                <a:normAutofit fontScale="92500" lnSpcReduction="10000"/>
              </a:bodyPr>
              <a:lstStyle/>
              <a:p>
                <a:pPr marL="0" indent="0">
                  <a:buNone/>
                </a:pPr>
                <a:r>
                  <a:rPr lang="en-US" sz="2400" dirty="0" smtClean="0"/>
                  <a:t>Onto functions:</a:t>
                </a:r>
                <a:r>
                  <a:rPr lang="en-US" sz="1800" dirty="0" smtClean="0"/>
                  <a:t> </a:t>
                </a:r>
                <a14:m>
                  <m:oMath xmlns:m="http://schemas.openxmlformats.org/officeDocument/2006/math">
                    <m:r>
                      <a:rPr lang="en-US" sz="1800" b="0" i="1" smtClean="0">
                        <a:latin typeface="Cambria Math"/>
                      </a:rPr>
                      <m:t>𝑓</m:t>
                    </m:r>
                    <m:r>
                      <a:rPr lang="en-US" sz="1800" b="0" i="1" smtClean="0">
                        <a:latin typeface="Cambria Math"/>
                      </a:rPr>
                      <m:t>:</m:t>
                    </m:r>
                    <m:r>
                      <a:rPr lang="en-US" sz="1800" b="0" i="1" smtClean="0">
                        <a:latin typeface="Cambria Math"/>
                      </a:rPr>
                      <m:t>𝐴</m:t>
                    </m:r>
                    <m:r>
                      <a:rPr lang="en-US" sz="1800" b="0" i="1" smtClean="0">
                        <a:latin typeface="Cambria Math"/>
                      </a:rPr>
                      <m:t>→</m:t>
                    </m:r>
                    <m:r>
                      <a:rPr lang="en-US" sz="1800" b="0" i="1" smtClean="0">
                        <a:latin typeface="Cambria Math"/>
                      </a:rPr>
                      <m:t>𝐵</m:t>
                    </m:r>
                  </m:oMath>
                </a14:m>
                <a:r>
                  <a:rPr lang="en-US" sz="1800" dirty="0" smtClean="0"/>
                  <a:t>, such that </a:t>
                </a:r>
                <a14:m>
                  <m:oMath xmlns:m="http://schemas.openxmlformats.org/officeDocument/2006/math">
                    <m:r>
                      <a:rPr lang="en-US" sz="1800" b="0" i="1" smtClean="0">
                        <a:latin typeface="Cambria Math"/>
                      </a:rPr>
                      <m:t>𝑓</m:t>
                    </m:r>
                    <m:d>
                      <m:dPr>
                        <m:ctrlPr>
                          <a:rPr lang="en-US" sz="1800" b="0" i="1" smtClean="0">
                            <a:latin typeface="Cambria Math"/>
                          </a:rPr>
                        </m:ctrlPr>
                      </m:dPr>
                      <m:e>
                        <m:r>
                          <a:rPr lang="en-US" sz="1800" b="0" i="1" smtClean="0">
                            <a:latin typeface="Cambria Math"/>
                          </a:rPr>
                          <m:t>𝐴</m:t>
                        </m:r>
                      </m:e>
                    </m:d>
                    <m:r>
                      <a:rPr lang="en-US" sz="1800" b="0" i="1" smtClean="0">
                        <a:latin typeface="Cambria Math"/>
                      </a:rPr>
                      <m:t>=</m:t>
                    </m:r>
                    <m:r>
                      <a:rPr lang="en-US" sz="1800" b="0" i="1" smtClean="0">
                        <a:latin typeface="Cambria Math"/>
                      </a:rPr>
                      <m:t>𝐵</m:t>
                    </m:r>
                  </m:oMath>
                </a14:m>
                <a:r>
                  <a:rPr lang="en-US" sz="1800" dirty="0" smtClean="0"/>
                  <a:t>.</a:t>
                </a:r>
              </a:p>
              <a:p>
                <a:pPr marL="0" indent="0">
                  <a:buNone/>
                </a:pPr>
                <a:r>
                  <a:rPr lang="en-US" sz="2400" dirty="0" smtClean="0">
                    <a:latin typeface="Arial" pitchFamily="34" charset="0"/>
                    <a:cs typeface="Arial" pitchFamily="34" charset="0"/>
                  </a:rPr>
                  <a:t>Example</a:t>
                </a:r>
                <a:r>
                  <a:rPr lang="en-US" sz="2400" dirty="0">
                    <a:latin typeface="Arial" pitchFamily="34" charset="0"/>
                    <a:cs typeface="Arial" pitchFamily="34" charset="0"/>
                  </a:rPr>
                  <a:t>: </a:t>
                </a:r>
                <a14:m>
                  <m:oMath xmlns:m="http://schemas.openxmlformats.org/officeDocument/2006/math">
                    <m:r>
                      <a:rPr lang="en-US" sz="1800" i="1">
                        <a:latin typeface="Cambria Math"/>
                        <a:cs typeface="Arial" pitchFamily="34" charset="0"/>
                      </a:rPr>
                      <m:t>𝑓</m:t>
                    </m:r>
                    <m:r>
                      <a:rPr lang="en-US" sz="1800" i="1">
                        <a:latin typeface="Cambria Math"/>
                        <a:cs typeface="Arial" pitchFamily="34" charset="0"/>
                      </a:rPr>
                      <m:t>:</m:t>
                    </m:r>
                    <m:r>
                      <a:rPr lang="en-US" sz="1800" i="1">
                        <a:latin typeface="Cambria Math"/>
                        <a:cs typeface="Arial" pitchFamily="34" charset="0"/>
                      </a:rPr>
                      <m:t>𝐴</m:t>
                    </m:r>
                    <m:r>
                      <a:rPr lang="en-US" sz="1800" i="1">
                        <a:latin typeface="Cambria Math"/>
                        <a:cs typeface="Arial" pitchFamily="34" charset="0"/>
                      </a:rPr>
                      <m:t>→</m:t>
                    </m:r>
                    <m:r>
                      <a:rPr lang="en-US" sz="1800" i="1">
                        <a:latin typeface="Cambria Math"/>
                        <a:cs typeface="Arial" pitchFamily="34" charset="0"/>
                      </a:rPr>
                      <m:t>𝐵</m:t>
                    </m:r>
                  </m:oMath>
                </a14:m>
                <a:r>
                  <a:rPr lang="en-US" sz="1800" dirty="0">
                    <a:latin typeface="Arial" pitchFamily="34" charset="0"/>
                    <a:cs typeface="Arial" pitchFamily="34" charset="0"/>
                  </a:rPr>
                  <a:t>, for </a:t>
                </a:r>
                <a14:m>
                  <m:oMath xmlns:m="http://schemas.openxmlformats.org/officeDocument/2006/math">
                    <m:r>
                      <a:rPr lang="en-US" sz="1800" i="1">
                        <a:latin typeface="Cambria Math"/>
                        <a:cs typeface="Arial" pitchFamily="34" charset="0"/>
                      </a:rPr>
                      <m:t>𝐴</m:t>
                    </m:r>
                    <m:r>
                      <a:rPr lang="en-US" sz="1800" i="1">
                        <a:latin typeface="Cambria Math"/>
                        <a:cs typeface="Arial" pitchFamily="34" charset="0"/>
                      </a:rPr>
                      <m:t>=</m:t>
                    </m:r>
                    <m:d>
                      <m:dPr>
                        <m:begChr m:val="{"/>
                        <m:endChr m:val="}"/>
                        <m:ctrlPr>
                          <a:rPr lang="en-US" sz="1800" i="1">
                            <a:latin typeface="Cambria Math"/>
                            <a:cs typeface="Arial" pitchFamily="34" charset="0"/>
                          </a:rPr>
                        </m:ctrlPr>
                      </m:dPr>
                      <m:e>
                        <m:r>
                          <a:rPr lang="en-US" sz="1800" i="1">
                            <a:latin typeface="Cambria Math"/>
                            <a:cs typeface="Arial" pitchFamily="34" charset="0"/>
                          </a:rPr>
                          <m:t>1,2,3,4</m:t>
                        </m:r>
                      </m:e>
                    </m:d>
                    <m:r>
                      <a:rPr lang="en-US" sz="1800" i="1">
                        <a:latin typeface="Cambria Math"/>
                        <a:cs typeface="Arial" pitchFamily="34" charset="0"/>
                      </a:rPr>
                      <m:t>, </m:t>
                    </m:r>
                    <m:r>
                      <a:rPr lang="en-US" sz="1800" i="1">
                        <a:latin typeface="Cambria Math"/>
                        <a:cs typeface="Arial" pitchFamily="34" charset="0"/>
                      </a:rPr>
                      <m:t>𝐵</m:t>
                    </m:r>
                    <m:r>
                      <a:rPr lang="en-US" sz="1800" i="1">
                        <a:latin typeface="Cambria Math"/>
                        <a:cs typeface="Arial" pitchFamily="34" charset="0"/>
                      </a:rPr>
                      <m:t>={</m:t>
                    </m:r>
                    <m:r>
                      <a:rPr lang="en-US" sz="1800" i="1">
                        <a:latin typeface="Cambria Math"/>
                        <a:cs typeface="Arial" pitchFamily="34" charset="0"/>
                      </a:rPr>
                      <m:t>𝑎</m:t>
                    </m:r>
                    <m:r>
                      <a:rPr lang="en-US" sz="1800" i="1">
                        <a:latin typeface="Cambria Math"/>
                        <a:cs typeface="Arial" pitchFamily="34" charset="0"/>
                      </a:rPr>
                      <m:t>,</m:t>
                    </m:r>
                    <m:r>
                      <a:rPr lang="en-US" sz="1800" i="1">
                        <a:latin typeface="Cambria Math"/>
                        <a:cs typeface="Arial" pitchFamily="34" charset="0"/>
                      </a:rPr>
                      <m:t>𝑏</m:t>
                    </m:r>
                    <m:r>
                      <a:rPr lang="en-US" sz="1800" i="1">
                        <a:latin typeface="Cambria Math"/>
                        <a:cs typeface="Arial" pitchFamily="34" charset="0"/>
                      </a:rPr>
                      <m:t>,</m:t>
                    </m:r>
                    <m:r>
                      <a:rPr lang="en-US" sz="1800" i="1">
                        <a:latin typeface="Cambria Math"/>
                        <a:cs typeface="Arial" pitchFamily="34" charset="0"/>
                      </a:rPr>
                      <m:t>𝑐</m:t>
                    </m:r>
                    <m:r>
                      <a:rPr lang="en-US" sz="1800" i="1">
                        <a:latin typeface="Cambria Math"/>
                        <a:cs typeface="Arial" pitchFamily="34" charset="0"/>
                      </a:rPr>
                      <m:t>,</m:t>
                    </m:r>
                    <m:r>
                      <a:rPr lang="en-US" sz="1800" i="1">
                        <a:latin typeface="Cambria Math"/>
                        <a:cs typeface="Arial" pitchFamily="34" charset="0"/>
                      </a:rPr>
                      <m:t>𝑑</m:t>
                    </m:r>
                    <m:r>
                      <a:rPr lang="en-US" sz="1800" i="1">
                        <a:latin typeface="Cambria Math"/>
                        <a:cs typeface="Arial" pitchFamily="34" charset="0"/>
                      </a:rPr>
                      <m:t>}</m:t>
                    </m:r>
                  </m:oMath>
                </a14:m>
                <a:endParaRPr lang="en-US" sz="1800" dirty="0" smtClean="0">
                  <a:latin typeface="Arial" pitchFamily="34" charset="0"/>
                  <a:cs typeface="Arial" pitchFamily="34" charset="0"/>
                </a:endParaRPr>
              </a:p>
              <a:p>
                <a:pPr marL="0" indent="0">
                  <a:buNone/>
                </a:pPr>
                <a:endParaRPr lang="en-US" sz="1800" dirty="0">
                  <a:latin typeface="Arial" pitchFamily="34" charset="0"/>
                  <a:cs typeface="Arial" pitchFamily="34" charset="0"/>
                </a:endParaRPr>
              </a:p>
              <a:p>
                <a:pPr marL="0" indent="0">
                  <a:buNone/>
                </a:pPr>
                <a:endParaRPr lang="en-US" sz="1800" dirty="0" smtClean="0">
                  <a:latin typeface="Arial" pitchFamily="34" charset="0"/>
                  <a:cs typeface="Arial" pitchFamily="34" charset="0"/>
                </a:endParaRPr>
              </a:p>
              <a:p>
                <a:pPr marL="0" indent="0">
                  <a:buNone/>
                </a:pPr>
                <a:endParaRPr lang="en-US" sz="1800" dirty="0">
                  <a:latin typeface="Arial" pitchFamily="34" charset="0"/>
                  <a:cs typeface="Arial" pitchFamily="34" charset="0"/>
                </a:endParaRPr>
              </a:p>
              <a:p>
                <a:pPr marL="0" indent="0">
                  <a:buNone/>
                </a:pPr>
                <a:endParaRPr lang="en-US" sz="1800" dirty="0" smtClean="0">
                  <a:latin typeface="Arial" pitchFamily="34" charset="0"/>
                  <a:cs typeface="Arial" pitchFamily="34" charset="0"/>
                </a:endParaRPr>
              </a:p>
              <a:p>
                <a:pPr marL="0" indent="0">
                  <a:buNone/>
                </a:pPr>
                <a:endParaRPr lang="en-US" sz="1800" dirty="0">
                  <a:latin typeface="Arial" pitchFamily="34" charset="0"/>
                  <a:cs typeface="Arial" pitchFamily="34" charset="0"/>
                </a:endParaRPr>
              </a:p>
              <a:p>
                <a:pPr marL="0" indent="0">
                  <a:buNone/>
                </a:pPr>
                <a:endParaRPr lang="en-US" sz="1800" dirty="0" smtClean="0">
                  <a:latin typeface="Arial" pitchFamily="34" charset="0"/>
                  <a:cs typeface="Arial" pitchFamily="34" charset="0"/>
                </a:endParaRPr>
              </a:p>
              <a:p>
                <a:pPr marL="0" indent="0">
                  <a:buNone/>
                </a:pPr>
                <a:r>
                  <a:rPr lang="en-US" sz="2400" dirty="0">
                    <a:latin typeface="Arial" pitchFamily="34" charset="0"/>
                    <a:cs typeface="Arial" pitchFamily="34" charset="0"/>
                  </a:rPr>
                  <a:t>Inverse: </a:t>
                </a:r>
                <a14:m>
                  <m:oMath xmlns:m="http://schemas.openxmlformats.org/officeDocument/2006/math">
                    <m:r>
                      <a:rPr lang="en-US" sz="1800" b="0" i="1" smtClean="0">
                        <a:latin typeface="Cambria Math"/>
                        <a:cs typeface="Arial" pitchFamily="34" charset="0"/>
                      </a:rPr>
                      <m:t>𝑓</m:t>
                    </m:r>
                    <m:r>
                      <a:rPr lang="en-US" sz="1800" b="0" i="1" smtClean="0">
                        <a:latin typeface="Cambria Math"/>
                        <a:cs typeface="Arial" pitchFamily="34" charset="0"/>
                      </a:rPr>
                      <m:t>:</m:t>
                    </m:r>
                    <m:r>
                      <a:rPr lang="en-US" sz="1800" b="0" i="1" smtClean="0">
                        <a:latin typeface="Cambria Math"/>
                        <a:cs typeface="Arial" pitchFamily="34" charset="0"/>
                      </a:rPr>
                      <m:t>𝐷</m:t>
                    </m:r>
                    <m:r>
                      <a:rPr lang="en-US" sz="1800" b="0" i="1" smtClean="0">
                        <a:latin typeface="Cambria Math"/>
                        <a:cs typeface="Arial" pitchFamily="34" charset="0"/>
                      </a:rPr>
                      <m:t>→</m:t>
                    </m:r>
                    <m:r>
                      <a:rPr lang="en-US" sz="1800" b="0" i="1" smtClean="0">
                        <a:latin typeface="Cambria Math"/>
                        <a:cs typeface="Arial" pitchFamily="34" charset="0"/>
                      </a:rPr>
                      <m:t>𝑅</m:t>
                    </m:r>
                    <m:r>
                      <a:rPr lang="en-US" sz="1800" b="0" i="1" smtClean="0">
                        <a:latin typeface="Cambria Math"/>
                        <a:cs typeface="Arial" pitchFamily="34" charset="0"/>
                      </a:rPr>
                      <m:t> </m:t>
                    </m:r>
                  </m:oMath>
                </a14:m>
                <a:r>
                  <a:rPr lang="en-US" sz="1800" dirty="0" smtClean="0">
                    <a:latin typeface="Arial" pitchFamily="34" charset="0"/>
                    <a:cs typeface="Arial" pitchFamily="34" charset="0"/>
                  </a:rPr>
                  <a:t>is </a:t>
                </a:r>
                <a:r>
                  <a:rPr lang="en-US" sz="1800" dirty="0">
                    <a:latin typeface="Arial" pitchFamily="34" charset="0"/>
                    <a:cs typeface="Arial" pitchFamily="34" charset="0"/>
                  </a:rPr>
                  <a:t>one-to-one and onto, then </a:t>
                </a:r>
                <a14:m>
                  <m:oMath xmlns:m="http://schemas.openxmlformats.org/officeDocument/2006/math">
                    <m:r>
                      <a:rPr lang="en-US" sz="1800" b="0" i="1" smtClean="0">
                        <a:latin typeface="Cambria Math"/>
                        <a:cs typeface="Arial" pitchFamily="34" charset="0"/>
                      </a:rPr>
                      <m:t>𝑓</m:t>
                    </m:r>
                  </m:oMath>
                </a14:m>
                <a:r>
                  <a:rPr lang="en-US" sz="1800" dirty="0" smtClean="0">
                    <a:latin typeface="Arial" pitchFamily="34" charset="0"/>
                    <a:cs typeface="Arial" pitchFamily="34" charset="0"/>
                  </a:rPr>
                  <a:t> </a:t>
                </a:r>
                <a:r>
                  <a:rPr lang="en-US" sz="1800" dirty="0">
                    <a:latin typeface="Arial" pitchFamily="34" charset="0"/>
                    <a:cs typeface="Arial" pitchFamily="34" charset="0"/>
                  </a:rPr>
                  <a:t>has </a:t>
                </a:r>
                <a:r>
                  <a:rPr lang="en-US" sz="1800" dirty="0" smtClean="0">
                    <a:latin typeface="Arial" pitchFamily="34" charset="0"/>
                    <a:cs typeface="Arial" pitchFamily="34" charset="0"/>
                  </a:rPr>
                  <a:t>inverse </a:t>
                </a:r>
                <a14:m>
                  <m:oMath xmlns:m="http://schemas.openxmlformats.org/officeDocument/2006/math">
                    <m:sSup>
                      <m:sSupPr>
                        <m:ctrlPr>
                          <a:rPr lang="en-US" sz="1800" b="0" i="1" smtClean="0">
                            <a:latin typeface="Cambria Math"/>
                            <a:cs typeface="Arial" pitchFamily="34" charset="0"/>
                          </a:rPr>
                        </m:ctrlPr>
                      </m:sSupPr>
                      <m:e>
                        <m:r>
                          <a:rPr lang="en-US" sz="1800" b="0" i="1" smtClean="0">
                            <a:latin typeface="Cambria Math"/>
                            <a:cs typeface="Arial" pitchFamily="34" charset="0"/>
                          </a:rPr>
                          <m:t>𝑓</m:t>
                        </m:r>
                      </m:e>
                      <m:sup>
                        <m:r>
                          <a:rPr lang="en-US" sz="1800" b="0" i="1" smtClean="0">
                            <a:latin typeface="Cambria Math"/>
                            <a:cs typeface="Arial" pitchFamily="34" charset="0"/>
                          </a:rPr>
                          <m:t>−1</m:t>
                        </m:r>
                      </m:sup>
                    </m:sSup>
                    <m:r>
                      <a:rPr lang="en-US" sz="1800" b="0" i="1" smtClean="0">
                        <a:latin typeface="Cambria Math"/>
                        <a:cs typeface="Arial" pitchFamily="34" charset="0"/>
                      </a:rPr>
                      <m:t>:</m:t>
                    </m:r>
                    <m:r>
                      <a:rPr lang="en-US" sz="1800" b="0" i="1" smtClean="0">
                        <a:latin typeface="Cambria Math"/>
                        <a:cs typeface="Arial" pitchFamily="34" charset="0"/>
                      </a:rPr>
                      <m:t>𝑅</m:t>
                    </m:r>
                    <m:r>
                      <a:rPr lang="en-US" sz="1800" b="0" i="1" smtClean="0">
                        <a:latin typeface="Cambria Math"/>
                        <a:cs typeface="Arial" pitchFamily="34" charset="0"/>
                      </a:rPr>
                      <m:t>→</m:t>
                    </m:r>
                    <m:r>
                      <a:rPr lang="en-US" sz="1800" b="0" i="1" smtClean="0">
                        <a:latin typeface="Cambria Math"/>
                        <a:cs typeface="Arial" pitchFamily="34" charset="0"/>
                      </a:rPr>
                      <m:t>𝐷</m:t>
                    </m:r>
                    <m:r>
                      <a:rPr lang="en-US" sz="1800" b="0" i="1" smtClean="0">
                        <a:latin typeface="Cambria Math"/>
                        <a:cs typeface="Arial" pitchFamily="34" charset="0"/>
                      </a:rPr>
                      <m:t>,</m:t>
                    </m:r>
                  </m:oMath>
                </a14:m>
                <a:r>
                  <a:rPr lang="en-US" sz="1800" dirty="0" smtClean="0">
                    <a:latin typeface="Arial" pitchFamily="34" charset="0"/>
                    <a:cs typeface="Arial" pitchFamily="34" charset="0"/>
                  </a:rPr>
                  <a:t> such that </a:t>
                </a:r>
                <a14:m>
                  <m:oMath xmlns:m="http://schemas.openxmlformats.org/officeDocument/2006/math">
                    <m:r>
                      <a:rPr lang="en-US" sz="1800" b="0" i="1" smtClean="0">
                        <a:latin typeface="Cambria Math"/>
                        <a:cs typeface="Arial" pitchFamily="34" charset="0"/>
                      </a:rPr>
                      <m:t>𝑦</m:t>
                    </m:r>
                    <m:r>
                      <a:rPr lang="en-US" sz="1800" b="0" i="1" smtClean="0">
                        <a:latin typeface="Cambria Math"/>
                        <a:cs typeface="Arial" pitchFamily="34" charset="0"/>
                      </a:rPr>
                      <m:t>→</m:t>
                    </m:r>
                    <m:r>
                      <a:rPr lang="en-US" sz="1800" b="0" i="1" smtClean="0">
                        <a:latin typeface="Cambria Math"/>
                        <a:cs typeface="Arial" pitchFamily="34" charset="0"/>
                      </a:rPr>
                      <m:t>𝑥</m:t>
                    </m:r>
                    <m:r>
                      <a:rPr lang="en-US" sz="1800" b="0" i="1" smtClean="0">
                        <a:latin typeface="Cambria Math"/>
                        <a:cs typeface="Arial" pitchFamily="34" charset="0"/>
                      </a:rPr>
                      <m:t> </m:t>
                    </m:r>
                  </m:oMath>
                </a14:m>
                <a:r>
                  <a:rPr lang="en-US" sz="1800" dirty="0" smtClean="0">
                    <a:latin typeface="Arial" pitchFamily="34" charset="0"/>
                    <a:cs typeface="Arial" pitchFamily="34" charset="0"/>
                  </a:rPr>
                  <a:t>where </a:t>
                </a:r>
                <a14:m>
                  <m:oMath xmlns:m="http://schemas.openxmlformats.org/officeDocument/2006/math">
                    <m:r>
                      <a:rPr lang="en-US" sz="1800" b="0" i="1" smtClean="0">
                        <a:latin typeface="Cambria Math"/>
                        <a:cs typeface="Arial" pitchFamily="34" charset="0"/>
                      </a:rPr>
                      <m:t>𝑦</m:t>
                    </m:r>
                    <m:r>
                      <a:rPr lang="en-US" sz="1800" b="0" i="1" smtClean="0">
                        <a:latin typeface="Cambria Math"/>
                        <a:cs typeface="Arial" pitchFamily="34" charset="0"/>
                      </a:rPr>
                      <m:t>=</m:t>
                    </m:r>
                    <m:r>
                      <a:rPr lang="en-US" sz="1800" b="0" i="1" smtClean="0">
                        <a:latin typeface="Cambria Math"/>
                        <a:cs typeface="Arial" pitchFamily="34" charset="0"/>
                      </a:rPr>
                      <m:t>𝑓</m:t>
                    </m:r>
                    <m:r>
                      <a:rPr lang="en-US" sz="1800" b="0" i="1" smtClean="0">
                        <a:latin typeface="Cambria Math"/>
                        <a:cs typeface="Arial" pitchFamily="34" charset="0"/>
                      </a:rPr>
                      <m:t>(</m:t>
                    </m:r>
                    <m:r>
                      <a:rPr lang="en-US" sz="1800" b="0" i="1" smtClean="0">
                        <a:latin typeface="Cambria Math"/>
                        <a:cs typeface="Arial" pitchFamily="34" charset="0"/>
                      </a:rPr>
                      <m:t>𝑥</m:t>
                    </m:r>
                    <m:r>
                      <a:rPr lang="en-US" sz="1800" b="0" i="1" smtClean="0">
                        <a:latin typeface="Cambria Math"/>
                        <a:cs typeface="Arial" pitchFamily="34" charset="0"/>
                      </a:rPr>
                      <m:t>)</m:t>
                    </m:r>
                  </m:oMath>
                </a14:m>
                <a:r>
                  <a:rPr lang="en-US" sz="1800" dirty="0" smtClean="0">
                    <a:latin typeface="Arial" pitchFamily="34" charset="0"/>
                    <a:cs typeface="Arial" pitchFamily="34" charset="0"/>
                  </a:rPr>
                  <a:t>.</a:t>
                </a:r>
              </a:p>
              <a:p>
                <a:pPr marL="0" indent="0">
                  <a:buNone/>
                </a:pPr>
                <a:r>
                  <a:rPr lang="en-US" sz="1800" dirty="0" smtClean="0">
                    <a:latin typeface="Arial" pitchFamily="34" charset="0"/>
                    <a:cs typeface="Arial" pitchFamily="34" charset="0"/>
                  </a:rPr>
                  <a:t>Or </a:t>
                </a:r>
              </a:p>
              <a:p>
                <a:pPr marL="0" indent="0" algn="ctr">
                  <a:buNone/>
                </a:pPr>
                <a14:m>
                  <m:oMath xmlns:m="http://schemas.openxmlformats.org/officeDocument/2006/math">
                    <m:r>
                      <a:rPr lang="en-US" sz="1800" b="0" i="1" smtClean="0">
                        <a:latin typeface="Cambria Math"/>
                        <a:cs typeface="Arial" pitchFamily="34" charset="0"/>
                      </a:rPr>
                      <m:t>𝑔</m:t>
                    </m:r>
                    <m:r>
                      <a:rPr lang="en-US" sz="1800" b="0" i="1" smtClean="0">
                        <a:latin typeface="Cambria Math"/>
                        <a:cs typeface="Arial" pitchFamily="34" charset="0"/>
                      </a:rPr>
                      <m:t> </m:t>
                    </m:r>
                  </m:oMath>
                </a14:m>
                <a:r>
                  <a:rPr lang="en-US" sz="1800" dirty="0" smtClean="0">
                    <a:latin typeface="Arial" pitchFamily="34" charset="0"/>
                    <a:cs typeface="Arial" pitchFamily="34" charset="0"/>
                  </a:rPr>
                  <a:t> is inverse of </a:t>
                </a:r>
                <a14:m>
                  <m:oMath xmlns:m="http://schemas.openxmlformats.org/officeDocument/2006/math">
                    <m:r>
                      <a:rPr lang="en-US" sz="1800" b="0" i="1" smtClean="0">
                        <a:latin typeface="Cambria Math"/>
                        <a:cs typeface="Arial" pitchFamily="34" charset="0"/>
                      </a:rPr>
                      <m:t>𝑓</m:t>
                    </m:r>
                  </m:oMath>
                </a14:m>
                <a:r>
                  <a:rPr lang="en-US" sz="1800" dirty="0" smtClean="0">
                    <a:latin typeface="Arial" pitchFamily="34" charset="0"/>
                    <a:cs typeface="Arial" pitchFamily="34" charset="0"/>
                  </a:rPr>
                  <a:t> if </a:t>
                </a:r>
                <a14:m>
                  <m:oMath xmlns:m="http://schemas.openxmlformats.org/officeDocument/2006/math">
                    <m:r>
                      <a:rPr lang="en-US" sz="1800" b="0" i="1" smtClean="0">
                        <a:latin typeface="Cambria Math"/>
                        <a:cs typeface="Arial" pitchFamily="34" charset="0"/>
                      </a:rPr>
                      <m:t>𝑓</m:t>
                    </m:r>
                    <m:r>
                      <a:rPr lang="en-US" sz="1800" b="0" i="1" smtClean="0">
                        <a:latin typeface="Cambria Math"/>
                        <a:cs typeface="Arial" pitchFamily="34" charset="0"/>
                      </a:rPr>
                      <m:t>∘</m:t>
                    </m:r>
                    <m:r>
                      <a:rPr lang="en-US" sz="1800" b="0" i="1" smtClean="0">
                        <a:latin typeface="Cambria Math"/>
                        <a:cs typeface="Arial" pitchFamily="34" charset="0"/>
                      </a:rPr>
                      <m:t>𝑔</m:t>
                    </m:r>
                    <m:r>
                      <a:rPr lang="en-US" sz="1800" b="0" i="1" smtClean="0">
                        <a:latin typeface="Cambria Math"/>
                        <a:cs typeface="Arial" pitchFamily="34" charset="0"/>
                      </a:rPr>
                      <m:t>=</m:t>
                    </m:r>
                    <m:r>
                      <a:rPr lang="en-US" sz="1800" b="0" i="1" smtClean="0">
                        <a:latin typeface="Cambria Math"/>
                        <a:cs typeface="Arial" pitchFamily="34" charset="0"/>
                      </a:rPr>
                      <m:t>𝑔</m:t>
                    </m:r>
                    <m:r>
                      <a:rPr lang="en-US" sz="1800" b="0" i="1" smtClean="0">
                        <a:latin typeface="Cambria Math"/>
                        <a:cs typeface="Arial" pitchFamily="34" charset="0"/>
                      </a:rPr>
                      <m:t>∘</m:t>
                    </m:r>
                    <m:r>
                      <a:rPr lang="en-US" sz="1800" b="0" i="1" smtClean="0">
                        <a:latin typeface="Cambria Math"/>
                        <a:cs typeface="Arial" pitchFamily="34" charset="0"/>
                      </a:rPr>
                      <m:t>𝑓</m:t>
                    </m:r>
                    <m:r>
                      <a:rPr lang="en-US" sz="1800" b="0" i="1" smtClean="0">
                        <a:latin typeface="Cambria Math"/>
                        <a:cs typeface="Arial" pitchFamily="34" charset="0"/>
                      </a:rPr>
                      <m:t>=</m:t>
                    </m:r>
                    <m:r>
                      <a:rPr lang="en-US" sz="1800" b="0" i="1" smtClean="0">
                        <a:latin typeface="Cambria Math"/>
                        <a:cs typeface="Arial" pitchFamily="34" charset="0"/>
                      </a:rPr>
                      <m:t>𝐼</m:t>
                    </m:r>
                  </m:oMath>
                </a14:m>
                <a:r>
                  <a:rPr lang="en-US" sz="1800" dirty="0" smtClean="0">
                    <a:latin typeface="Arial" pitchFamily="34" charset="0"/>
                    <a:cs typeface="Arial" pitchFamily="34" charset="0"/>
                  </a:rPr>
                  <a:t>.</a:t>
                </a:r>
              </a:p>
              <a:p>
                <a:pPr marL="0" indent="0" algn="ctr">
                  <a:buNone/>
                </a:pPr>
                <a:endParaRPr lang="en-US" sz="1800" dirty="0" smtClean="0">
                  <a:latin typeface="Arial" pitchFamily="34" charset="0"/>
                  <a:cs typeface="Arial" pitchFamily="34" charset="0"/>
                </a:endParaRPr>
              </a:p>
              <a:p>
                <a:pPr marL="0" indent="0">
                  <a:buNone/>
                </a:pPr>
                <a:r>
                  <a:rPr lang="en-US" sz="2400" dirty="0" smtClean="0">
                    <a:latin typeface="Arial" pitchFamily="34" charset="0"/>
                    <a:cs typeface="Arial" pitchFamily="34" charset="0"/>
                  </a:rPr>
                  <a:t>Example: </a:t>
                </a:r>
                <a14:m>
                  <m:oMath xmlns:m="http://schemas.openxmlformats.org/officeDocument/2006/math">
                    <m:r>
                      <a:rPr lang="en-US" sz="1800" b="0" i="1" smtClean="0">
                        <a:latin typeface="Cambria Math"/>
                        <a:cs typeface="Arial" pitchFamily="34" charset="0"/>
                      </a:rPr>
                      <m:t>𝑓</m:t>
                    </m:r>
                    <m:d>
                      <m:dPr>
                        <m:ctrlPr>
                          <a:rPr lang="en-US" sz="1800" b="0" i="1" smtClean="0">
                            <a:latin typeface="Cambria Math"/>
                            <a:cs typeface="Arial" pitchFamily="34" charset="0"/>
                          </a:rPr>
                        </m:ctrlPr>
                      </m:dPr>
                      <m:e>
                        <m:r>
                          <a:rPr lang="en-US" sz="1800" b="0" i="1" smtClean="0">
                            <a:latin typeface="Cambria Math"/>
                            <a:cs typeface="Arial" pitchFamily="34" charset="0"/>
                          </a:rPr>
                          <m:t>𝑥</m:t>
                        </m:r>
                      </m:e>
                    </m:d>
                    <m:r>
                      <a:rPr lang="en-US" sz="1800" b="0" i="1" smtClean="0">
                        <a:latin typeface="Cambria Math"/>
                        <a:cs typeface="Arial" pitchFamily="34" charset="0"/>
                      </a:rPr>
                      <m:t>=1+</m:t>
                    </m:r>
                    <m:r>
                      <a:rPr lang="en-US" sz="1800" b="0" i="1" smtClean="0">
                        <a:latin typeface="Cambria Math"/>
                        <a:cs typeface="Arial" pitchFamily="34" charset="0"/>
                      </a:rPr>
                      <m:t>𝑥</m:t>
                    </m:r>
                  </m:oMath>
                </a14:m>
                <a:r>
                  <a:rPr lang="en-US" sz="1800" dirty="0" smtClean="0">
                    <a:latin typeface="Arial" pitchFamily="34" charset="0"/>
                    <a:cs typeface="Arial" pitchFamily="34" charset="0"/>
                  </a:rPr>
                  <a:t>, has inverse </a:t>
                </a:r>
                <a14:m>
                  <m:oMath xmlns:m="http://schemas.openxmlformats.org/officeDocument/2006/math">
                    <m:r>
                      <a:rPr lang="en-US" sz="1800" b="0" i="1" smtClean="0">
                        <a:latin typeface="Cambria Math"/>
                        <a:cs typeface="Arial" pitchFamily="34" charset="0"/>
                      </a:rPr>
                      <m:t>𝑔</m:t>
                    </m:r>
                    <m:d>
                      <m:dPr>
                        <m:ctrlPr>
                          <a:rPr lang="en-US" sz="1800" b="0" i="1" smtClean="0">
                            <a:latin typeface="Cambria Math"/>
                            <a:cs typeface="Arial" pitchFamily="34" charset="0"/>
                          </a:rPr>
                        </m:ctrlPr>
                      </m:dPr>
                      <m:e>
                        <m:r>
                          <a:rPr lang="en-US" sz="1800" b="0" i="1" smtClean="0">
                            <a:latin typeface="Cambria Math"/>
                            <a:cs typeface="Arial" pitchFamily="34" charset="0"/>
                          </a:rPr>
                          <m:t>𝑥</m:t>
                        </m:r>
                      </m:e>
                    </m:d>
                    <m:r>
                      <a:rPr lang="en-US" sz="1800" b="0" i="1" smtClean="0">
                        <a:latin typeface="Cambria Math"/>
                        <a:cs typeface="Arial" pitchFamily="34" charset="0"/>
                      </a:rPr>
                      <m:t>=</m:t>
                    </m:r>
                    <m:r>
                      <a:rPr lang="en-US" sz="1800" b="0" i="1" smtClean="0">
                        <a:latin typeface="Cambria Math"/>
                        <a:cs typeface="Arial" pitchFamily="34" charset="0"/>
                      </a:rPr>
                      <m:t>𝑥</m:t>
                    </m:r>
                    <m:r>
                      <a:rPr lang="en-US" sz="1800" b="0" i="1" smtClean="0">
                        <a:latin typeface="Cambria Math"/>
                        <a:cs typeface="Arial" pitchFamily="34" charset="0"/>
                      </a:rPr>
                      <m:t>−1</m:t>
                    </m:r>
                  </m:oMath>
                </a14:m>
                <a:r>
                  <a:rPr lang="en-US" sz="1800" dirty="0" smtClean="0">
                    <a:latin typeface="Arial" pitchFamily="34" charset="0"/>
                    <a:cs typeface="Arial" pitchFamily="34" charset="0"/>
                  </a:rPr>
                  <a:t>.</a:t>
                </a:r>
                <a:endParaRPr lang="en-US" sz="1800" dirty="0">
                  <a:latin typeface="Arial" pitchFamily="34" charset="0"/>
                  <a:cs typeface="Arial" pitchFamily="34" charset="0"/>
                </a:endParaRPr>
              </a:p>
              <a:p>
                <a:pPr marL="0" indent="0" algn="ctr">
                  <a:buNone/>
                </a:pPr>
                <a:endParaRPr lang="en-US" sz="1800" dirty="0">
                  <a:latin typeface="Arial" pitchFamily="34" charset="0"/>
                  <a:cs typeface="Arial" pitchFamily="34" charset="0"/>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l="-889" t="-1617" b="-3100"/>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0AD2A1D3-94CF-4BE8-B9A0-75EFE4C74F95}" type="slidenum">
              <a:rPr lang="en-US" smtClean="0"/>
              <a:pPr/>
              <a:t>14</a:t>
            </a:fld>
            <a:endParaRPr lang="en-US"/>
          </a:p>
        </p:txBody>
      </p:sp>
      <p:pic>
        <p:nvPicPr>
          <p:cNvPr id="8194"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3581400" y="2350477"/>
            <a:ext cx="2286000" cy="150804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42016567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8194"/>
                                        </p:tgtEl>
                                        <p:attrNameLst>
                                          <p:attrName>style.visibility</p:attrName>
                                        </p:attrNameLst>
                                      </p:cBhvr>
                                      <p:to>
                                        <p:strVal val="visible"/>
                                      </p:to>
                                    </p:set>
                                    <p:animEffect transition="in" filter="randombar(horizontal)">
                                      <p:cBhvr>
                                        <p:cTn id="12" dur="500"/>
                                        <p:tgtEl>
                                          <p:spTgt spid="8194"/>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animEffect transition="in" filter="randombar(horizontal)">
                                      <p:cBhvr>
                                        <p:cTn id="17" dur="500"/>
                                        <p:tgtEl>
                                          <p:spTgt spid="3">
                                            <p:txEl>
                                              <p:pRg st="8" end="8"/>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3">
                                            <p:txEl>
                                              <p:pRg st="9" end="9"/>
                                            </p:txEl>
                                          </p:spTgt>
                                        </p:tgtEl>
                                        <p:attrNameLst>
                                          <p:attrName>style.visibility</p:attrName>
                                        </p:attrNameLst>
                                      </p:cBhvr>
                                      <p:to>
                                        <p:strVal val="visible"/>
                                      </p:to>
                                    </p:set>
                                    <p:animEffect transition="in" filter="randombar(horizontal)">
                                      <p:cBhvr>
                                        <p:cTn id="22" dur="500"/>
                                        <p:tgtEl>
                                          <p:spTgt spid="3">
                                            <p:txEl>
                                              <p:pRg st="9" end="9"/>
                                            </p:txEl>
                                          </p:spTgt>
                                        </p:tgtEl>
                                      </p:cBhvr>
                                    </p:animEffect>
                                  </p:childTnLst>
                                </p:cTn>
                              </p:par>
                              <p:par>
                                <p:cTn id="23" presetID="14" presetClass="entr" presetSubtype="10" fill="hold"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animEffect transition="in" filter="randombar(horizontal)">
                                      <p:cBhvr>
                                        <p:cTn id="25" dur="500"/>
                                        <p:tgtEl>
                                          <p:spTgt spid="3">
                                            <p:txEl>
                                              <p:pRg st="10" end="1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nodeType="clickEffect">
                                  <p:stCondLst>
                                    <p:cond delay="0"/>
                                  </p:stCondLst>
                                  <p:childTnLst>
                                    <p:set>
                                      <p:cBhvr>
                                        <p:cTn id="29" dur="1" fill="hold">
                                          <p:stCondLst>
                                            <p:cond delay="0"/>
                                          </p:stCondLst>
                                        </p:cTn>
                                        <p:tgtEl>
                                          <p:spTgt spid="3">
                                            <p:txEl>
                                              <p:pRg st="12" end="12"/>
                                            </p:txEl>
                                          </p:spTgt>
                                        </p:tgtEl>
                                        <p:attrNameLst>
                                          <p:attrName>style.visibility</p:attrName>
                                        </p:attrNameLst>
                                      </p:cBhvr>
                                      <p:to>
                                        <p:strVal val="visible"/>
                                      </p:to>
                                    </p:set>
                                    <p:animEffect transition="in" filter="randombar(horizontal)">
                                      <p:cBhvr>
                                        <p:cTn id="30"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Arial" pitchFamily="34" charset="0"/>
                <a:cs typeface="Arial" pitchFamily="34" charset="0"/>
              </a:rPr>
              <a:t>Euclidean Space</a:t>
            </a:r>
            <a:endParaRPr lang="en-US" sz="2800" dirty="0">
              <a:latin typeface="Arial" pitchFamily="34" charset="0"/>
              <a:cs typeface="Arial" pitchFamily="34" charset="0"/>
            </a:endParaRPr>
          </a:p>
        </p:txBody>
      </p:sp>
      <mc:AlternateContent xmlns:mc="http://schemas.openxmlformats.org/markup-compatibility/2006">
        <mc:Choice xmlns="" xmlns:a14="http://schemas.microsoft.com/office/drawing/2010/main" Requires="a14">
          <p:sp>
            <p:nvSpPr>
              <p:cNvPr id="3" name="Content Placeholder 2"/>
              <p:cNvSpPr>
                <a:spLocks noGrp="1"/>
              </p:cNvSpPr>
              <p:nvPr>
                <p:ph idx="1"/>
              </p:nvPr>
            </p:nvSpPr>
            <p:spPr/>
            <p:txBody>
              <a:bodyPr/>
              <a:lstStyle/>
              <a:p>
                <a:pPr marL="0" indent="0">
                  <a:buNone/>
                </a:pPr>
                <a:r>
                  <a:rPr lang="en-US" sz="2400" dirty="0" smtClean="0">
                    <a:latin typeface="Arial" pitchFamily="34" charset="0"/>
                    <a:cs typeface="Arial" pitchFamily="34" charset="0"/>
                  </a:rPr>
                  <a:t>Euclidean 3-Space:</a:t>
                </a:r>
              </a:p>
              <a:p>
                <a:pPr marL="0" indent="0">
                  <a:buNone/>
                </a:pPr>
                <a:r>
                  <a:rPr lang="en-US" sz="1800" dirty="0" smtClean="0">
                    <a:latin typeface="Arial" pitchFamily="34" charset="0"/>
                    <a:cs typeface="Arial" pitchFamily="34" charset="0"/>
                  </a:rPr>
                  <a:t>Euclidean 3-space </a:t>
                </a:r>
                <a14:m>
                  <m:oMath xmlns:m="http://schemas.openxmlformats.org/officeDocument/2006/math">
                    <m:r>
                      <a:rPr lang="en-US" sz="1800" b="1" i="1" smtClean="0">
                        <a:latin typeface="Cambria Math"/>
                      </a:rPr>
                      <m:t>𝑹</m:t>
                    </m:r>
                  </m:oMath>
                </a14:m>
                <a:r>
                  <a:rPr lang="en-US" sz="1800" dirty="0" smtClean="0">
                    <a:latin typeface="Arial" pitchFamily="34" charset="0"/>
                    <a:cs typeface="Arial" pitchFamily="34" charset="0"/>
                  </a:rPr>
                  <a:t> is the set of all ordered triples of real numbers. Such a triple </a:t>
                </a:r>
                <a14:m>
                  <m:oMath xmlns:m="http://schemas.openxmlformats.org/officeDocument/2006/math">
                    <m:r>
                      <a:rPr lang="en-US" sz="1800" b="0" i="1" smtClean="0">
                        <a:latin typeface="Cambria Math"/>
                      </a:rPr>
                      <m:t>𝑝</m:t>
                    </m:r>
                    <m:r>
                      <a:rPr lang="en-US" sz="1800" b="0" i="1" smtClean="0">
                        <a:latin typeface="Cambria Math"/>
                      </a:rPr>
                      <m:t>=(</m:t>
                    </m:r>
                    <m:sSub>
                      <m:sSubPr>
                        <m:ctrlPr>
                          <a:rPr lang="en-US" sz="1800" b="0" i="1" smtClean="0">
                            <a:latin typeface="Cambria Math"/>
                          </a:rPr>
                        </m:ctrlPr>
                      </m:sSubPr>
                      <m:e>
                        <m:r>
                          <a:rPr lang="en-US" sz="1800" b="0" i="1" smtClean="0">
                            <a:latin typeface="Cambria Math"/>
                          </a:rPr>
                          <m:t>𝑝</m:t>
                        </m:r>
                      </m:e>
                      <m:sub>
                        <m:r>
                          <a:rPr lang="en-US" sz="1800" b="0" i="1" smtClean="0">
                            <a:latin typeface="Cambria Math"/>
                          </a:rPr>
                          <m:t>1</m:t>
                        </m:r>
                      </m:sub>
                    </m:sSub>
                    <m:r>
                      <a:rPr lang="en-US" sz="1800" b="0" i="1" smtClean="0">
                        <a:latin typeface="Cambria Math"/>
                      </a:rPr>
                      <m:t>,</m:t>
                    </m:r>
                    <m:sSub>
                      <m:sSubPr>
                        <m:ctrlPr>
                          <a:rPr lang="en-US" sz="1800" b="0" i="1" smtClean="0">
                            <a:latin typeface="Cambria Math"/>
                          </a:rPr>
                        </m:ctrlPr>
                      </m:sSubPr>
                      <m:e>
                        <m:r>
                          <a:rPr lang="en-US" sz="1800" b="0" i="1" smtClean="0">
                            <a:latin typeface="Cambria Math"/>
                          </a:rPr>
                          <m:t>𝑝</m:t>
                        </m:r>
                      </m:e>
                      <m:sub>
                        <m:r>
                          <a:rPr lang="en-US" sz="1800" b="0" i="1" smtClean="0">
                            <a:latin typeface="Cambria Math"/>
                          </a:rPr>
                          <m:t>2</m:t>
                        </m:r>
                      </m:sub>
                    </m:sSub>
                    <m:r>
                      <a:rPr lang="en-US" sz="1800" b="0" i="1" smtClean="0">
                        <a:latin typeface="Cambria Math"/>
                      </a:rPr>
                      <m:t>,</m:t>
                    </m:r>
                    <m:sSub>
                      <m:sSubPr>
                        <m:ctrlPr>
                          <a:rPr lang="en-US" sz="1800" b="0" i="1" smtClean="0">
                            <a:latin typeface="Cambria Math"/>
                          </a:rPr>
                        </m:ctrlPr>
                      </m:sSubPr>
                      <m:e>
                        <m:r>
                          <a:rPr lang="en-US" sz="1800" b="0" i="1" smtClean="0">
                            <a:latin typeface="Cambria Math"/>
                          </a:rPr>
                          <m:t>𝑝</m:t>
                        </m:r>
                      </m:e>
                      <m:sub>
                        <m:r>
                          <a:rPr lang="en-US" sz="1800" b="0" i="1" smtClean="0">
                            <a:latin typeface="Cambria Math"/>
                          </a:rPr>
                          <m:t>3</m:t>
                        </m:r>
                      </m:sub>
                    </m:sSub>
                    <m:r>
                      <a:rPr lang="en-US" sz="1800" b="0" i="1" smtClean="0">
                        <a:latin typeface="Cambria Math"/>
                      </a:rPr>
                      <m:t>)</m:t>
                    </m:r>
                  </m:oMath>
                </a14:m>
                <a:r>
                  <a:rPr lang="en-US" sz="1800" b="1" dirty="0" smtClean="0">
                    <a:latin typeface="Arial" pitchFamily="34" charset="0"/>
                    <a:cs typeface="Arial" pitchFamily="34" charset="0"/>
                  </a:rPr>
                  <a:t> </a:t>
                </a:r>
                <a:r>
                  <a:rPr lang="en-US" sz="1800" dirty="0" smtClean="0">
                    <a:latin typeface="Arial" pitchFamily="34" charset="0"/>
                    <a:cs typeface="Arial" pitchFamily="34" charset="0"/>
                  </a:rPr>
                  <a:t>is called a point of </a:t>
                </a:r>
                <a14:m>
                  <m:oMath xmlns:m="http://schemas.openxmlformats.org/officeDocument/2006/math">
                    <m:sSup>
                      <m:sSupPr>
                        <m:ctrlPr>
                          <a:rPr lang="en-US" sz="1800" b="1" i="1" smtClean="0">
                            <a:latin typeface="Cambria Math"/>
                          </a:rPr>
                        </m:ctrlPr>
                      </m:sSupPr>
                      <m:e>
                        <m:r>
                          <a:rPr lang="en-US" sz="1800" b="1" i="1" smtClean="0">
                            <a:latin typeface="Cambria Math"/>
                          </a:rPr>
                          <m:t>𝑹</m:t>
                        </m:r>
                      </m:e>
                      <m:sup>
                        <m:r>
                          <a:rPr lang="en-US" sz="1800" b="1" i="1" smtClean="0">
                            <a:latin typeface="Cambria Math"/>
                          </a:rPr>
                          <m:t>𝟑</m:t>
                        </m:r>
                      </m:sup>
                    </m:sSup>
                    <m:r>
                      <a:rPr lang="en-US" sz="1800" b="0" i="0" smtClean="0">
                        <a:latin typeface="Cambria Math"/>
                      </a:rPr>
                      <m:t>.</m:t>
                    </m:r>
                  </m:oMath>
                </a14:m>
                <a:r>
                  <a:rPr lang="en-US" sz="1800" dirty="0" smtClean="0">
                    <a:latin typeface="Arial" pitchFamily="34" charset="0"/>
                    <a:cs typeface="Arial" pitchFamily="34" charset="0"/>
                  </a:rPr>
                  <a:t> </a:t>
                </a:r>
              </a:p>
              <a:p>
                <a:pPr marL="0" indent="0">
                  <a:buNone/>
                </a:pPr>
                <a:endParaRPr lang="en-US" sz="1800" dirty="0">
                  <a:latin typeface="Arial" pitchFamily="34" charset="0"/>
                  <a:cs typeface="Arial" pitchFamily="34" charset="0"/>
                </a:endParaRPr>
              </a:p>
              <a:p>
                <a:pPr marL="0" indent="0">
                  <a:buNone/>
                </a:pPr>
                <a:endParaRPr lang="en-US" sz="1800" dirty="0">
                  <a:latin typeface="Arial" pitchFamily="34" charset="0"/>
                  <a:cs typeface="Arial" pitchFamily="34" charset="0"/>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l="-1111" t="-943"/>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0AD2A1D3-94CF-4BE8-B9A0-75EFE4C74F95}" type="slidenum">
              <a:rPr lang="en-US" smtClean="0"/>
              <a:pPr/>
              <a:t>15</a:t>
            </a:fld>
            <a:endParaRPr lang="en-US"/>
          </a:p>
        </p:txBody>
      </p:sp>
      <p:pic>
        <p:nvPicPr>
          <p:cNvPr id="8194" name="Picture 2" descr="http://2.bp.blogspot.com/-3YEdwR84GI8/T91ToRkeJeI/AAAAAAAABIM/fAh7BdjF2Gg/s1600/p59.pn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209800" y="2690446"/>
            <a:ext cx="4150628" cy="35814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821474867"/>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2800" dirty="0">
                <a:latin typeface="Arial" pitchFamily="34" charset="0"/>
                <a:cs typeface="Arial" pitchFamily="34" charset="0"/>
              </a:rPr>
              <a:t>Euclidean Space</a:t>
            </a:r>
          </a:p>
        </p:txBody>
      </p:sp>
      <mc:AlternateContent xmlns:mc="http://schemas.openxmlformats.org/markup-compatibility/2006">
        <mc:Choice xmlns="" xmlns:a14="http://schemas.microsoft.com/office/drawing/2010/main" Requires="a14">
          <p:sp>
            <p:nvSpPr>
              <p:cNvPr id="3" name="Content Placeholder 2"/>
              <p:cNvSpPr>
                <a:spLocks noGrp="1"/>
              </p:cNvSpPr>
              <p:nvPr>
                <p:ph idx="1"/>
              </p:nvPr>
            </p:nvSpPr>
            <p:spPr>
              <a:xfrm>
                <a:off x="457200" y="1066800"/>
                <a:ext cx="8229600" cy="5059363"/>
              </a:xfrm>
            </p:spPr>
            <p:txBody>
              <a:bodyPr/>
              <a:lstStyle/>
              <a:p>
                <a:pPr marL="0" indent="0">
                  <a:buNone/>
                </a:pPr>
                <a:endParaRPr lang="en-US" sz="1800" b="0" dirty="0" smtClean="0">
                  <a:latin typeface="Cambria Math"/>
                </a:endParaRPr>
              </a:p>
              <a:p>
                <a:pPr marL="0" indent="0">
                  <a:buNone/>
                </a:pPr>
                <a:endParaRPr lang="en-US" sz="1800" dirty="0">
                  <a:latin typeface="Cambria Math"/>
                </a:endParaRPr>
              </a:p>
              <a:p>
                <a:pPr marL="0" indent="0">
                  <a:buNone/>
                </a:pPr>
                <a:r>
                  <a:rPr lang="en-US" sz="1800" b="0" dirty="0" smtClean="0">
                    <a:latin typeface="Cambria Math"/>
                  </a:rPr>
                  <a:t>For</a:t>
                </a:r>
                <a:r>
                  <a:rPr lang="en-US" sz="1800" b="0" i="1" dirty="0" smtClean="0">
                    <a:latin typeface="Cambria Math"/>
                  </a:rPr>
                  <a:t>  </a:t>
                </a:r>
                <a14:m>
                  <m:oMath xmlns:m="http://schemas.openxmlformats.org/officeDocument/2006/math">
                    <m:r>
                      <a:rPr lang="en-US" sz="1800" b="0" i="1" smtClean="0">
                        <a:latin typeface="Cambria Math"/>
                      </a:rPr>
                      <m:t>𝑝</m:t>
                    </m:r>
                    <m:r>
                      <a:rPr lang="en-US" sz="1800" b="0" i="1" smtClean="0">
                        <a:latin typeface="Cambria Math"/>
                      </a:rPr>
                      <m:t>=(</m:t>
                    </m:r>
                    <m:sSub>
                      <m:sSubPr>
                        <m:ctrlPr>
                          <a:rPr lang="en-US" sz="1800" b="0" i="1" smtClean="0">
                            <a:latin typeface="Cambria Math"/>
                          </a:rPr>
                        </m:ctrlPr>
                      </m:sSubPr>
                      <m:e>
                        <m:r>
                          <a:rPr lang="en-US" sz="1800" b="0" i="1" smtClean="0">
                            <a:latin typeface="Cambria Math"/>
                          </a:rPr>
                          <m:t>𝑝</m:t>
                        </m:r>
                      </m:e>
                      <m:sub>
                        <m:r>
                          <a:rPr lang="en-US" sz="1800" b="0" i="1" smtClean="0">
                            <a:latin typeface="Cambria Math"/>
                          </a:rPr>
                          <m:t>1</m:t>
                        </m:r>
                      </m:sub>
                    </m:sSub>
                    <m:r>
                      <a:rPr lang="en-US" sz="1800" b="0" i="1" smtClean="0">
                        <a:latin typeface="Cambria Math"/>
                      </a:rPr>
                      <m:t>,</m:t>
                    </m:r>
                    <m:sSub>
                      <m:sSubPr>
                        <m:ctrlPr>
                          <a:rPr lang="en-US" sz="1800" b="0" i="1" smtClean="0">
                            <a:latin typeface="Cambria Math"/>
                          </a:rPr>
                        </m:ctrlPr>
                      </m:sSubPr>
                      <m:e>
                        <m:r>
                          <a:rPr lang="en-US" sz="1800" b="0" i="1" smtClean="0">
                            <a:latin typeface="Cambria Math"/>
                          </a:rPr>
                          <m:t>𝑝</m:t>
                        </m:r>
                      </m:e>
                      <m:sub>
                        <m:r>
                          <a:rPr lang="en-US" sz="1800" b="0" i="1" smtClean="0">
                            <a:latin typeface="Cambria Math"/>
                          </a:rPr>
                          <m:t>2</m:t>
                        </m:r>
                      </m:sub>
                    </m:sSub>
                    <m:r>
                      <a:rPr lang="en-US" sz="1800" b="0" i="1" smtClean="0">
                        <a:latin typeface="Cambria Math"/>
                      </a:rPr>
                      <m:t>,</m:t>
                    </m:r>
                    <m:sSub>
                      <m:sSubPr>
                        <m:ctrlPr>
                          <a:rPr lang="en-US" sz="1800" b="0" i="1" smtClean="0">
                            <a:latin typeface="Cambria Math"/>
                          </a:rPr>
                        </m:ctrlPr>
                      </m:sSubPr>
                      <m:e>
                        <m:r>
                          <a:rPr lang="en-US" sz="1800" b="0" i="1" smtClean="0">
                            <a:latin typeface="Cambria Math"/>
                          </a:rPr>
                          <m:t>𝑝</m:t>
                        </m:r>
                      </m:e>
                      <m:sub>
                        <m:r>
                          <a:rPr lang="en-US" sz="1800" b="0" i="1" smtClean="0">
                            <a:latin typeface="Cambria Math"/>
                          </a:rPr>
                          <m:t>3</m:t>
                        </m:r>
                      </m:sub>
                    </m:sSub>
                    <m:r>
                      <a:rPr lang="en-US" sz="1800" b="0" i="1" smtClean="0">
                        <a:latin typeface="Cambria Math"/>
                      </a:rPr>
                      <m:t>)</m:t>
                    </m:r>
                  </m:oMath>
                </a14:m>
                <a:r>
                  <a:rPr lang="en-US" sz="1800" b="0" i="1" dirty="0" smtClean="0">
                    <a:latin typeface="Cambria Math"/>
                  </a:rPr>
                  <a:t>, </a:t>
                </a:r>
                <a14:m>
                  <m:oMath xmlns:m="http://schemas.openxmlformats.org/officeDocument/2006/math">
                    <m:r>
                      <a:rPr lang="en-US" sz="1800" b="0" i="1" dirty="0" smtClean="0">
                        <a:latin typeface="Cambria Math"/>
                      </a:rPr>
                      <m:t>𝑞</m:t>
                    </m:r>
                    <m:r>
                      <a:rPr lang="en-US" sz="1800" b="0" i="1" dirty="0" smtClean="0">
                        <a:latin typeface="Cambria Math"/>
                      </a:rPr>
                      <m:t>=(</m:t>
                    </m:r>
                    <m:sSub>
                      <m:sSubPr>
                        <m:ctrlPr>
                          <a:rPr lang="en-US" sz="1800" b="0" i="1" dirty="0" smtClean="0">
                            <a:latin typeface="Cambria Math"/>
                          </a:rPr>
                        </m:ctrlPr>
                      </m:sSubPr>
                      <m:e>
                        <m:r>
                          <a:rPr lang="en-US" sz="1800" b="0" i="1" dirty="0" smtClean="0">
                            <a:latin typeface="Cambria Math"/>
                          </a:rPr>
                          <m:t>𝑞</m:t>
                        </m:r>
                      </m:e>
                      <m:sub>
                        <m:r>
                          <a:rPr lang="en-US" sz="1800" b="0" i="1" dirty="0" smtClean="0">
                            <a:latin typeface="Cambria Math"/>
                          </a:rPr>
                          <m:t>1</m:t>
                        </m:r>
                      </m:sub>
                    </m:sSub>
                    <m:r>
                      <a:rPr lang="en-US" sz="1800" b="0" i="1" dirty="0" smtClean="0">
                        <a:latin typeface="Cambria Math"/>
                      </a:rPr>
                      <m:t>,</m:t>
                    </m:r>
                    <m:sSub>
                      <m:sSubPr>
                        <m:ctrlPr>
                          <a:rPr lang="en-US" sz="1800" b="0" i="1" dirty="0" smtClean="0">
                            <a:latin typeface="Cambria Math"/>
                          </a:rPr>
                        </m:ctrlPr>
                      </m:sSubPr>
                      <m:e>
                        <m:r>
                          <a:rPr lang="en-US" sz="1800" b="0" i="1" dirty="0" smtClean="0">
                            <a:latin typeface="Cambria Math"/>
                          </a:rPr>
                          <m:t>𝑞</m:t>
                        </m:r>
                      </m:e>
                      <m:sub>
                        <m:r>
                          <a:rPr lang="en-US" sz="1800" b="0" i="1" dirty="0" smtClean="0">
                            <a:latin typeface="Cambria Math"/>
                          </a:rPr>
                          <m:t>2</m:t>
                        </m:r>
                      </m:sub>
                    </m:sSub>
                    <m:r>
                      <a:rPr lang="en-US" sz="1800" b="0" i="1" dirty="0" smtClean="0">
                        <a:latin typeface="Cambria Math"/>
                      </a:rPr>
                      <m:t>,</m:t>
                    </m:r>
                    <m:sSub>
                      <m:sSubPr>
                        <m:ctrlPr>
                          <a:rPr lang="en-US" sz="1800" b="0" i="1" dirty="0" smtClean="0">
                            <a:latin typeface="Cambria Math"/>
                          </a:rPr>
                        </m:ctrlPr>
                      </m:sSubPr>
                      <m:e>
                        <m:r>
                          <a:rPr lang="en-US" sz="1800" b="0" i="1" dirty="0" smtClean="0">
                            <a:latin typeface="Cambria Math"/>
                          </a:rPr>
                          <m:t>𝑞</m:t>
                        </m:r>
                      </m:e>
                      <m:sub>
                        <m:r>
                          <a:rPr lang="en-US" sz="1800" b="0" i="1" dirty="0" smtClean="0">
                            <a:latin typeface="Cambria Math"/>
                          </a:rPr>
                          <m:t>3</m:t>
                        </m:r>
                      </m:sub>
                    </m:sSub>
                    <m:r>
                      <a:rPr lang="en-US" sz="1800" b="0" i="1" dirty="0" smtClean="0">
                        <a:latin typeface="Cambria Math"/>
                      </a:rPr>
                      <m:t>)</m:t>
                    </m:r>
                  </m:oMath>
                </a14:m>
                <a:r>
                  <a:rPr lang="en-US" sz="1800" b="0" dirty="0" smtClean="0">
                    <a:latin typeface="Cambria Math"/>
                  </a:rPr>
                  <a:t> then </a:t>
                </a:r>
                <a:r>
                  <a:rPr lang="en-US" sz="1800" b="0" i="1" dirty="0" smtClean="0">
                    <a:latin typeface="Cambria Math"/>
                  </a:rPr>
                  <a:t> </a:t>
                </a:r>
              </a:p>
              <a:p>
                <a:pPr marL="0" indent="0">
                  <a:buNone/>
                </a:pPr>
                <a14:m>
                  <m:oMathPara xmlns:m="http://schemas.openxmlformats.org/officeDocument/2006/math">
                    <m:oMathParaPr>
                      <m:jc m:val="centerGroup"/>
                    </m:oMathParaPr>
                    <m:oMath xmlns:m="http://schemas.openxmlformats.org/officeDocument/2006/math">
                      <m:r>
                        <a:rPr lang="en-US" sz="1800" b="0" i="1" smtClean="0">
                          <a:latin typeface="Cambria Math"/>
                        </a:rPr>
                        <m:t>𝑝</m:t>
                      </m:r>
                      <m:r>
                        <a:rPr lang="en-US" sz="1800" b="0" i="1" smtClean="0">
                          <a:latin typeface="Cambria Math"/>
                        </a:rPr>
                        <m:t>+</m:t>
                      </m:r>
                      <m:r>
                        <a:rPr lang="en-US" sz="1800" b="0" i="1" smtClean="0">
                          <a:latin typeface="Cambria Math"/>
                        </a:rPr>
                        <m:t>𝑞</m:t>
                      </m:r>
                      <m:r>
                        <a:rPr lang="en-US" sz="1800" b="0" i="1" smtClean="0">
                          <a:latin typeface="Cambria Math"/>
                        </a:rPr>
                        <m:t>=</m:t>
                      </m:r>
                      <m:d>
                        <m:dPr>
                          <m:ctrlPr>
                            <a:rPr lang="en-US" sz="1800" b="0" i="1" smtClean="0">
                              <a:latin typeface="Cambria Math"/>
                            </a:rPr>
                          </m:ctrlPr>
                        </m:dPr>
                        <m:e>
                          <m:sSub>
                            <m:sSubPr>
                              <m:ctrlPr>
                                <a:rPr lang="en-US" sz="1800" b="0" i="1" smtClean="0">
                                  <a:latin typeface="Cambria Math"/>
                                </a:rPr>
                              </m:ctrlPr>
                            </m:sSubPr>
                            <m:e>
                              <m:r>
                                <a:rPr lang="en-US" sz="1800" b="0" i="1" smtClean="0">
                                  <a:latin typeface="Cambria Math"/>
                                </a:rPr>
                                <m:t>𝑝</m:t>
                              </m:r>
                            </m:e>
                            <m:sub>
                              <m:r>
                                <a:rPr lang="en-US" sz="1800" b="0" i="1" smtClean="0">
                                  <a:latin typeface="Cambria Math"/>
                                </a:rPr>
                                <m:t>1</m:t>
                              </m:r>
                            </m:sub>
                          </m:sSub>
                          <m:r>
                            <a:rPr lang="en-US" sz="1800" b="0" i="1" smtClean="0">
                              <a:latin typeface="Cambria Math"/>
                            </a:rPr>
                            <m:t>+</m:t>
                          </m:r>
                          <m:sSub>
                            <m:sSubPr>
                              <m:ctrlPr>
                                <a:rPr lang="en-US" sz="1800" b="0" i="1" smtClean="0">
                                  <a:latin typeface="Cambria Math"/>
                                </a:rPr>
                              </m:ctrlPr>
                            </m:sSubPr>
                            <m:e>
                              <m:r>
                                <a:rPr lang="en-US" sz="1800" b="0" i="1" smtClean="0">
                                  <a:latin typeface="Cambria Math"/>
                                </a:rPr>
                                <m:t>𝑞</m:t>
                              </m:r>
                            </m:e>
                            <m:sub>
                              <m:r>
                                <a:rPr lang="en-US" sz="1800" b="0" i="1" smtClean="0">
                                  <a:latin typeface="Cambria Math"/>
                                </a:rPr>
                                <m:t>1</m:t>
                              </m:r>
                            </m:sub>
                          </m:sSub>
                          <m:r>
                            <a:rPr lang="en-US" sz="1800" b="0" i="1" smtClean="0">
                              <a:latin typeface="Cambria Math"/>
                            </a:rPr>
                            <m:t>,</m:t>
                          </m:r>
                          <m:sSub>
                            <m:sSubPr>
                              <m:ctrlPr>
                                <a:rPr lang="en-US" sz="1800" b="0" i="1" smtClean="0">
                                  <a:latin typeface="Cambria Math"/>
                                </a:rPr>
                              </m:ctrlPr>
                            </m:sSubPr>
                            <m:e>
                              <m:r>
                                <a:rPr lang="en-US" sz="1800" b="0" i="1" smtClean="0">
                                  <a:latin typeface="Cambria Math"/>
                                </a:rPr>
                                <m:t>𝑝</m:t>
                              </m:r>
                            </m:e>
                            <m:sub>
                              <m:r>
                                <a:rPr lang="en-US" sz="1800" b="0" i="1" smtClean="0">
                                  <a:latin typeface="Cambria Math"/>
                                </a:rPr>
                                <m:t>2</m:t>
                              </m:r>
                            </m:sub>
                          </m:sSub>
                          <m:r>
                            <a:rPr lang="en-US" sz="1800" b="0" i="1" smtClean="0">
                              <a:latin typeface="Cambria Math"/>
                            </a:rPr>
                            <m:t>+</m:t>
                          </m:r>
                          <m:sSub>
                            <m:sSubPr>
                              <m:ctrlPr>
                                <a:rPr lang="en-US" sz="1800" b="0" i="1" smtClean="0">
                                  <a:latin typeface="Cambria Math"/>
                                </a:rPr>
                              </m:ctrlPr>
                            </m:sSubPr>
                            <m:e>
                              <m:r>
                                <a:rPr lang="en-US" sz="1800" b="0" i="1" smtClean="0">
                                  <a:latin typeface="Cambria Math"/>
                                </a:rPr>
                                <m:t>𝑞</m:t>
                              </m:r>
                            </m:e>
                            <m:sub>
                              <m:r>
                                <a:rPr lang="en-US" sz="1800" b="0" i="1" smtClean="0">
                                  <a:latin typeface="Cambria Math"/>
                                </a:rPr>
                                <m:t>2</m:t>
                              </m:r>
                            </m:sub>
                          </m:sSub>
                          <m:r>
                            <a:rPr lang="en-US" sz="1800" b="0" i="1" smtClean="0">
                              <a:latin typeface="Cambria Math"/>
                            </a:rPr>
                            <m:t>, </m:t>
                          </m:r>
                          <m:sSub>
                            <m:sSubPr>
                              <m:ctrlPr>
                                <a:rPr lang="en-US" sz="1800" b="0" i="1" smtClean="0">
                                  <a:latin typeface="Cambria Math"/>
                                </a:rPr>
                              </m:ctrlPr>
                            </m:sSubPr>
                            <m:e>
                              <m:r>
                                <a:rPr lang="en-US" sz="1800" b="0" i="1" smtClean="0">
                                  <a:latin typeface="Cambria Math"/>
                                </a:rPr>
                                <m:t>𝑝</m:t>
                              </m:r>
                            </m:e>
                            <m:sub>
                              <m:r>
                                <a:rPr lang="en-US" sz="1800" b="0" i="1" smtClean="0">
                                  <a:latin typeface="Cambria Math"/>
                                </a:rPr>
                                <m:t>3</m:t>
                              </m:r>
                            </m:sub>
                          </m:sSub>
                          <m:r>
                            <a:rPr lang="en-US" sz="1800" b="0" i="1" smtClean="0">
                              <a:latin typeface="Cambria Math"/>
                            </a:rPr>
                            <m:t>+</m:t>
                          </m:r>
                          <m:sSub>
                            <m:sSubPr>
                              <m:ctrlPr>
                                <a:rPr lang="en-US" sz="1800" b="0" i="1" smtClean="0">
                                  <a:latin typeface="Cambria Math"/>
                                </a:rPr>
                              </m:ctrlPr>
                            </m:sSubPr>
                            <m:e>
                              <m:r>
                                <a:rPr lang="en-US" sz="1800" b="0" i="1" smtClean="0">
                                  <a:latin typeface="Cambria Math"/>
                                </a:rPr>
                                <m:t>𝑞</m:t>
                              </m:r>
                            </m:e>
                            <m:sub>
                              <m:r>
                                <a:rPr lang="en-US" sz="1800" b="0" i="1" smtClean="0">
                                  <a:latin typeface="Cambria Math"/>
                                </a:rPr>
                                <m:t>3</m:t>
                              </m:r>
                            </m:sub>
                          </m:sSub>
                        </m:e>
                      </m:d>
                    </m:oMath>
                  </m:oMathPara>
                </a14:m>
                <a:endParaRPr lang="en-US" sz="1800" b="0" dirty="0" smtClean="0"/>
              </a:p>
              <a:p>
                <a:pPr marL="0" indent="0">
                  <a:buNone/>
                </a:pPr>
                <a:r>
                  <a:rPr lang="en-US" sz="1800" dirty="0" smtClean="0"/>
                  <a:t>For </a:t>
                </a:r>
                <a14:m>
                  <m:oMath xmlns:m="http://schemas.openxmlformats.org/officeDocument/2006/math">
                    <m:r>
                      <a:rPr lang="en-US" sz="1800" i="1">
                        <a:latin typeface="Cambria Math"/>
                      </a:rPr>
                      <m:t>𝑝</m:t>
                    </m:r>
                    <m:r>
                      <a:rPr lang="en-US" sz="1800" i="1">
                        <a:latin typeface="Cambria Math"/>
                      </a:rPr>
                      <m:t>=(</m:t>
                    </m:r>
                    <m:sSub>
                      <m:sSubPr>
                        <m:ctrlPr>
                          <a:rPr lang="en-US" sz="1800" i="1">
                            <a:latin typeface="Cambria Math"/>
                          </a:rPr>
                        </m:ctrlPr>
                      </m:sSubPr>
                      <m:e>
                        <m:r>
                          <a:rPr lang="en-US" sz="1800" i="1">
                            <a:latin typeface="Cambria Math"/>
                          </a:rPr>
                          <m:t>𝑝</m:t>
                        </m:r>
                      </m:e>
                      <m:sub>
                        <m:r>
                          <a:rPr lang="en-US" sz="1800" i="1">
                            <a:latin typeface="Cambria Math"/>
                          </a:rPr>
                          <m:t>1</m:t>
                        </m:r>
                      </m:sub>
                    </m:sSub>
                    <m:r>
                      <a:rPr lang="en-US" sz="1800" i="1">
                        <a:latin typeface="Cambria Math"/>
                      </a:rPr>
                      <m:t>,</m:t>
                    </m:r>
                    <m:sSub>
                      <m:sSubPr>
                        <m:ctrlPr>
                          <a:rPr lang="en-US" sz="1800" i="1">
                            <a:latin typeface="Cambria Math"/>
                          </a:rPr>
                        </m:ctrlPr>
                      </m:sSubPr>
                      <m:e>
                        <m:r>
                          <a:rPr lang="en-US" sz="1800" i="1">
                            <a:latin typeface="Cambria Math"/>
                          </a:rPr>
                          <m:t>𝑝</m:t>
                        </m:r>
                      </m:e>
                      <m:sub>
                        <m:r>
                          <a:rPr lang="en-US" sz="1800" i="1">
                            <a:latin typeface="Cambria Math"/>
                          </a:rPr>
                          <m:t>2</m:t>
                        </m:r>
                      </m:sub>
                    </m:sSub>
                    <m:r>
                      <a:rPr lang="en-US" sz="1800" i="1">
                        <a:latin typeface="Cambria Math"/>
                      </a:rPr>
                      <m:t>,</m:t>
                    </m:r>
                    <m:sSub>
                      <m:sSubPr>
                        <m:ctrlPr>
                          <a:rPr lang="en-US" sz="1800" i="1">
                            <a:latin typeface="Cambria Math"/>
                          </a:rPr>
                        </m:ctrlPr>
                      </m:sSubPr>
                      <m:e>
                        <m:r>
                          <a:rPr lang="en-US" sz="1800" i="1">
                            <a:latin typeface="Cambria Math"/>
                          </a:rPr>
                          <m:t>𝑝</m:t>
                        </m:r>
                      </m:e>
                      <m:sub>
                        <m:r>
                          <a:rPr lang="en-US" sz="1800" i="1">
                            <a:latin typeface="Cambria Math"/>
                          </a:rPr>
                          <m:t>3</m:t>
                        </m:r>
                      </m:sub>
                    </m:sSub>
                    <m:r>
                      <a:rPr lang="en-US" sz="1800" i="1">
                        <a:latin typeface="Cambria Math"/>
                      </a:rPr>
                      <m:t>)</m:t>
                    </m:r>
                  </m:oMath>
                </a14:m>
                <a:r>
                  <a:rPr lang="en-US" sz="1800" i="1" dirty="0">
                    <a:latin typeface="Cambria Math"/>
                  </a:rPr>
                  <a:t>,</a:t>
                </a:r>
                <a:r>
                  <a:rPr lang="en-US" sz="1800" dirty="0">
                    <a:latin typeface="Cambria Math"/>
                  </a:rPr>
                  <a:t> </a:t>
                </a:r>
                <a:r>
                  <a:rPr lang="en-US" sz="1800" dirty="0" smtClean="0">
                    <a:latin typeface="Cambria Math"/>
                  </a:rPr>
                  <a:t>and </a:t>
                </a:r>
                <a14:m>
                  <m:oMath xmlns:m="http://schemas.openxmlformats.org/officeDocument/2006/math">
                    <m:r>
                      <a:rPr lang="en-US" sz="1800" b="0" i="1" smtClean="0">
                        <a:latin typeface="Cambria Math"/>
                      </a:rPr>
                      <m:t>𝛼</m:t>
                    </m:r>
                  </m:oMath>
                </a14:m>
                <a:r>
                  <a:rPr lang="en-US" sz="1800" dirty="0" smtClean="0"/>
                  <a:t> a scalar then</a:t>
                </a:r>
              </a:p>
              <a:p>
                <a:pPr marL="0" indent="0">
                  <a:buNone/>
                </a:pPr>
                <a14:m>
                  <m:oMathPara xmlns:m="http://schemas.openxmlformats.org/officeDocument/2006/math">
                    <m:oMathParaPr>
                      <m:jc m:val="centerGroup"/>
                    </m:oMathParaPr>
                    <m:oMath xmlns:m="http://schemas.openxmlformats.org/officeDocument/2006/math">
                      <m:r>
                        <a:rPr lang="en-US" sz="1800" b="0" i="1" smtClean="0">
                          <a:latin typeface="Cambria Math"/>
                        </a:rPr>
                        <m:t>𝛼</m:t>
                      </m:r>
                      <m:r>
                        <a:rPr lang="en-US" sz="1800" b="0" i="1" smtClean="0">
                          <a:latin typeface="Cambria Math"/>
                        </a:rPr>
                        <m:t>𝑝</m:t>
                      </m:r>
                      <m:r>
                        <a:rPr lang="en-US" sz="1800" b="0" i="1" smtClean="0">
                          <a:latin typeface="Cambria Math"/>
                        </a:rPr>
                        <m:t>=(</m:t>
                      </m:r>
                      <m:r>
                        <a:rPr lang="en-US" sz="1800" b="0" i="1" smtClean="0">
                          <a:latin typeface="Cambria Math"/>
                        </a:rPr>
                        <m:t>𝛼</m:t>
                      </m:r>
                      <m:sSub>
                        <m:sSubPr>
                          <m:ctrlPr>
                            <a:rPr lang="en-US" sz="1800" b="0" i="1" smtClean="0">
                              <a:latin typeface="Cambria Math"/>
                            </a:rPr>
                          </m:ctrlPr>
                        </m:sSubPr>
                        <m:e>
                          <m:r>
                            <a:rPr lang="en-US" sz="1800" b="0" i="1" smtClean="0">
                              <a:latin typeface="Cambria Math"/>
                            </a:rPr>
                            <m:t>𝑝</m:t>
                          </m:r>
                        </m:e>
                        <m:sub>
                          <m:r>
                            <a:rPr lang="en-US" sz="1800" b="0" i="1" smtClean="0">
                              <a:latin typeface="Cambria Math"/>
                            </a:rPr>
                            <m:t>1</m:t>
                          </m:r>
                        </m:sub>
                      </m:sSub>
                      <m:r>
                        <a:rPr lang="en-US" sz="1800" b="0" i="1" smtClean="0">
                          <a:latin typeface="Cambria Math"/>
                        </a:rPr>
                        <m:t>,</m:t>
                      </m:r>
                      <m:r>
                        <a:rPr lang="en-US" sz="1800" b="0" i="1" smtClean="0">
                          <a:latin typeface="Cambria Math"/>
                        </a:rPr>
                        <m:t>𝛼</m:t>
                      </m:r>
                      <m:sSub>
                        <m:sSubPr>
                          <m:ctrlPr>
                            <a:rPr lang="en-US" sz="1800" b="0" i="1" smtClean="0">
                              <a:latin typeface="Cambria Math"/>
                            </a:rPr>
                          </m:ctrlPr>
                        </m:sSubPr>
                        <m:e>
                          <m:r>
                            <a:rPr lang="en-US" sz="1800" b="0" i="1" smtClean="0">
                              <a:latin typeface="Cambria Math"/>
                            </a:rPr>
                            <m:t>𝑝</m:t>
                          </m:r>
                        </m:e>
                        <m:sub>
                          <m:r>
                            <a:rPr lang="en-US" sz="1800" b="0" i="1" smtClean="0">
                              <a:latin typeface="Cambria Math"/>
                            </a:rPr>
                            <m:t>2</m:t>
                          </m:r>
                        </m:sub>
                      </m:sSub>
                      <m:r>
                        <a:rPr lang="en-US" sz="1800" b="0" i="1" smtClean="0">
                          <a:latin typeface="Cambria Math"/>
                        </a:rPr>
                        <m:t>,</m:t>
                      </m:r>
                      <m:r>
                        <a:rPr lang="en-US" sz="1800" b="0" i="1" smtClean="0">
                          <a:latin typeface="Cambria Math"/>
                        </a:rPr>
                        <m:t>𝛼</m:t>
                      </m:r>
                      <m:sSub>
                        <m:sSubPr>
                          <m:ctrlPr>
                            <a:rPr lang="en-US" sz="1800" b="0" i="1" smtClean="0">
                              <a:latin typeface="Cambria Math"/>
                            </a:rPr>
                          </m:ctrlPr>
                        </m:sSubPr>
                        <m:e>
                          <m:r>
                            <a:rPr lang="en-US" sz="1800" b="0" i="1" smtClean="0">
                              <a:latin typeface="Cambria Math"/>
                            </a:rPr>
                            <m:t>𝑝</m:t>
                          </m:r>
                        </m:e>
                        <m:sub>
                          <m:r>
                            <a:rPr lang="en-US" sz="1800" b="0" i="1" smtClean="0">
                              <a:latin typeface="Cambria Math"/>
                            </a:rPr>
                            <m:t>3</m:t>
                          </m:r>
                        </m:sub>
                      </m:sSub>
                      <m:r>
                        <a:rPr lang="en-US" sz="1800" b="0" i="1" smtClean="0">
                          <a:latin typeface="Cambria Math"/>
                        </a:rPr>
                        <m:t>)</m:t>
                      </m:r>
                    </m:oMath>
                  </m:oMathPara>
                </a14:m>
                <a:endParaRPr lang="en-US" sz="1800" dirty="0" smtClean="0"/>
              </a:p>
              <a:p>
                <a:pPr marL="0" indent="0">
                  <a:buNone/>
                </a:pPr>
                <a:r>
                  <a:rPr lang="en-US" sz="1800" dirty="0" smtClean="0"/>
                  <a:t>The point </a:t>
                </a:r>
                <a14:m>
                  <m:oMath xmlns:m="http://schemas.openxmlformats.org/officeDocument/2006/math">
                    <m:r>
                      <a:rPr lang="en-US" sz="1800" b="1" i="1" smtClean="0">
                        <a:latin typeface="Cambria Math"/>
                      </a:rPr>
                      <m:t>𝑶</m:t>
                    </m:r>
                    <m:r>
                      <a:rPr lang="en-US" sz="1800" b="1" i="1" smtClean="0">
                        <a:latin typeface="Cambria Math"/>
                      </a:rPr>
                      <m:t>=(</m:t>
                    </m:r>
                    <m:r>
                      <a:rPr lang="en-US" sz="1800" b="0" i="1" smtClean="0">
                        <a:latin typeface="Cambria Math"/>
                      </a:rPr>
                      <m:t>0,0,0)</m:t>
                    </m:r>
                  </m:oMath>
                </a14:m>
                <a:r>
                  <a:rPr lang="en-US" sz="1800" dirty="0" smtClean="0"/>
                  <a:t> is called the origin of </a:t>
                </a:r>
                <a14:m>
                  <m:oMath xmlns:m="http://schemas.openxmlformats.org/officeDocument/2006/math">
                    <m:sSup>
                      <m:sSupPr>
                        <m:ctrlPr>
                          <a:rPr lang="en-US" sz="1800" b="1" i="1" smtClean="0">
                            <a:latin typeface="Cambria Math"/>
                          </a:rPr>
                        </m:ctrlPr>
                      </m:sSupPr>
                      <m:e>
                        <m:r>
                          <a:rPr lang="en-US" sz="1800" b="1" i="1" smtClean="0">
                            <a:latin typeface="Cambria Math"/>
                          </a:rPr>
                          <m:t>𝑹</m:t>
                        </m:r>
                      </m:e>
                      <m:sup>
                        <m:r>
                          <a:rPr lang="en-US" sz="1800" b="1" i="1" smtClean="0">
                            <a:latin typeface="Cambria Math"/>
                          </a:rPr>
                          <m:t>𝟑</m:t>
                        </m:r>
                      </m:sup>
                    </m:sSup>
                  </m:oMath>
                </a14:m>
                <a:endParaRPr lang="en-US" sz="1800" b="1" dirty="0" smtClean="0"/>
              </a:p>
              <a:p>
                <a:pPr marL="0" indent="0">
                  <a:buNone/>
                </a:pPr>
                <a:endParaRPr lang="en-US" sz="1800" b="1" dirty="0"/>
              </a:p>
              <a:p>
                <a:pPr marL="0" indent="0">
                  <a:buNone/>
                </a:pPr>
                <a14:m>
                  <m:oMath xmlns:m="http://schemas.openxmlformats.org/officeDocument/2006/math">
                    <m:sSup>
                      <m:sSupPr>
                        <m:ctrlPr>
                          <a:rPr lang="en-US" sz="1800" b="1" i="1" smtClean="0">
                            <a:latin typeface="Cambria Math"/>
                          </a:rPr>
                        </m:ctrlPr>
                      </m:sSupPr>
                      <m:e>
                        <m:r>
                          <a:rPr lang="en-US" sz="1800" b="1" i="1" smtClean="0">
                            <a:latin typeface="Cambria Math"/>
                          </a:rPr>
                          <m:t>𝑹</m:t>
                        </m:r>
                      </m:e>
                      <m:sup>
                        <m:r>
                          <a:rPr lang="en-US" sz="1800" b="1" i="1" smtClean="0">
                            <a:latin typeface="Cambria Math"/>
                          </a:rPr>
                          <m:t>𝟑</m:t>
                        </m:r>
                      </m:sup>
                    </m:sSup>
                  </m:oMath>
                </a14:m>
                <a:r>
                  <a:rPr lang="en-US" sz="1800" b="1" dirty="0" smtClean="0"/>
                  <a:t> </a:t>
                </a:r>
                <a:r>
                  <a:rPr lang="en-US" sz="1800" dirty="0" smtClean="0"/>
                  <a:t>is a vector space .</a:t>
                </a: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1066800"/>
                <a:ext cx="8229600" cy="5059363"/>
              </a:xfrm>
              <a:blipFill rotWithShape="1">
                <a:blip r:embed="rId3" cstate="print"/>
                <a:stretch>
                  <a:fillRect l="-593" t="-723"/>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0AD2A1D3-94CF-4BE8-B9A0-75EFE4C74F95}" type="slidenum">
              <a:rPr lang="en-US" smtClean="0"/>
              <a:pPr/>
              <a:t>16</a:t>
            </a:fld>
            <a:endParaRPr lang="en-US"/>
          </a:p>
        </p:txBody>
      </p:sp>
    </p:spTree>
    <p:extLst>
      <p:ext uri="{BB962C8B-B14F-4D97-AF65-F5344CB8AC3E}">
        <p14:creationId xmlns="" xmlns:p14="http://schemas.microsoft.com/office/powerpoint/2010/main" val="3461427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randombar(horizontal)">
                                      <p:cBhvr>
                                        <p:cTn id="7" dur="500"/>
                                        <p:tgtEl>
                                          <p:spTgt spid="3">
                                            <p:txEl>
                                              <p:pRg st="4" end="4"/>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randombar(horizontal)">
                                      <p:cBhvr>
                                        <p:cTn id="10" dur="500"/>
                                        <p:tgtEl>
                                          <p:spTgt spid="3">
                                            <p:txEl>
                                              <p:pRg st="5" end="5"/>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Effect transition="in" filter="randombar(horizontal)">
                                      <p:cBhvr>
                                        <p:cTn id="15" dur="500"/>
                                        <p:tgtEl>
                                          <p:spTgt spid="3">
                                            <p:txEl>
                                              <p:pRg st="6" end="6"/>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3">
                                            <p:txEl>
                                              <p:pRg st="8" end="8"/>
                                            </p:txEl>
                                          </p:spTgt>
                                        </p:tgtEl>
                                        <p:attrNameLst>
                                          <p:attrName>style.visibility</p:attrName>
                                        </p:attrNameLst>
                                      </p:cBhvr>
                                      <p:to>
                                        <p:strVal val="visible"/>
                                      </p:to>
                                    </p:set>
                                    <p:animEffect transition="in" filter="randombar(horizontal)">
                                      <p:cBhvr>
                                        <p:cTn id="20"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sz="2800" dirty="0" smtClean="0">
                <a:latin typeface="Arial" pitchFamily="34" charset="0"/>
                <a:cs typeface="Arial" pitchFamily="34" charset="0"/>
              </a:rPr>
              <a:t>Field</a:t>
            </a:r>
            <a:br>
              <a:rPr lang="en-US" sz="2800" dirty="0" smtClean="0">
                <a:latin typeface="Arial" pitchFamily="34" charset="0"/>
                <a:cs typeface="Arial" pitchFamily="34" charset="0"/>
              </a:rPr>
            </a:br>
            <a:endParaRPr lang="en-US" sz="2800" dirty="0">
              <a:latin typeface="Arial" pitchFamily="34" charset="0"/>
              <a:cs typeface="Arial" pitchFamily="34" charset="0"/>
            </a:endParaRPr>
          </a:p>
        </p:txBody>
      </p:sp>
      <mc:AlternateContent xmlns:mc="http://schemas.openxmlformats.org/markup-compatibility/2006">
        <mc:Choice xmlns="" xmlns:a14="http://schemas.microsoft.com/office/drawing/2010/main" Requires="a14">
          <p:sp>
            <p:nvSpPr>
              <p:cNvPr id="3" name="Content Placeholder 2"/>
              <p:cNvSpPr>
                <a:spLocks noGrp="1"/>
              </p:cNvSpPr>
              <p:nvPr>
                <p:ph idx="1"/>
              </p:nvPr>
            </p:nvSpPr>
            <p:spPr>
              <a:xfrm>
                <a:off x="457200" y="914400"/>
                <a:ext cx="8229600" cy="5211763"/>
              </a:xfrm>
            </p:spPr>
            <p:txBody>
              <a:bodyPr>
                <a:normAutofit/>
              </a:bodyPr>
              <a:lstStyle/>
              <a:p>
                <a:pPr marL="0" indent="0">
                  <a:buNone/>
                </a:pPr>
                <a:r>
                  <a:rPr lang="en-US" sz="1800" dirty="0" smtClean="0">
                    <a:latin typeface="Arial" pitchFamily="34" charset="0"/>
                    <a:cs typeface="Arial" pitchFamily="34" charset="0"/>
                  </a:rPr>
                  <a:t>A set </a:t>
                </a:r>
                <a14:m>
                  <m:oMath xmlns:m="http://schemas.openxmlformats.org/officeDocument/2006/math">
                    <m:r>
                      <a:rPr lang="en-US" sz="1800" b="0" i="1" smtClean="0">
                        <a:latin typeface="Cambria Math"/>
                        <a:cs typeface="Arial" pitchFamily="34" charset="0"/>
                      </a:rPr>
                      <m:t>𝐹</m:t>
                    </m:r>
                  </m:oMath>
                </a14:m>
                <a:r>
                  <a:rPr lang="en-US" sz="1800" dirty="0" smtClean="0">
                    <a:latin typeface="Arial" pitchFamily="34" charset="0"/>
                    <a:cs typeface="Arial" pitchFamily="34" charset="0"/>
                  </a:rPr>
                  <a:t> is called a field if for any </a:t>
                </a:r>
                <a14:m>
                  <m:oMath xmlns:m="http://schemas.openxmlformats.org/officeDocument/2006/math">
                    <m:r>
                      <a:rPr lang="en-US" sz="1800" b="0" i="1" smtClean="0">
                        <a:latin typeface="Cambria Math"/>
                        <a:cs typeface="Arial" pitchFamily="34" charset="0"/>
                      </a:rPr>
                      <m:t>𝛼</m:t>
                    </m:r>
                    <m:r>
                      <a:rPr lang="en-US" sz="1800" b="0" i="1" smtClean="0">
                        <a:latin typeface="Cambria Math"/>
                        <a:cs typeface="Arial" pitchFamily="34" charset="0"/>
                      </a:rPr>
                      <m:t>, </m:t>
                    </m:r>
                    <m:r>
                      <a:rPr lang="en-US" sz="1800" b="0" i="1" smtClean="0">
                        <a:latin typeface="Cambria Math"/>
                        <a:cs typeface="Arial" pitchFamily="34" charset="0"/>
                      </a:rPr>
                      <m:t>𝛽</m:t>
                    </m:r>
                    <m:r>
                      <a:rPr lang="en-US" sz="1800" b="0" i="1" smtClean="0">
                        <a:latin typeface="Cambria Math"/>
                        <a:cs typeface="Arial" pitchFamily="34" charset="0"/>
                      </a:rPr>
                      <m:t>,</m:t>
                    </m:r>
                    <m:r>
                      <a:rPr lang="en-US" sz="1800" b="0" i="1" smtClean="0">
                        <a:latin typeface="Cambria Math"/>
                        <a:cs typeface="Arial" pitchFamily="34" charset="0"/>
                      </a:rPr>
                      <m:t>𝛾</m:t>
                    </m:r>
                  </m:oMath>
                </a14:m>
                <a:r>
                  <a:rPr lang="en-US" sz="1800" i="1" dirty="0" smtClean="0">
                    <a:latin typeface="Arial" pitchFamily="34" charset="0"/>
                    <a:cs typeface="Arial" pitchFamily="34" charset="0"/>
                  </a:rPr>
                  <a:t> in </a:t>
                </a:r>
                <a14:m>
                  <m:oMath xmlns:m="http://schemas.openxmlformats.org/officeDocument/2006/math">
                    <m:r>
                      <a:rPr lang="en-US" sz="1800" b="0" i="1" smtClean="0">
                        <a:latin typeface="Cambria Math"/>
                        <a:cs typeface="Arial" pitchFamily="34" charset="0"/>
                      </a:rPr>
                      <m:t>𝐹</m:t>
                    </m:r>
                  </m:oMath>
                </a14:m>
                <a:r>
                  <a:rPr lang="en-US" sz="1800" i="1" dirty="0" smtClean="0">
                    <a:latin typeface="Arial" pitchFamily="34" charset="0"/>
                    <a:cs typeface="Arial" pitchFamily="34" charset="0"/>
                  </a:rPr>
                  <a:t> </a:t>
                </a:r>
                <a:r>
                  <a:rPr lang="en-US" sz="1800" dirty="0" smtClean="0">
                    <a:latin typeface="Arial" pitchFamily="34" charset="0"/>
                    <a:cs typeface="Arial" pitchFamily="34" charset="0"/>
                  </a:rPr>
                  <a:t>the following holds:</a:t>
                </a:r>
              </a:p>
              <a:p>
                <a:pPr marL="0" indent="0">
                  <a:buNone/>
                </a:pPr>
                <a:endParaRPr lang="en-US" sz="1800" dirty="0" smtClean="0">
                  <a:latin typeface="Arial" pitchFamily="34" charset="0"/>
                  <a:cs typeface="Arial" pitchFamily="34" charset="0"/>
                </a:endParaRPr>
              </a:p>
              <a:p>
                <a:pPr>
                  <a:buFont typeface="Wingdings" pitchFamily="2" charset="2"/>
                  <a:buChar char="Ø"/>
                </a:pPr>
                <a:r>
                  <a:rPr lang="en-US" sz="1800" i="1" dirty="0" smtClean="0">
                    <a:latin typeface="Arial" pitchFamily="34" charset="0"/>
                    <a:cs typeface="Arial" pitchFamily="34" charset="0"/>
                  </a:rPr>
                  <a:t>Closure</a:t>
                </a:r>
                <a:r>
                  <a:rPr lang="en-US" sz="1800" dirty="0">
                    <a:latin typeface="Arial" pitchFamily="34" charset="0"/>
                    <a:cs typeface="Arial" pitchFamily="34" charset="0"/>
                  </a:rPr>
                  <a:t> of </a:t>
                </a:r>
                <a14:m>
                  <m:oMath xmlns:m="http://schemas.openxmlformats.org/officeDocument/2006/math">
                    <m:r>
                      <a:rPr lang="en-US" sz="1800" b="0" i="1" smtClean="0">
                        <a:latin typeface="Cambria Math"/>
                        <a:cs typeface="Arial" pitchFamily="34" charset="0"/>
                      </a:rPr>
                      <m:t>𝐹</m:t>
                    </m:r>
                  </m:oMath>
                </a14:m>
                <a:r>
                  <a:rPr lang="en-US" sz="1800" dirty="0">
                    <a:latin typeface="Arial" pitchFamily="34" charset="0"/>
                    <a:cs typeface="Arial" pitchFamily="34" charset="0"/>
                  </a:rPr>
                  <a:t> under addition and </a:t>
                </a:r>
                <a:r>
                  <a:rPr lang="en-US" sz="1800" dirty="0" smtClean="0">
                    <a:latin typeface="Arial" pitchFamily="34" charset="0"/>
                    <a:cs typeface="Arial" pitchFamily="34" charset="0"/>
                  </a:rPr>
                  <a:t>multiplication:</a:t>
                </a:r>
              </a:p>
              <a:p>
                <a:pPr marL="0" indent="0" algn="ctr">
                  <a:buNone/>
                </a:pPr>
                <a14:m>
                  <m:oMath xmlns:m="http://schemas.openxmlformats.org/officeDocument/2006/math">
                    <m:r>
                      <a:rPr lang="en-US" sz="1800" b="0" i="1" smtClean="0">
                        <a:latin typeface="Cambria Math"/>
                        <a:cs typeface="Arial" pitchFamily="34" charset="0"/>
                      </a:rPr>
                      <m:t>𝛼</m:t>
                    </m:r>
                    <m:r>
                      <a:rPr lang="en-US" sz="1800" b="0" i="1" smtClean="0">
                        <a:latin typeface="Cambria Math"/>
                        <a:cs typeface="Arial" pitchFamily="34" charset="0"/>
                      </a:rPr>
                      <m:t>+</m:t>
                    </m:r>
                    <m:r>
                      <a:rPr lang="en-US" sz="1800" b="0" i="1" smtClean="0">
                        <a:latin typeface="Cambria Math"/>
                        <a:cs typeface="Arial" pitchFamily="34" charset="0"/>
                      </a:rPr>
                      <m:t>𝛽</m:t>
                    </m:r>
                    <m:r>
                      <a:rPr lang="en-US" sz="1800" b="0" i="1" smtClean="0">
                        <a:latin typeface="Cambria Math"/>
                        <a:cs typeface="Arial" pitchFamily="34" charset="0"/>
                      </a:rPr>
                      <m:t>∈</m:t>
                    </m:r>
                    <m:r>
                      <a:rPr lang="en-US" sz="1800" b="0" i="1" smtClean="0">
                        <a:latin typeface="Cambria Math"/>
                        <a:cs typeface="Arial" pitchFamily="34" charset="0"/>
                      </a:rPr>
                      <m:t>𝐹</m:t>
                    </m:r>
                  </m:oMath>
                </a14:m>
                <a:r>
                  <a:rPr lang="en-US" sz="1800" i="1" dirty="0" smtClean="0">
                    <a:latin typeface="Arial" pitchFamily="34" charset="0"/>
                    <a:cs typeface="Arial" pitchFamily="34" charset="0"/>
                  </a:rPr>
                  <a:t>, and </a:t>
                </a:r>
                <a14:m>
                  <m:oMath xmlns:m="http://schemas.openxmlformats.org/officeDocument/2006/math">
                    <m:r>
                      <a:rPr lang="en-US" sz="1800" b="0" i="1" smtClean="0">
                        <a:latin typeface="Cambria Math"/>
                        <a:cs typeface="Arial" pitchFamily="34" charset="0"/>
                      </a:rPr>
                      <m:t>𝛼</m:t>
                    </m:r>
                    <m:r>
                      <a:rPr lang="en-US" sz="1800" b="0" i="1" smtClean="0">
                        <a:latin typeface="Cambria Math"/>
                        <a:cs typeface="Arial" pitchFamily="34" charset="0"/>
                      </a:rPr>
                      <m:t>.</m:t>
                    </m:r>
                    <m:r>
                      <a:rPr lang="en-US" sz="1800" b="0" i="1" smtClean="0">
                        <a:latin typeface="Cambria Math"/>
                        <a:cs typeface="Arial" pitchFamily="34" charset="0"/>
                      </a:rPr>
                      <m:t>𝛽</m:t>
                    </m:r>
                    <m:r>
                      <a:rPr lang="en-US" sz="1800" b="0" i="1" smtClean="0">
                        <a:latin typeface="Cambria Math"/>
                        <a:cs typeface="Arial" pitchFamily="34" charset="0"/>
                      </a:rPr>
                      <m:t>∈</m:t>
                    </m:r>
                    <m:r>
                      <a:rPr lang="en-US" sz="1800" b="0" i="1" smtClean="0">
                        <a:latin typeface="Cambria Math"/>
                        <a:cs typeface="Arial" pitchFamily="34" charset="0"/>
                      </a:rPr>
                      <m:t>𝐹</m:t>
                    </m:r>
                    <m:r>
                      <a:rPr lang="en-US" sz="1800" b="0" i="1" smtClean="0">
                        <a:latin typeface="Cambria Math"/>
                        <a:cs typeface="Arial" pitchFamily="34" charset="0"/>
                      </a:rPr>
                      <m:t> </m:t>
                    </m:r>
                  </m:oMath>
                </a14:m>
                <a:r>
                  <a:rPr lang="en-US" sz="1800" dirty="0">
                    <a:latin typeface="Arial" pitchFamily="34" charset="0"/>
                    <a:cs typeface="Arial" pitchFamily="34" charset="0"/>
                  </a:rPr>
                  <a:t> </a:t>
                </a:r>
                <a:endParaRPr lang="en-US" sz="1800" dirty="0" smtClean="0">
                  <a:latin typeface="Arial" pitchFamily="34" charset="0"/>
                  <a:cs typeface="Arial" pitchFamily="34" charset="0"/>
                </a:endParaRPr>
              </a:p>
              <a:p>
                <a:pPr>
                  <a:buFont typeface="Wingdings" pitchFamily="2" charset="2"/>
                  <a:buChar char="Ø"/>
                </a:pPr>
                <a:r>
                  <a:rPr lang="en-US" sz="1800" i="1" dirty="0" smtClean="0">
                    <a:latin typeface="Arial" pitchFamily="34" charset="0"/>
                    <a:cs typeface="Arial" pitchFamily="34" charset="0"/>
                  </a:rPr>
                  <a:t>Associativity</a:t>
                </a:r>
                <a:r>
                  <a:rPr lang="en-US" sz="1800" dirty="0" smtClean="0">
                    <a:latin typeface="Arial" pitchFamily="34" charset="0"/>
                    <a:cs typeface="Arial" pitchFamily="34" charset="0"/>
                  </a:rPr>
                  <a:t> of </a:t>
                </a:r>
                <a:r>
                  <a:rPr lang="en-US" sz="1800" dirty="0">
                    <a:latin typeface="Arial" pitchFamily="34" charset="0"/>
                    <a:cs typeface="Arial" pitchFamily="34" charset="0"/>
                  </a:rPr>
                  <a:t>addition and </a:t>
                </a:r>
                <a:r>
                  <a:rPr lang="en-US" sz="1800" dirty="0" smtClean="0">
                    <a:latin typeface="Arial" pitchFamily="34" charset="0"/>
                    <a:cs typeface="Arial" pitchFamily="34" charset="0"/>
                  </a:rPr>
                  <a:t>multiplication:</a:t>
                </a:r>
              </a:p>
              <a:p>
                <a:pPr marL="0" indent="0" algn="ctr">
                  <a:buNone/>
                </a:pPr>
                <a14:m>
                  <m:oMath xmlns:m="http://schemas.openxmlformats.org/officeDocument/2006/math">
                    <m:r>
                      <a:rPr lang="en-US" sz="1800" b="0" i="1" smtClean="0">
                        <a:latin typeface="Cambria Math"/>
                        <a:cs typeface="Arial" pitchFamily="34" charset="0"/>
                      </a:rPr>
                      <m:t>𝛼</m:t>
                    </m:r>
                    <m:r>
                      <a:rPr lang="en-US" sz="1800" b="0" i="1" smtClean="0">
                        <a:latin typeface="Cambria Math"/>
                        <a:cs typeface="Arial" pitchFamily="34" charset="0"/>
                      </a:rPr>
                      <m:t>+</m:t>
                    </m:r>
                    <m:d>
                      <m:dPr>
                        <m:ctrlPr>
                          <a:rPr lang="en-US" sz="1800" b="0" i="1" smtClean="0">
                            <a:latin typeface="Cambria Math"/>
                            <a:cs typeface="Arial" pitchFamily="34" charset="0"/>
                          </a:rPr>
                        </m:ctrlPr>
                      </m:dPr>
                      <m:e>
                        <m:r>
                          <a:rPr lang="en-US" sz="1800" b="0" i="1" smtClean="0">
                            <a:latin typeface="Cambria Math"/>
                            <a:cs typeface="Arial" pitchFamily="34" charset="0"/>
                          </a:rPr>
                          <m:t>𝛽</m:t>
                        </m:r>
                        <m:r>
                          <a:rPr lang="en-US" sz="1800" b="0" i="1" smtClean="0">
                            <a:latin typeface="Cambria Math"/>
                            <a:cs typeface="Arial" pitchFamily="34" charset="0"/>
                          </a:rPr>
                          <m:t>+</m:t>
                        </m:r>
                        <m:r>
                          <a:rPr lang="en-US" sz="1800" b="0" i="1" smtClean="0">
                            <a:latin typeface="Cambria Math"/>
                            <a:cs typeface="Arial" pitchFamily="34" charset="0"/>
                          </a:rPr>
                          <m:t>𝛾</m:t>
                        </m:r>
                      </m:e>
                    </m:d>
                    <m:r>
                      <a:rPr lang="en-US" sz="1800" b="0" i="1" smtClean="0">
                        <a:latin typeface="Cambria Math"/>
                        <a:cs typeface="Arial" pitchFamily="34" charset="0"/>
                      </a:rPr>
                      <m:t>=</m:t>
                    </m:r>
                    <m:d>
                      <m:dPr>
                        <m:ctrlPr>
                          <a:rPr lang="en-US" sz="1800" b="0" i="1" smtClean="0">
                            <a:latin typeface="Cambria Math"/>
                            <a:cs typeface="Arial" pitchFamily="34" charset="0"/>
                          </a:rPr>
                        </m:ctrlPr>
                      </m:dPr>
                      <m:e>
                        <m:r>
                          <a:rPr lang="en-US" sz="1800" b="0" i="1" smtClean="0">
                            <a:latin typeface="Cambria Math"/>
                            <a:cs typeface="Arial" pitchFamily="34" charset="0"/>
                          </a:rPr>
                          <m:t>𝛼</m:t>
                        </m:r>
                        <m:r>
                          <a:rPr lang="en-US" sz="1800" b="0" i="1" smtClean="0">
                            <a:latin typeface="Cambria Math"/>
                            <a:cs typeface="Arial" pitchFamily="34" charset="0"/>
                          </a:rPr>
                          <m:t>+</m:t>
                        </m:r>
                        <m:r>
                          <a:rPr lang="en-US" sz="1800" b="0" i="1" smtClean="0">
                            <a:latin typeface="Cambria Math"/>
                            <a:cs typeface="Arial" pitchFamily="34" charset="0"/>
                          </a:rPr>
                          <m:t>𝛽</m:t>
                        </m:r>
                      </m:e>
                    </m:d>
                    <m:r>
                      <a:rPr lang="en-US" sz="1800" b="0" i="1" smtClean="0">
                        <a:latin typeface="Cambria Math"/>
                        <a:cs typeface="Arial" pitchFamily="34" charset="0"/>
                      </a:rPr>
                      <m:t>+</m:t>
                    </m:r>
                    <m:r>
                      <a:rPr lang="en-US" sz="1800" b="0" i="1" smtClean="0">
                        <a:latin typeface="Cambria Math"/>
                        <a:cs typeface="Arial" pitchFamily="34" charset="0"/>
                      </a:rPr>
                      <m:t>𝛾</m:t>
                    </m:r>
                  </m:oMath>
                </a14:m>
                <a:r>
                  <a:rPr lang="en-US" sz="1800" dirty="0">
                    <a:latin typeface="Arial" pitchFamily="34" charset="0"/>
                    <a:cs typeface="Arial" pitchFamily="34" charset="0"/>
                  </a:rPr>
                  <a:t> </a:t>
                </a:r>
                <a:r>
                  <a:rPr lang="en-US" sz="1800" dirty="0" smtClean="0">
                    <a:latin typeface="Arial" pitchFamily="34" charset="0"/>
                    <a:cs typeface="Arial" pitchFamily="34" charset="0"/>
                  </a:rPr>
                  <a:t>and</a:t>
                </a:r>
                <a:r>
                  <a:rPr lang="en-US" sz="1800" dirty="0">
                    <a:latin typeface="Arial" pitchFamily="34" charset="0"/>
                    <a:cs typeface="Arial" pitchFamily="34" charset="0"/>
                  </a:rPr>
                  <a:t> </a:t>
                </a:r>
                <a:r>
                  <a:rPr lang="en-US" sz="1800" dirty="0">
                    <a:cs typeface="Arial" pitchFamily="34" charset="0"/>
                  </a:rPr>
                  <a:t> </a:t>
                </a:r>
                <a14:m>
                  <m:oMath xmlns:m="http://schemas.openxmlformats.org/officeDocument/2006/math">
                    <m:r>
                      <a:rPr lang="en-US" sz="1800" i="1">
                        <a:latin typeface="Cambria Math"/>
                        <a:cs typeface="Arial" pitchFamily="34" charset="0"/>
                      </a:rPr>
                      <m:t>𝛼</m:t>
                    </m:r>
                    <m:r>
                      <a:rPr lang="en-US" sz="1800" b="0" i="1" smtClean="0">
                        <a:latin typeface="Cambria Math"/>
                        <a:cs typeface="Arial" pitchFamily="34" charset="0"/>
                      </a:rPr>
                      <m:t>.</m:t>
                    </m:r>
                    <m:d>
                      <m:dPr>
                        <m:ctrlPr>
                          <a:rPr lang="en-US" sz="1800" i="1">
                            <a:latin typeface="Cambria Math"/>
                            <a:cs typeface="Arial" pitchFamily="34" charset="0"/>
                          </a:rPr>
                        </m:ctrlPr>
                      </m:dPr>
                      <m:e>
                        <m:r>
                          <a:rPr lang="en-US" sz="1800" i="1">
                            <a:latin typeface="Cambria Math"/>
                            <a:cs typeface="Arial" pitchFamily="34" charset="0"/>
                          </a:rPr>
                          <m:t>𝛽</m:t>
                        </m:r>
                        <m:r>
                          <a:rPr lang="en-US" sz="1800" b="0" i="1" smtClean="0">
                            <a:latin typeface="Cambria Math"/>
                            <a:cs typeface="Arial" pitchFamily="34" charset="0"/>
                          </a:rPr>
                          <m:t>.</m:t>
                        </m:r>
                        <m:r>
                          <a:rPr lang="en-US" sz="1800" i="1">
                            <a:latin typeface="Cambria Math"/>
                            <a:cs typeface="Arial" pitchFamily="34" charset="0"/>
                          </a:rPr>
                          <m:t>𝛾</m:t>
                        </m:r>
                      </m:e>
                    </m:d>
                    <m:r>
                      <a:rPr lang="en-US" sz="1800" i="1">
                        <a:latin typeface="Cambria Math"/>
                        <a:cs typeface="Arial" pitchFamily="34" charset="0"/>
                      </a:rPr>
                      <m:t>=</m:t>
                    </m:r>
                    <m:d>
                      <m:dPr>
                        <m:ctrlPr>
                          <a:rPr lang="en-US" sz="1800" i="1">
                            <a:latin typeface="Cambria Math"/>
                            <a:cs typeface="Arial" pitchFamily="34" charset="0"/>
                          </a:rPr>
                        </m:ctrlPr>
                      </m:dPr>
                      <m:e>
                        <m:r>
                          <a:rPr lang="en-US" sz="1800" i="1">
                            <a:latin typeface="Cambria Math"/>
                            <a:cs typeface="Arial" pitchFamily="34" charset="0"/>
                          </a:rPr>
                          <m:t>𝛼</m:t>
                        </m:r>
                        <m:r>
                          <a:rPr lang="en-US" sz="1800" b="0" i="1" smtClean="0">
                            <a:latin typeface="Cambria Math"/>
                            <a:cs typeface="Arial" pitchFamily="34" charset="0"/>
                          </a:rPr>
                          <m:t>.</m:t>
                        </m:r>
                        <m:r>
                          <a:rPr lang="en-US" sz="1800" i="1">
                            <a:latin typeface="Cambria Math"/>
                            <a:cs typeface="Arial" pitchFamily="34" charset="0"/>
                          </a:rPr>
                          <m:t>𝛽</m:t>
                        </m:r>
                      </m:e>
                    </m:d>
                    <m:r>
                      <a:rPr lang="en-US" sz="1800" b="0" i="1" smtClean="0">
                        <a:latin typeface="Cambria Math"/>
                        <a:cs typeface="Arial" pitchFamily="34" charset="0"/>
                      </a:rPr>
                      <m:t>.</m:t>
                    </m:r>
                    <m:r>
                      <a:rPr lang="en-US" sz="1800" i="1">
                        <a:latin typeface="Cambria Math"/>
                        <a:cs typeface="Arial" pitchFamily="34" charset="0"/>
                      </a:rPr>
                      <m:t>𝛾</m:t>
                    </m:r>
                  </m:oMath>
                </a14:m>
                <a:endParaRPr lang="en-US" sz="1800" dirty="0" smtClean="0">
                  <a:latin typeface="Arial" pitchFamily="34" charset="0"/>
                  <a:cs typeface="Arial" pitchFamily="34" charset="0"/>
                </a:endParaRPr>
              </a:p>
              <a:p>
                <a:pPr>
                  <a:buFont typeface="Wingdings" pitchFamily="2" charset="2"/>
                  <a:buChar char="Ø"/>
                </a:pPr>
                <a:r>
                  <a:rPr lang="en-US" sz="1800" i="1" dirty="0" err="1" smtClean="0">
                    <a:latin typeface="Arial" pitchFamily="34" charset="0"/>
                    <a:cs typeface="Arial" pitchFamily="34" charset="0"/>
                  </a:rPr>
                  <a:t>Commutativity</a:t>
                </a:r>
                <a:r>
                  <a:rPr lang="en-US" sz="1800" i="1" dirty="0" smtClean="0">
                    <a:latin typeface="Arial" pitchFamily="34" charset="0"/>
                    <a:cs typeface="Arial" pitchFamily="34" charset="0"/>
                  </a:rPr>
                  <a:t> </a:t>
                </a:r>
                <a:r>
                  <a:rPr lang="en-US" sz="1800" dirty="0">
                    <a:latin typeface="Arial" pitchFamily="34" charset="0"/>
                    <a:cs typeface="Arial" pitchFamily="34" charset="0"/>
                  </a:rPr>
                  <a:t> of addition </a:t>
                </a:r>
                <a:r>
                  <a:rPr lang="en-US" sz="1800" dirty="0" smtClean="0">
                    <a:latin typeface="Arial" pitchFamily="34" charset="0"/>
                    <a:cs typeface="Arial" pitchFamily="34" charset="0"/>
                  </a:rPr>
                  <a:t>and multiplication:</a:t>
                </a:r>
              </a:p>
              <a:p>
                <a:pPr marL="0" indent="0" algn="ctr">
                  <a:buNone/>
                </a:pPr>
                <a14:m>
                  <m:oMath xmlns:m="http://schemas.openxmlformats.org/officeDocument/2006/math">
                    <m:r>
                      <a:rPr lang="en-US" sz="1800" b="0" i="1" smtClean="0">
                        <a:latin typeface="Cambria Math"/>
                        <a:cs typeface="Arial" pitchFamily="34" charset="0"/>
                      </a:rPr>
                      <m:t>𝛼</m:t>
                    </m:r>
                    <m:r>
                      <a:rPr lang="en-US" sz="1800" b="0" i="1" smtClean="0">
                        <a:latin typeface="Cambria Math"/>
                        <a:cs typeface="Arial" pitchFamily="34" charset="0"/>
                      </a:rPr>
                      <m:t>+</m:t>
                    </m:r>
                    <m:r>
                      <a:rPr lang="en-US" sz="1800" b="0" i="1" smtClean="0">
                        <a:latin typeface="Cambria Math"/>
                        <a:cs typeface="Arial" pitchFamily="34" charset="0"/>
                      </a:rPr>
                      <m:t>𝛽</m:t>
                    </m:r>
                    <m:r>
                      <a:rPr lang="en-US" sz="1800" b="0" i="1" smtClean="0">
                        <a:latin typeface="Cambria Math"/>
                        <a:cs typeface="Arial" pitchFamily="34" charset="0"/>
                      </a:rPr>
                      <m:t>=</m:t>
                    </m:r>
                    <m:r>
                      <a:rPr lang="en-US" sz="1800" b="0" i="1" smtClean="0">
                        <a:latin typeface="Cambria Math"/>
                        <a:cs typeface="Arial" pitchFamily="34" charset="0"/>
                      </a:rPr>
                      <m:t>𝛽</m:t>
                    </m:r>
                    <m:r>
                      <a:rPr lang="en-US" sz="1800" b="0" i="1" smtClean="0">
                        <a:latin typeface="Cambria Math"/>
                        <a:cs typeface="Arial" pitchFamily="34" charset="0"/>
                      </a:rPr>
                      <m:t>+</m:t>
                    </m:r>
                    <m:r>
                      <a:rPr lang="en-US" sz="1800" b="0" i="1" smtClean="0">
                        <a:latin typeface="Cambria Math"/>
                        <a:cs typeface="Arial" pitchFamily="34" charset="0"/>
                      </a:rPr>
                      <m:t>𝛼</m:t>
                    </m:r>
                    <m:r>
                      <a:rPr lang="en-US" sz="1800" b="0" i="1" smtClean="0">
                        <a:latin typeface="Cambria Math"/>
                        <a:cs typeface="Arial" pitchFamily="34" charset="0"/>
                      </a:rPr>
                      <m:t> </m:t>
                    </m:r>
                  </m:oMath>
                </a14:m>
                <a:r>
                  <a:rPr lang="en-US" sz="1800" dirty="0" smtClean="0">
                    <a:latin typeface="Arial" pitchFamily="34" charset="0"/>
                    <a:cs typeface="Arial" pitchFamily="34" charset="0"/>
                  </a:rPr>
                  <a:t>and</a:t>
                </a:r>
                <a:r>
                  <a:rPr lang="en-US" sz="1800" dirty="0">
                    <a:latin typeface="Arial" pitchFamily="34" charset="0"/>
                    <a:cs typeface="Arial" pitchFamily="34" charset="0"/>
                  </a:rPr>
                  <a:t> </a:t>
                </a:r>
                <a:r>
                  <a:rPr lang="en-US" sz="1800" dirty="0">
                    <a:cs typeface="Arial" pitchFamily="34" charset="0"/>
                  </a:rPr>
                  <a:t> </a:t>
                </a:r>
                <a14:m>
                  <m:oMath xmlns:m="http://schemas.openxmlformats.org/officeDocument/2006/math">
                    <m:r>
                      <a:rPr lang="en-US" sz="1800" i="1">
                        <a:latin typeface="Cambria Math"/>
                        <a:cs typeface="Arial" pitchFamily="34" charset="0"/>
                      </a:rPr>
                      <m:t>𝛼</m:t>
                    </m:r>
                    <m:r>
                      <a:rPr lang="en-US" sz="1800" b="0" i="1" smtClean="0">
                        <a:latin typeface="Cambria Math"/>
                        <a:cs typeface="Arial" pitchFamily="34" charset="0"/>
                      </a:rPr>
                      <m:t>.</m:t>
                    </m:r>
                    <m:r>
                      <a:rPr lang="en-US" sz="1800" i="1">
                        <a:latin typeface="Cambria Math"/>
                        <a:cs typeface="Arial" pitchFamily="34" charset="0"/>
                      </a:rPr>
                      <m:t>𝛽</m:t>
                    </m:r>
                    <m:r>
                      <a:rPr lang="en-US" sz="1800" i="1">
                        <a:latin typeface="Cambria Math"/>
                        <a:cs typeface="Arial" pitchFamily="34" charset="0"/>
                      </a:rPr>
                      <m:t>=</m:t>
                    </m:r>
                    <m:r>
                      <a:rPr lang="en-US" sz="1800" i="1">
                        <a:latin typeface="Cambria Math"/>
                        <a:cs typeface="Arial" pitchFamily="34" charset="0"/>
                      </a:rPr>
                      <m:t>𝛽</m:t>
                    </m:r>
                    <m:r>
                      <a:rPr lang="en-US" sz="1800" b="0" i="1" smtClean="0">
                        <a:latin typeface="Cambria Math"/>
                        <a:cs typeface="Arial" pitchFamily="34" charset="0"/>
                      </a:rPr>
                      <m:t>.</m:t>
                    </m:r>
                    <m:r>
                      <a:rPr lang="en-US" sz="1800" i="1">
                        <a:latin typeface="Cambria Math"/>
                        <a:cs typeface="Arial" pitchFamily="34" charset="0"/>
                      </a:rPr>
                      <m:t>𝛼</m:t>
                    </m:r>
                    <m:r>
                      <a:rPr lang="en-US" sz="1800" i="1">
                        <a:latin typeface="Cambria Math"/>
                        <a:cs typeface="Arial" pitchFamily="34" charset="0"/>
                      </a:rPr>
                      <m:t> </m:t>
                    </m:r>
                  </m:oMath>
                </a14:m>
                <a:endParaRPr lang="en-US" sz="1800" dirty="0" smtClean="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Existence </a:t>
                </a:r>
                <a:r>
                  <a:rPr lang="en-US" sz="1800" dirty="0">
                    <a:latin typeface="Arial" pitchFamily="34" charset="0"/>
                    <a:cs typeface="Arial" pitchFamily="34" charset="0"/>
                  </a:rPr>
                  <a:t>of additive and multiplicative </a:t>
                </a:r>
                <a:r>
                  <a:rPr lang="en-US" sz="1800" i="1" dirty="0">
                    <a:latin typeface="Arial" pitchFamily="34" charset="0"/>
                    <a:cs typeface="Arial" pitchFamily="34" charset="0"/>
                  </a:rPr>
                  <a:t>identity </a:t>
                </a:r>
                <a:r>
                  <a:rPr lang="en-US" sz="1800" i="1" dirty="0" smtClean="0">
                    <a:latin typeface="Arial" pitchFamily="34" charset="0"/>
                    <a:cs typeface="Arial" pitchFamily="34" charset="0"/>
                  </a:rPr>
                  <a:t>elements:</a:t>
                </a:r>
              </a:p>
              <a:p>
                <a:pPr marL="0" indent="0" algn="ctr">
                  <a:buNone/>
                </a:pPr>
                <a14:m>
                  <m:oMath xmlns:m="http://schemas.openxmlformats.org/officeDocument/2006/math">
                    <m:r>
                      <a:rPr lang="en-US" sz="1800" b="0" i="1" smtClean="0">
                        <a:latin typeface="Cambria Math"/>
                        <a:cs typeface="Arial" pitchFamily="34" charset="0"/>
                      </a:rPr>
                      <m:t>𝛼</m:t>
                    </m:r>
                    <m:r>
                      <a:rPr lang="en-US" sz="1800" b="0" i="1" smtClean="0">
                        <a:latin typeface="Cambria Math"/>
                        <a:cs typeface="Arial" pitchFamily="34" charset="0"/>
                      </a:rPr>
                      <m:t>+0=0+</m:t>
                    </m:r>
                    <m:r>
                      <a:rPr lang="en-US" sz="1800" b="0" i="1" smtClean="0">
                        <a:latin typeface="Cambria Math"/>
                        <a:cs typeface="Arial" pitchFamily="34" charset="0"/>
                      </a:rPr>
                      <m:t>𝛼</m:t>
                    </m:r>
                    <m:r>
                      <a:rPr lang="en-US" sz="1800" b="0" i="1" smtClean="0">
                        <a:latin typeface="Cambria Math"/>
                        <a:cs typeface="Arial" pitchFamily="34" charset="0"/>
                      </a:rPr>
                      <m:t>=</m:t>
                    </m:r>
                    <m:r>
                      <a:rPr lang="en-US" sz="1800" b="0" i="1" smtClean="0">
                        <a:latin typeface="Cambria Math"/>
                        <a:cs typeface="Arial" pitchFamily="34" charset="0"/>
                      </a:rPr>
                      <m:t>𝛼</m:t>
                    </m:r>
                  </m:oMath>
                </a14:m>
                <a:r>
                  <a:rPr lang="en-US" sz="1800" dirty="0" smtClean="0">
                    <a:latin typeface="Arial" pitchFamily="34" charset="0"/>
                    <a:cs typeface="Arial" pitchFamily="34" charset="0"/>
                  </a:rPr>
                  <a:t>, </a:t>
                </a:r>
                <a14:m>
                  <m:oMath xmlns:m="http://schemas.openxmlformats.org/officeDocument/2006/math">
                    <m:r>
                      <a:rPr lang="en-US" sz="1800" b="0" i="1" smtClean="0">
                        <a:latin typeface="Cambria Math"/>
                        <a:cs typeface="Arial" pitchFamily="34" charset="0"/>
                      </a:rPr>
                      <m:t>𝛼</m:t>
                    </m:r>
                    <m:r>
                      <a:rPr lang="en-US" sz="1800" b="0" i="1" smtClean="0">
                        <a:latin typeface="Cambria Math"/>
                        <a:cs typeface="Arial" pitchFamily="34" charset="0"/>
                      </a:rPr>
                      <m:t>.1=</m:t>
                    </m:r>
                    <m:r>
                      <a:rPr lang="en-US" sz="1800" b="0" i="1" smtClean="0">
                        <a:latin typeface="Cambria Math"/>
                        <a:cs typeface="Arial" pitchFamily="34" charset="0"/>
                      </a:rPr>
                      <m:t>𝛼</m:t>
                    </m:r>
                  </m:oMath>
                </a14:m>
                <a:endParaRPr lang="en-US" sz="1800" dirty="0" smtClean="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Existence </a:t>
                </a:r>
                <a:r>
                  <a:rPr lang="en-US" sz="1800" dirty="0">
                    <a:latin typeface="Arial" pitchFamily="34" charset="0"/>
                    <a:cs typeface="Arial" pitchFamily="34" charset="0"/>
                  </a:rPr>
                  <a:t>of </a:t>
                </a:r>
                <a:r>
                  <a:rPr lang="en-US" sz="1800" i="1" dirty="0">
                    <a:latin typeface="Arial" pitchFamily="34" charset="0"/>
                    <a:cs typeface="Arial" pitchFamily="34" charset="0"/>
                  </a:rPr>
                  <a:t>additive </a:t>
                </a:r>
                <a:r>
                  <a:rPr lang="en-US" sz="1800" i="1" dirty="0" smtClean="0">
                    <a:latin typeface="Arial" pitchFamily="34" charset="0"/>
                    <a:cs typeface="Arial" pitchFamily="34" charset="0"/>
                  </a:rPr>
                  <a:t>inverses</a:t>
                </a:r>
                <a:r>
                  <a:rPr lang="en-US" sz="1800" dirty="0" smtClean="0">
                    <a:latin typeface="Arial" pitchFamily="34" charset="0"/>
                    <a:cs typeface="Arial" pitchFamily="34" charset="0"/>
                  </a:rPr>
                  <a:t> and</a:t>
                </a:r>
                <a:r>
                  <a:rPr lang="en-US" sz="1800" dirty="0">
                    <a:latin typeface="Arial" pitchFamily="34" charset="0"/>
                    <a:cs typeface="Arial" pitchFamily="34" charset="0"/>
                  </a:rPr>
                  <a:t> </a:t>
                </a:r>
                <a:r>
                  <a:rPr lang="en-US" sz="1800" i="1" dirty="0">
                    <a:latin typeface="Arial" pitchFamily="34" charset="0"/>
                    <a:cs typeface="Arial" pitchFamily="34" charset="0"/>
                  </a:rPr>
                  <a:t>multiplicative </a:t>
                </a:r>
                <a:r>
                  <a:rPr lang="en-US" sz="1800" i="1" dirty="0" smtClean="0">
                    <a:latin typeface="Arial" pitchFamily="34" charset="0"/>
                    <a:cs typeface="Arial" pitchFamily="34" charset="0"/>
                  </a:rPr>
                  <a:t>inverses:</a:t>
                </a:r>
              </a:p>
              <a:p>
                <a:pPr marL="0" indent="0" algn="ctr">
                  <a:buNone/>
                </a:pPr>
                <a14:m>
                  <m:oMath xmlns:m="http://schemas.openxmlformats.org/officeDocument/2006/math">
                    <m:r>
                      <a:rPr lang="en-US" sz="1800" b="0" i="1" smtClean="0">
                        <a:latin typeface="Cambria Math"/>
                        <a:cs typeface="Arial" pitchFamily="34" charset="0"/>
                      </a:rPr>
                      <m:t>−</m:t>
                    </m:r>
                    <m:r>
                      <a:rPr lang="en-US" sz="1800" b="0" i="1" smtClean="0">
                        <a:latin typeface="Cambria Math"/>
                        <a:cs typeface="Arial" pitchFamily="34" charset="0"/>
                      </a:rPr>
                      <m:t>𝛼</m:t>
                    </m:r>
                    <m:r>
                      <a:rPr lang="en-US" sz="1800" b="0" i="1" smtClean="0">
                        <a:latin typeface="Cambria Math"/>
                        <a:cs typeface="Arial" pitchFamily="34" charset="0"/>
                      </a:rPr>
                      <m:t>∈</m:t>
                    </m:r>
                    <m:r>
                      <a:rPr lang="en-US" sz="1800" b="0" i="1" smtClean="0">
                        <a:latin typeface="Cambria Math"/>
                        <a:cs typeface="Arial" pitchFamily="34" charset="0"/>
                      </a:rPr>
                      <m:t>𝐹</m:t>
                    </m:r>
                    <m:r>
                      <a:rPr lang="en-US" sz="1800" b="0" i="1" smtClean="0">
                        <a:latin typeface="Cambria Math"/>
                        <a:cs typeface="Arial" pitchFamily="34" charset="0"/>
                      </a:rPr>
                      <m:t> </m:t>
                    </m:r>
                  </m:oMath>
                </a14:m>
                <a:r>
                  <a:rPr lang="en-US" sz="1800" dirty="0" smtClean="0">
                    <a:latin typeface="Arial" pitchFamily="34" charset="0"/>
                    <a:cs typeface="Arial" pitchFamily="34" charset="0"/>
                  </a:rPr>
                  <a:t>, </a:t>
                </a:r>
                <a14:m>
                  <m:oMath xmlns:m="http://schemas.openxmlformats.org/officeDocument/2006/math">
                    <m:r>
                      <a:rPr lang="en-US" sz="1800" b="0" i="1" smtClean="0">
                        <a:latin typeface="Cambria Math"/>
                        <a:cs typeface="Arial" pitchFamily="34" charset="0"/>
                      </a:rPr>
                      <m:t>𝛼</m:t>
                    </m:r>
                    <m:r>
                      <a:rPr lang="en-US" sz="1800" b="0" i="1" smtClean="0">
                        <a:latin typeface="Cambria Math"/>
                        <a:cs typeface="Arial" pitchFamily="34" charset="0"/>
                      </a:rPr>
                      <m:t>+</m:t>
                    </m:r>
                    <m:d>
                      <m:dPr>
                        <m:ctrlPr>
                          <a:rPr lang="en-US" sz="1800" b="0" i="1" smtClean="0">
                            <a:latin typeface="Cambria Math"/>
                            <a:cs typeface="Arial" pitchFamily="34" charset="0"/>
                          </a:rPr>
                        </m:ctrlPr>
                      </m:dPr>
                      <m:e>
                        <m:r>
                          <a:rPr lang="en-US" sz="1800" b="0" i="1" smtClean="0">
                            <a:latin typeface="Cambria Math"/>
                            <a:cs typeface="Arial" pitchFamily="34" charset="0"/>
                          </a:rPr>
                          <m:t>−</m:t>
                        </m:r>
                        <m:r>
                          <a:rPr lang="en-US" sz="1800" b="0" i="1" smtClean="0">
                            <a:latin typeface="Cambria Math"/>
                            <a:cs typeface="Arial" pitchFamily="34" charset="0"/>
                          </a:rPr>
                          <m:t>𝛼</m:t>
                        </m:r>
                      </m:e>
                    </m:d>
                    <m:r>
                      <a:rPr lang="en-US" sz="1800" b="0" i="1" smtClean="0">
                        <a:latin typeface="Cambria Math"/>
                        <a:cs typeface="Arial" pitchFamily="34" charset="0"/>
                      </a:rPr>
                      <m:t>=</m:t>
                    </m:r>
                    <m:d>
                      <m:dPr>
                        <m:ctrlPr>
                          <a:rPr lang="en-US" sz="1800" b="0" i="1" smtClean="0">
                            <a:latin typeface="Cambria Math"/>
                            <a:cs typeface="Arial" pitchFamily="34" charset="0"/>
                          </a:rPr>
                        </m:ctrlPr>
                      </m:dPr>
                      <m:e>
                        <m:r>
                          <a:rPr lang="en-US" sz="1800" b="0" i="1" smtClean="0">
                            <a:latin typeface="Cambria Math"/>
                            <a:cs typeface="Arial" pitchFamily="34" charset="0"/>
                          </a:rPr>
                          <m:t>−</m:t>
                        </m:r>
                        <m:r>
                          <a:rPr lang="en-US" sz="1800" b="0" i="1" smtClean="0">
                            <a:latin typeface="Cambria Math"/>
                            <a:cs typeface="Arial" pitchFamily="34" charset="0"/>
                          </a:rPr>
                          <m:t>𝛼</m:t>
                        </m:r>
                      </m:e>
                    </m:d>
                    <m:r>
                      <a:rPr lang="en-US" sz="1800" b="0" i="1" smtClean="0">
                        <a:latin typeface="Cambria Math"/>
                        <a:cs typeface="Arial" pitchFamily="34" charset="0"/>
                      </a:rPr>
                      <m:t>+</m:t>
                    </m:r>
                    <m:r>
                      <a:rPr lang="en-US" sz="1800" b="0" i="1" smtClean="0">
                        <a:latin typeface="Cambria Math"/>
                        <a:cs typeface="Arial" pitchFamily="34" charset="0"/>
                      </a:rPr>
                      <m:t>𝛼</m:t>
                    </m:r>
                    <m:r>
                      <a:rPr lang="en-US" sz="1800" b="0" i="1" smtClean="0">
                        <a:latin typeface="Cambria Math"/>
                        <a:cs typeface="Arial" pitchFamily="34" charset="0"/>
                      </a:rPr>
                      <m:t>=0</m:t>
                    </m:r>
                  </m:oMath>
                </a14:m>
                <a:r>
                  <a:rPr lang="en-US" sz="1800" dirty="0">
                    <a:latin typeface="Arial" pitchFamily="34" charset="0"/>
                    <a:cs typeface="Arial" pitchFamily="34" charset="0"/>
                  </a:rPr>
                  <a:t> </a:t>
                </a:r>
                <a:endParaRPr lang="en-US" sz="1800" dirty="0" smtClean="0">
                  <a:latin typeface="Arial" pitchFamily="34" charset="0"/>
                  <a:cs typeface="Arial" pitchFamily="34" charset="0"/>
                </a:endParaRPr>
              </a:p>
              <a:p>
                <a:pPr marL="0" indent="0" algn="ctr">
                  <a:buNone/>
                </a:pPr>
                <a:r>
                  <a:rPr lang="en-US" sz="1800" dirty="0" smtClean="0">
                    <a:latin typeface="Arial" pitchFamily="34" charset="0"/>
                    <a:cs typeface="Arial" pitchFamily="34" charset="0"/>
                  </a:rPr>
                  <a:t>for </a:t>
                </a:r>
                <a14:m>
                  <m:oMath xmlns:m="http://schemas.openxmlformats.org/officeDocument/2006/math">
                    <m:r>
                      <a:rPr lang="en-US" sz="1800" b="0" i="1" smtClean="0">
                        <a:latin typeface="Cambria Math"/>
                        <a:cs typeface="Arial" pitchFamily="34" charset="0"/>
                      </a:rPr>
                      <m:t>𝛼</m:t>
                    </m:r>
                    <m:r>
                      <a:rPr lang="en-US" sz="1800" b="0" i="1" smtClean="0">
                        <a:latin typeface="Cambria Math"/>
                        <a:cs typeface="Arial" pitchFamily="34" charset="0"/>
                      </a:rPr>
                      <m:t>≠0</m:t>
                    </m:r>
                  </m:oMath>
                </a14:m>
                <a:r>
                  <a:rPr lang="en-US" sz="1800" dirty="0">
                    <a:latin typeface="Arial" pitchFamily="34" charset="0"/>
                    <a:cs typeface="Arial" pitchFamily="34" charset="0"/>
                  </a:rPr>
                  <a:t>, there exists an element </a:t>
                </a:r>
                <a14:m>
                  <m:oMath xmlns:m="http://schemas.openxmlformats.org/officeDocument/2006/math">
                    <m:sSup>
                      <m:sSupPr>
                        <m:ctrlPr>
                          <a:rPr lang="en-US" sz="1800" b="0" i="1" smtClean="0">
                            <a:latin typeface="Cambria Math"/>
                            <a:cs typeface="Arial" pitchFamily="34" charset="0"/>
                          </a:rPr>
                        </m:ctrlPr>
                      </m:sSupPr>
                      <m:e>
                        <m:r>
                          <a:rPr lang="en-US" sz="1800" b="0" i="1" smtClean="0">
                            <a:latin typeface="Cambria Math"/>
                            <a:cs typeface="Arial" pitchFamily="34" charset="0"/>
                          </a:rPr>
                          <m:t>𝛼</m:t>
                        </m:r>
                      </m:e>
                      <m:sup>
                        <m:r>
                          <a:rPr lang="en-US" sz="1800" b="0" i="1" smtClean="0">
                            <a:latin typeface="Cambria Math"/>
                            <a:cs typeface="Arial" pitchFamily="34" charset="0"/>
                          </a:rPr>
                          <m:t>−1</m:t>
                        </m:r>
                      </m:sup>
                    </m:sSup>
                    <m:r>
                      <a:rPr lang="en-US" sz="1800" b="0" i="1" smtClean="0">
                        <a:latin typeface="Cambria Math"/>
                        <a:cs typeface="Arial" pitchFamily="34" charset="0"/>
                      </a:rPr>
                      <m:t>∈</m:t>
                    </m:r>
                    <m:r>
                      <a:rPr lang="en-US" sz="1800" b="0" i="1" smtClean="0">
                        <a:latin typeface="Cambria Math"/>
                        <a:cs typeface="Arial" pitchFamily="34" charset="0"/>
                      </a:rPr>
                      <m:t>𝐹</m:t>
                    </m:r>
                    <m:r>
                      <a:rPr lang="en-US" sz="1800" b="0" i="1" smtClean="0">
                        <a:latin typeface="Cambria Math"/>
                        <a:cs typeface="Arial" pitchFamily="34" charset="0"/>
                      </a:rPr>
                      <m:t> </m:t>
                    </m:r>
                  </m:oMath>
                </a14:m>
                <a:r>
                  <a:rPr lang="en-US" sz="1800" dirty="0">
                    <a:latin typeface="Arial" pitchFamily="34" charset="0"/>
                    <a:cs typeface="Arial" pitchFamily="34" charset="0"/>
                  </a:rPr>
                  <a:t>, such </a:t>
                </a:r>
                <a:r>
                  <a:rPr lang="en-US" sz="1800" dirty="0" smtClean="0">
                    <a:latin typeface="Arial" pitchFamily="34" charset="0"/>
                    <a:cs typeface="Arial" pitchFamily="34" charset="0"/>
                  </a:rPr>
                  <a:t>that</a:t>
                </a:r>
                <a:r>
                  <a:rPr lang="en-US" sz="1800" dirty="0">
                    <a:latin typeface="Arial" pitchFamily="34" charset="0"/>
                    <a:cs typeface="Arial" pitchFamily="34" charset="0"/>
                  </a:rPr>
                  <a:t> </a:t>
                </a:r>
                <a14:m>
                  <m:oMath xmlns:m="http://schemas.openxmlformats.org/officeDocument/2006/math">
                    <m:r>
                      <a:rPr lang="en-US" sz="1800" b="0" i="1" smtClean="0">
                        <a:latin typeface="Cambria Math"/>
                        <a:cs typeface="Arial" pitchFamily="34" charset="0"/>
                      </a:rPr>
                      <m:t>𝛼</m:t>
                    </m:r>
                    <m:r>
                      <a:rPr lang="en-US" sz="1800" b="0" i="1" smtClean="0">
                        <a:latin typeface="Cambria Math"/>
                        <a:cs typeface="Arial" pitchFamily="34" charset="0"/>
                      </a:rPr>
                      <m:t>.</m:t>
                    </m:r>
                    <m:sSup>
                      <m:sSupPr>
                        <m:ctrlPr>
                          <a:rPr lang="en-US" sz="1800" b="0" i="1" smtClean="0">
                            <a:latin typeface="Cambria Math"/>
                            <a:cs typeface="Arial" pitchFamily="34" charset="0"/>
                          </a:rPr>
                        </m:ctrlPr>
                      </m:sSupPr>
                      <m:e>
                        <m:r>
                          <a:rPr lang="en-US" sz="1800" b="0" i="1" smtClean="0">
                            <a:latin typeface="Cambria Math"/>
                            <a:cs typeface="Arial" pitchFamily="34" charset="0"/>
                          </a:rPr>
                          <m:t>𝛼</m:t>
                        </m:r>
                      </m:e>
                      <m:sup>
                        <m:r>
                          <a:rPr lang="en-US" sz="1800" b="0" i="1" smtClean="0">
                            <a:latin typeface="Cambria Math"/>
                            <a:cs typeface="Arial" pitchFamily="34" charset="0"/>
                          </a:rPr>
                          <m:t>−1</m:t>
                        </m:r>
                      </m:sup>
                    </m:sSup>
                    <m:r>
                      <a:rPr lang="en-US" sz="1800" b="0" i="1" smtClean="0">
                        <a:latin typeface="Cambria Math"/>
                        <a:cs typeface="Arial" pitchFamily="34" charset="0"/>
                      </a:rPr>
                      <m:t>=1</m:t>
                    </m:r>
                  </m:oMath>
                </a14:m>
                <a:endParaRPr lang="en-US" sz="1800" dirty="0" smtClean="0">
                  <a:latin typeface="Arial" pitchFamily="34" charset="0"/>
                  <a:cs typeface="Arial" pitchFamily="34" charset="0"/>
                </a:endParaRPr>
              </a:p>
              <a:p>
                <a:pPr>
                  <a:buFont typeface="Wingdings" pitchFamily="2" charset="2"/>
                  <a:buChar char="Ø"/>
                </a:pPr>
                <a:r>
                  <a:rPr lang="en-US" sz="1800" i="1" dirty="0" err="1" smtClean="0">
                    <a:latin typeface="Arial" pitchFamily="34" charset="0"/>
                    <a:cs typeface="Arial" pitchFamily="34" charset="0"/>
                  </a:rPr>
                  <a:t>Distributivity</a:t>
                </a:r>
                <a:r>
                  <a:rPr lang="en-US" sz="1800" dirty="0">
                    <a:latin typeface="Arial" pitchFamily="34" charset="0"/>
                    <a:cs typeface="Arial" pitchFamily="34" charset="0"/>
                  </a:rPr>
                  <a:t> of multiplication over </a:t>
                </a:r>
                <a:r>
                  <a:rPr lang="en-US" sz="1800" dirty="0" smtClean="0">
                    <a:latin typeface="Arial" pitchFamily="34" charset="0"/>
                    <a:cs typeface="Arial" pitchFamily="34" charset="0"/>
                  </a:rPr>
                  <a:t>addition:</a:t>
                </a:r>
              </a:p>
              <a:p>
                <a:pPr marL="0" indent="0" algn="ctr">
                  <a:buNone/>
                </a:pPr>
                <a14:m>
                  <m:oMath xmlns:m="http://schemas.openxmlformats.org/officeDocument/2006/math">
                    <m:r>
                      <a:rPr lang="en-US" sz="1800" b="0" i="1" smtClean="0">
                        <a:latin typeface="Cambria Math"/>
                        <a:cs typeface="Arial" pitchFamily="34" charset="0"/>
                      </a:rPr>
                      <m:t>𝛼</m:t>
                    </m:r>
                    <m:r>
                      <a:rPr lang="en-US" sz="1800" b="0" i="1" smtClean="0">
                        <a:latin typeface="Cambria Math"/>
                        <a:cs typeface="Arial" pitchFamily="34" charset="0"/>
                      </a:rPr>
                      <m:t>.</m:t>
                    </m:r>
                    <m:d>
                      <m:dPr>
                        <m:ctrlPr>
                          <a:rPr lang="en-US" sz="1800" b="0" i="1" smtClean="0">
                            <a:latin typeface="Cambria Math"/>
                            <a:cs typeface="Arial" pitchFamily="34" charset="0"/>
                          </a:rPr>
                        </m:ctrlPr>
                      </m:dPr>
                      <m:e>
                        <m:r>
                          <a:rPr lang="en-US" sz="1800" b="0" i="1" smtClean="0">
                            <a:latin typeface="Cambria Math"/>
                            <a:cs typeface="Arial" pitchFamily="34" charset="0"/>
                          </a:rPr>
                          <m:t>𝛽</m:t>
                        </m:r>
                        <m:r>
                          <a:rPr lang="en-US" sz="1800" b="0" i="1" smtClean="0">
                            <a:latin typeface="Cambria Math"/>
                            <a:cs typeface="Arial" pitchFamily="34" charset="0"/>
                          </a:rPr>
                          <m:t>+</m:t>
                        </m:r>
                        <m:r>
                          <a:rPr lang="en-US" sz="1800" b="0" i="1" smtClean="0">
                            <a:latin typeface="Cambria Math"/>
                            <a:cs typeface="Arial" pitchFamily="34" charset="0"/>
                          </a:rPr>
                          <m:t>𝛾</m:t>
                        </m:r>
                      </m:e>
                    </m:d>
                    <m:r>
                      <a:rPr lang="en-US" sz="1800" b="0" i="1" smtClean="0">
                        <a:latin typeface="Cambria Math"/>
                        <a:cs typeface="Arial" pitchFamily="34" charset="0"/>
                      </a:rPr>
                      <m:t>=</m:t>
                    </m:r>
                    <m:r>
                      <a:rPr lang="en-US" sz="1800" b="0" i="1" smtClean="0">
                        <a:latin typeface="Cambria Math"/>
                        <a:cs typeface="Arial" pitchFamily="34" charset="0"/>
                      </a:rPr>
                      <m:t>𝛼</m:t>
                    </m:r>
                    <m:r>
                      <a:rPr lang="en-US" sz="1800" b="0" i="1" smtClean="0">
                        <a:latin typeface="Cambria Math"/>
                        <a:cs typeface="Arial" pitchFamily="34" charset="0"/>
                      </a:rPr>
                      <m:t>.</m:t>
                    </m:r>
                    <m:r>
                      <a:rPr lang="en-US" sz="1800" b="0" i="1" smtClean="0">
                        <a:latin typeface="Cambria Math"/>
                        <a:cs typeface="Arial" pitchFamily="34" charset="0"/>
                      </a:rPr>
                      <m:t>𝛽</m:t>
                    </m:r>
                    <m:r>
                      <a:rPr lang="en-US" sz="1800" b="0" i="1" smtClean="0">
                        <a:latin typeface="Cambria Math"/>
                        <a:cs typeface="Arial" pitchFamily="34" charset="0"/>
                      </a:rPr>
                      <m:t>+</m:t>
                    </m:r>
                    <m:r>
                      <a:rPr lang="en-US" sz="1800" b="0" i="1" smtClean="0">
                        <a:latin typeface="Cambria Math"/>
                        <a:cs typeface="Arial" pitchFamily="34" charset="0"/>
                      </a:rPr>
                      <m:t>𝛼𝛾</m:t>
                    </m:r>
                  </m:oMath>
                </a14:m>
                <a:r>
                  <a:rPr lang="en-US" sz="1800" dirty="0">
                    <a:latin typeface="Arial" pitchFamily="34" charset="0"/>
                    <a:cs typeface="Arial" pitchFamily="34" charset="0"/>
                  </a:rPr>
                  <a:t> </a:t>
                </a: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914400"/>
                <a:ext cx="8229600" cy="5211763"/>
              </a:xfrm>
              <a:blipFill rotWithShape="1">
                <a:blip r:embed="rId3" cstate="print"/>
                <a:stretch>
                  <a:fillRect l="-593" t="-585"/>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0AD2A1D3-94CF-4BE8-B9A0-75EFE4C74F95}" type="slidenum">
              <a:rPr lang="en-US" smtClean="0"/>
              <a:pPr/>
              <a:t>17</a:t>
            </a:fld>
            <a:endParaRPr lang="en-US"/>
          </a:p>
        </p:txBody>
      </p:sp>
    </p:spTree>
    <p:extLst>
      <p:ext uri="{BB962C8B-B14F-4D97-AF65-F5344CB8AC3E}">
        <p14:creationId xmlns="" xmlns:p14="http://schemas.microsoft.com/office/powerpoint/2010/main" val="9372330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7" dur="500"/>
                                        <p:tgtEl>
                                          <p:spTgt spid="3">
                                            <p:txEl>
                                              <p:pRg st="2" end="2"/>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0" dur="500"/>
                                        <p:tgtEl>
                                          <p:spTgt spid="3">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5" dur="500"/>
                                        <p:tgtEl>
                                          <p:spTgt spid="3">
                                            <p:txEl>
                                              <p:pRg st="4" end="4"/>
                                            </p:txEl>
                                          </p:spTgt>
                                        </p:tgtEl>
                                      </p:cBhvr>
                                    </p:animEffect>
                                  </p:childTnLst>
                                </p:cTn>
                              </p:par>
                              <p:par>
                                <p:cTn id="16" presetID="14" presetClass="entr" presetSubtype="10" fill="hold" nodeType="with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randombar(horizontal)">
                                      <p:cBhvr>
                                        <p:cTn id="18" dur="500"/>
                                        <p:tgtEl>
                                          <p:spTgt spid="3">
                                            <p:txEl>
                                              <p:pRg st="5" end="5"/>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randombar(horizontal)">
                                      <p:cBhvr>
                                        <p:cTn id="23" dur="500"/>
                                        <p:tgtEl>
                                          <p:spTgt spid="3">
                                            <p:txEl>
                                              <p:pRg st="6" end="6"/>
                                            </p:txEl>
                                          </p:spTgt>
                                        </p:tgtEl>
                                      </p:cBhvr>
                                    </p:animEffect>
                                  </p:childTnLst>
                                </p:cTn>
                              </p:par>
                              <p:par>
                                <p:cTn id="24" presetID="14" presetClass="entr" presetSubtype="10" fill="hold" nodeType="with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randombar(horizontal)">
                                      <p:cBhvr>
                                        <p:cTn id="26" dur="500"/>
                                        <p:tgtEl>
                                          <p:spTgt spid="3">
                                            <p:txEl>
                                              <p:pRg st="7" end="7"/>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randombar(horizontal)">
                                      <p:cBhvr>
                                        <p:cTn id="31" dur="500"/>
                                        <p:tgtEl>
                                          <p:spTgt spid="3">
                                            <p:txEl>
                                              <p:pRg st="8" end="8"/>
                                            </p:txEl>
                                          </p:spTgt>
                                        </p:tgtEl>
                                      </p:cBhvr>
                                    </p:animEffect>
                                  </p:childTnLst>
                                </p:cTn>
                              </p:par>
                              <p:par>
                                <p:cTn id="32" presetID="14" presetClass="entr" presetSubtype="10" fill="hold" nodeType="withEffect">
                                  <p:stCondLst>
                                    <p:cond delay="0"/>
                                  </p:stCondLst>
                                  <p:childTnLst>
                                    <p:set>
                                      <p:cBhvr>
                                        <p:cTn id="33" dur="1" fill="hold">
                                          <p:stCondLst>
                                            <p:cond delay="0"/>
                                          </p:stCondLst>
                                        </p:cTn>
                                        <p:tgtEl>
                                          <p:spTgt spid="3">
                                            <p:txEl>
                                              <p:pRg st="9" end="9"/>
                                            </p:txEl>
                                          </p:spTgt>
                                        </p:tgtEl>
                                        <p:attrNameLst>
                                          <p:attrName>style.visibility</p:attrName>
                                        </p:attrNameLst>
                                      </p:cBhvr>
                                      <p:to>
                                        <p:strVal val="visible"/>
                                      </p:to>
                                    </p:set>
                                    <p:animEffect transition="in" filter="randombar(horizontal)">
                                      <p:cBhvr>
                                        <p:cTn id="34" dur="500"/>
                                        <p:tgtEl>
                                          <p:spTgt spid="3">
                                            <p:txEl>
                                              <p:pRg st="9" end="9"/>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animEffect transition="in" filter="randombar(horizontal)">
                                      <p:cBhvr>
                                        <p:cTn id="39" dur="500"/>
                                        <p:tgtEl>
                                          <p:spTgt spid="3">
                                            <p:txEl>
                                              <p:pRg st="10" end="10"/>
                                            </p:txEl>
                                          </p:spTgt>
                                        </p:tgtEl>
                                      </p:cBhvr>
                                    </p:animEffect>
                                  </p:childTnLst>
                                </p:cTn>
                              </p:par>
                              <p:par>
                                <p:cTn id="40" presetID="14" presetClass="entr" presetSubtype="10" fill="hold" nodeType="withEffect">
                                  <p:stCondLst>
                                    <p:cond delay="0"/>
                                  </p:stCondLst>
                                  <p:childTnLst>
                                    <p:set>
                                      <p:cBhvr>
                                        <p:cTn id="41" dur="1" fill="hold">
                                          <p:stCondLst>
                                            <p:cond delay="0"/>
                                          </p:stCondLst>
                                        </p:cTn>
                                        <p:tgtEl>
                                          <p:spTgt spid="3">
                                            <p:txEl>
                                              <p:pRg st="11" end="11"/>
                                            </p:txEl>
                                          </p:spTgt>
                                        </p:tgtEl>
                                        <p:attrNameLst>
                                          <p:attrName>style.visibility</p:attrName>
                                        </p:attrNameLst>
                                      </p:cBhvr>
                                      <p:to>
                                        <p:strVal val="visible"/>
                                      </p:to>
                                    </p:set>
                                    <p:animEffect transition="in" filter="randombar(horizontal)">
                                      <p:cBhvr>
                                        <p:cTn id="42" dur="500"/>
                                        <p:tgtEl>
                                          <p:spTgt spid="3">
                                            <p:txEl>
                                              <p:pRg st="11" end="1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animEffect transition="in" filter="randombar(horizontal)">
                                      <p:cBhvr>
                                        <p:cTn id="47" dur="500"/>
                                        <p:tgtEl>
                                          <p:spTgt spid="3">
                                            <p:txEl>
                                              <p:pRg st="12" end="1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nodeType="clickEffect">
                                  <p:stCondLst>
                                    <p:cond delay="0"/>
                                  </p:stCondLst>
                                  <p:childTnLst>
                                    <p:set>
                                      <p:cBhvr>
                                        <p:cTn id="51" dur="1" fill="hold">
                                          <p:stCondLst>
                                            <p:cond delay="0"/>
                                          </p:stCondLst>
                                        </p:cTn>
                                        <p:tgtEl>
                                          <p:spTgt spid="3">
                                            <p:txEl>
                                              <p:pRg st="13" end="13"/>
                                            </p:txEl>
                                          </p:spTgt>
                                        </p:tgtEl>
                                        <p:attrNameLst>
                                          <p:attrName>style.visibility</p:attrName>
                                        </p:attrNameLst>
                                      </p:cBhvr>
                                      <p:to>
                                        <p:strVal val="visible"/>
                                      </p:to>
                                    </p:set>
                                    <p:animEffect transition="in" filter="randombar(horizontal)">
                                      <p:cBhvr>
                                        <p:cTn id="52" dur="500"/>
                                        <p:tgtEl>
                                          <p:spTgt spid="3">
                                            <p:txEl>
                                              <p:pRg st="13" end="13"/>
                                            </p:txEl>
                                          </p:spTgt>
                                        </p:tgtEl>
                                      </p:cBhvr>
                                    </p:animEffect>
                                  </p:childTnLst>
                                </p:cTn>
                              </p:par>
                              <p:par>
                                <p:cTn id="53" presetID="14" presetClass="entr" presetSubtype="10" fill="hold" nodeType="withEffect">
                                  <p:stCondLst>
                                    <p:cond delay="0"/>
                                  </p:stCondLst>
                                  <p:childTnLst>
                                    <p:set>
                                      <p:cBhvr>
                                        <p:cTn id="54" dur="1" fill="hold">
                                          <p:stCondLst>
                                            <p:cond delay="0"/>
                                          </p:stCondLst>
                                        </p:cTn>
                                        <p:tgtEl>
                                          <p:spTgt spid="3">
                                            <p:txEl>
                                              <p:pRg st="14" end="14"/>
                                            </p:txEl>
                                          </p:spTgt>
                                        </p:tgtEl>
                                        <p:attrNameLst>
                                          <p:attrName>style.visibility</p:attrName>
                                        </p:attrNameLst>
                                      </p:cBhvr>
                                      <p:to>
                                        <p:strVal val="visible"/>
                                      </p:to>
                                    </p:set>
                                    <p:animEffect transition="in" filter="randombar(horizontal)">
                                      <p:cBhvr>
                                        <p:cTn id="55" dur="5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2801727058"/>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graphicFrame>
            <p:nvGraphicFramePr>
              <p:cNvPr id="5" name="Content Placeholder 4"/>
              <p:cNvGraphicFramePr>
                <a:graphicFrameLocks noGrp="1"/>
              </p:cNvGraphicFramePr>
              <p:nvPr>
                <p:ph idx="1"/>
                <p:extLst>
                  <p:ext uri="{D42A27DB-BD31-4B8C-83A1-F6EECF244321}">
                    <p14:modId xmlns:p14="http://schemas.microsoft.com/office/powerpoint/2010/main" val="3721519719"/>
                  </p:ext>
                </p:extLst>
              </p:nvPr>
            </p:nvGraphicFramePr>
            <p:xfrm>
              <a:off x="381000" y="1295399"/>
              <a:ext cx="8229600" cy="4953002"/>
            </p:xfrm>
            <a:graphic>
              <a:graphicData uri="http://schemas.openxmlformats.org/drawingml/2006/table">
                <a:tbl>
                  <a:tblPr/>
                  <a:tblGrid>
                    <a:gridCol w="4114800"/>
                    <a:gridCol w="4114800"/>
                  </a:tblGrid>
                  <a:tr h="359814">
                    <a:tc>
                      <a:txBody>
                        <a:bodyPr/>
                        <a:lstStyle/>
                        <a:p>
                          <a:r>
                            <a:rPr lang="en-US" sz="1800" b="0" dirty="0" smtClean="0">
                              <a:solidFill>
                                <a:schemeClr val="tx1"/>
                              </a:solidFill>
                              <a:latin typeface="Arial" pitchFamily="34" charset="0"/>
                              <a:cs typeface="Arial" pitchFamily="34" charset="0"/>
                            </a:rPr>
                            <a:t>Closed</a:t>
                          </a:r>
                          <a:r>
                            <a:rPr lang="en-US" sz="1800" b="0" baseline="0" dirty="0" smtClean="0">
                              <a:solidFill>
                                <a:schemeClr val="tx1"/>
                              </a:solidFill>
                              <a:latin typeface="Arial" pitchFamily="34" charset="0"/>
                              <a:cs typeface="Arial" pitchFamily="34" charset="0"/>
                            </a:rPr>
                            <a:t> under addition and scalar </a:t>
                          </a:r>
                          <a:r>
                            <a:rPr lang="en-US" sz="1800" b="0" baseline="0" dirty="0" err="1" smtClean="0">
                              <a:solidFill>
                                <a:schemeClr val="tx1"/>
                              </a:solidFill>
                              <a:latin typeface="Arial" pitchFamily="34" charset="0"/>
                              <a:cs typeface="Arial" pitchFamily="34" charset="0"/>
                            </a:rPr>
                            <a:t>mult</a:t>
                          </a:r>
                          <a:endParaRPr lang="en-US" sz="1800" b="0" dirty="0">
                            <a:solidFill>
                              <a:schemeClr val="tx1"/>
                            </a:solidFill>
                            <a:latin typeface="Arial" pitchFamily="34" charset="0"/>
                            <a:cs typeface="Arial" pitchFamily="34" charset="0"/>
                          </a:endParaRPr>
                        </a:p>
                      </a:txBody>
                      <a:tcPr marL="76112" marR="76112" marT="38056" marB="38056" anchor="ctr">
                        <a:lnL>
                          <a:noFill/>
                        </a:lnL>
                        <a:lnR>
                          <a:noFill/>
                        </a:lnR>
                        <a:lnT>
                          <a:noFill/>
                        </a:lnT>
                        <a:lnB>
                          <a:noFill/>
                        </a:lnB>
                        <a:solidFill>
                          <a:srgbClr val="FFFFFF"/>
                        </a:solidFill>
                      </a:tcPr>
                    </a:tc>
                    <a:tc>
                      <a:txBody>
                        <a:bodyPr/>
                        <a:lstStyle/>
                        <a:p>
                          <a:pPr algn="ctr"/>
                          <a14:m>
                            <m:oMath xmlns:m="http://schemas.openxmlformats.org/officeDocument/2006/math">
                              <m:r>
                                <a:rPr lang="en-US" sz="1800" b="0" i="1" smtClean="0">
                                  <a:solidFill>
                                    <a:schemeClr val="tx1"/>
                                  </a:solidFill>
                                  <a:latin typeface="Cambria Math"/>
                                  <a:cs typeface="Arial" pitchFamily="34" charset="0"/>
                                </a:rPr>
                                <m:t>𝑢</m:t>
                              </m:r>
                              <m:r>
                                <a:rPr lang="en-US" sz="1800" b="0" i="1" smtClean="0">
                                  <a:solidFill>
                                    <a:schemeClr val="tx1"/>
                                  </a:solidFill>
                                  <a:latin typeface="Cambria Math"/>
                                  <a:cs typeface="Arial" pitchFamily="34" charset="0"/>
                                </a:rPr>
                                <m:t>+</m:t>
                              </m:r>
                              <m:r>
                                <a:rPr lang="en-US" sz="1800" b="0" i="1" smtClean="0">
                                  <a:solidFill>
                                    <a:schemeClr val="tx1"/>
                                  </a:solidFill>
                                  <a:latin typeface="Cambria Math"/>
                                  <a:cs typeface="Arial" pitchFamily="34" charset="0"/>
                                </a:rPr>
                                <m:t>𝑣</m:t>
                              </m:r>
                              <m:r>
                                <a:rPr lang="en-US" sz="1800" b="0" i="1" smtClean="0">
                                  <a:solidFill>
                                    <a:schemeClr val="tx1"/>
                                  </a:solidFill>
                                  <a:latin typeface="Cambria Math"/>
                                  <a:cs typeface="Arial" pitchFamily="34" charset="0"/>
                                </a:rPr>
                                <m:t>∈</m:t>
                              </m:r>
                              <m:r>
                                <a:rPr lang="en-US" sz="1800" b="0" i="1" smtClean="0">
                                  <a:solidFill>
                                    <a:schemeClr val="tx1"/>
                                  </a:solidFill>
                                  <a:latin typeface="Cambria Math"/>
                                  <a:cs typeface="Arial" pitchFamily="34" charset="0"/>
                                </a:rPr>
                                <m:t>𝑉</m:t>
                              </m:r>
                            </m:oMath>
                          </a14:m>
                          <a:r>
                            <a:rPr lang="en-US" sz="1800" b="0" dirty="0" smtClean="0">
                              <a:solidFill>
                                <a:schemeClr val="tx1"/>
                              </a:solidFill>
                              <a:latin typeface="Arial" pitchFamily="34" charset="0"/>
                              <a:cs typeface="Arial" pitchFamily="34" charset="0"/>
                            </a:rPr>
                            <a:t> , </a:t>
                          </a:r>
                          <a14:m>
                            <m:oMath xmlns:m="http://schemas.openxmlformats.org/officeDocument/2006/math">
                              <m:r>
                                <a:rPr lang="en-US" sz="1800" b="0" i="1" dirty="0" smtClean="0">
                                  <a:solidFill>
                                    <a:schemeClr val="tx1"/>
                                  </a:solidFill>
                                  <a:latin typeface="Cambria Math"/>
                                  <a:cs typeface="Arial" pitchFamily="34" charset="0"/>
                                </a:rPr>
                                <m:t>𝛼</m:t>
                              </m:r>
                              <m:r>
                                <a:rPr lang="en-US" sz="1800" b="0" i="1" dirty="0" smtClean="0">
                                  <a:solidFill>
                                    <a:schemeClr val="tx1"/>
                                  </a:solidFill>
                                  <a:latin typeface="Cambria Math"/>
                                  <a:cs typeface="Arial" pitchFamily="34" charset="0"/>
                                </a:rPr>
                                <m:t>𝑣</m:t>
                              </m:r>
                              <m:r>
                                <a:rPr lang="en-US" sz="1800" b="0" i="1" dirty="0" smtClean="0">
                                  <a:solidFill>
                                    <a:schemeClr val="tx1"/>
                                  </a:solidFill>
                                  <a:latin typeface="Cambria Math"/>
                                  <a:cs typeface="Arial" pitchFamily="34" charset="0"/>
                                </a:rPr>
                                <m:t>∈</m:t>
                              </m:r>
                              <m:r>
                                <a:rPr lang="en-US" sz="1800" b="0" i="1" dirty="0" smtClean="0">
                                  <a:solidFill>
                                    <a:schemeClr val="tx1"/>
                                  </a:solidFill>
                                  <a:latin typeface="Cambria Math"/>
                                  <a:cs typeface="Arial" pitchFamily="34" charset="0"/>
                                </a:rPr>
                                <m:t>𝑉</m:t>
                              </m:r>
                            </m:oMath>
                          </a14:m>
                          <a:endParaRPr lang="en-US" sz="1800" b="0" dirty="0">
                            <a:solidFill>
                              <a:schemeClr val="tx1"/>
                            </a:solidFill>
                            <a:latin typeface="Arial" pitchFamily="34" charset="0"/>
                            <a:cs typeface="Arial" pitchFamily="34" charset="0"/>
                          </a:endParaRPr>
                        </a:p>
                      </a:txBody>
                      <a:tcPr marL="76112" marR="76112" marT="38056" marB="38056" anchor="ctr">
                        <a:lnL>
                          <a:noFill/>
                        </a:lnL>
                        <a:lnR>
                          <a:noFill/>
                        </a:lnR>
                        <a:lnT>
                          <a:noFill/>
                        </a:lnT>
                        <a:lnB>
                          <a:noFill/>
                        </a:lnB>
                        <a:solidFill>
                          <a:srgbClr val="FFFFFF"/>
                        </a:solidFill>
                      </a:tcPr>
                    </a:tc>
                  </a:tr>
                  <a:tr h="359814">
                    <a:tc>
                      <a:txBody>
                        <a:bodyPr/>
                        <a:lstStyle/>
                        <a:p>
                          <a:r>
                            <a:rPr lang="en-US" sz="1800" b="0" u="none" strike="noStrike" dirty="0">
                              <a:solidFill>
                                <a:schemeClr val="tx1"/>
                              </a:solidFill>
                              <a:effectLst/>
                              <a:latin typeface="Arial" pitchFamily="34" charset="0"/>
                              <a:cs typeface="Arial" pitchFamily="34" charset="0"/>
                            </a:rPr>
                            <a:t>Associativity</a:t>
                          </a:r>
                          <a:r>
                            <a:rPr lang="en-US" sz="1800" b="0" dirty="0">
                              <a:solidFill>
                                <a:schemeClr val="tx1"/>
                              </a:solidFill>
                              <a:latin typeface="Arial" pitchFamily="34" charset="0"/>
                              <a:cs typeface="Arial" pitchFamily="34" charset="0"/>
                            </a:rPr>
                            <a:t> of addition</a:t>
                          </a:r>
                        </a:p>
                      </a:txBody>
                      <a:tcPr marL="76112" marR="76112" marT="38056" marB="38056" anchor="ctr">
                        <a:lnL>
                          <a:noFill/>
                        </a:lnL>
                        <a:lnR>
                          <a:noFill/>
                        </a:lnR>
                        <a:lnT>
                          <a:noFill/>
                        </a:lnT>
                        <a:lnB>
                          <a:noFill/>
                        </a:lnB>
                        <a:solidFill>
                          <a:srgbClr val="FFFFFF"/>
                        </a:solidFill>
                      </a:tcPr>
                    </a:tc>
                    <a:tc>
                      <a:txBody>
                        <a:bodyPr/>
                        <a:lstStyle/>
                        <a:p>
                          <a14:m>
                            <m:oMathPara xmlns:m="http://schemas.openxmlformats.org/officeDocument/2006/math">
                              <m:oMathParaPr>
                                <m:jc m:val="centerGroup"/>
                              </m:oMathParaPr>
                              <m:oMath xmlns:m="http://schemas.openxmlformats.org/officeDocument/2006/math">
                                <m:r>
                                  <a:rPr lang="en-US" sz="1800" b="0" i="1" smtClean="0">
                                    <a:solidFill>
                                      <a:schemeClr val="tx1"/>
                                    </a:solidFill>
                                    <a:latin typeface="Cambria Math"/>
                                    <a:cs typeface="Arial" pitchFamily="34" charset="0"/>
                                  </a:rPr>
                                  <m:t>𝑢</m:t>
                                </m:r>
                                <m:r>
                                  <a:rPr lang="en-US" sz="1800" b="0" i="1" smtClean="0">
                                    <a:solidFill>
                                      <a:schemeClr val="tx1"/>
                                    </a:solidFill>
                                    <a:latin typeface="Cambria Math"/>
                                    <a:cs typeface="Arial" pitchFamily="34" charset="0"/>
                                  </a:rPr>
                                  <m:t>+</m:t>
                                </m:r>
                                <m:d>
                                  <m:dPr>
                                    <m:ctrlPr>
                                      <a:rPr lang="en-US" sz="1800" b="0" i="1" smtClean="0">
                                        <a:solidFill>
                                          <a:schemeClr val="tx1"/>
                                        </a:solidFill>
                                        <a:latin typeface="Cambria Math"/>
                                        <a:cs typeface="Arial" pitchFamily="34" charset="0"/>
                                      </a:rPr>
                                    </m:ctrlPr>
                                  </m:dPr>
                                  <m:e>
                                    <m:r>
                                      <a:rPr lang="en-US" sz="1800" b="0" i="1" smtClean="0">
                                        <a:solidFill>
                                          <a:schemeClr val="tx1"/>
                                        </a:solidFill>
                                        <a:latin typeface="Cambria Math"/>
                                        <a:cs typeface="Arial" pitchFamily="34" charset="0"/>
                                      </a:rPr>
                                      <m:t>𝑣</m:t>
                                    </m:r>
                                    <m:r>
                                      <a:rPr lang="en-US" sz="1800" b="0" i="1" smtClean="0">
                                        <a:solidFill>
                                          <a:schemeClr val="tx1"/>
                                        </a:solidFill>
                                        <a:latin typeface="Cambria Math"/>
                                        <a:cs typeface="Arial" pitchFamily="34" charset="0"/>
                                      </a:rPr>
                                      <m:t>+</m:t>
                                    </m:r>
                                    <m:r>
                                      <a:rPr lang="en-US" sz="1800" b="0" i="1" smtClean="0">
                                        <a:solidFill>
                                          <a:schemeClr val="tx1"/>
                                        </a:solidFill>
                                        <a:latin typeface="Cambria Math"/>
                                        <a:cs typeface="Arial" pitchFamily="34" charset="0"/>
                                      </a:rPr>
                                      <m:t>𝑤</m:t>
                                    </m:r>
                                  </m:e>
                                </m:d>
                                <m:r>
                                  <a:rPr lang="en-US" sz="1800" b="0" i="1" smtClean="0">
                                    <a:solidFill>
                                      <a:schemeClr val="tx1"/>
                                    </a:solidFill>
                                    <a:latin typeface="Cambria Math"/>
                                    <a:cs typeface="Arial" pitchFamily="34" charset="0"/>
                                  </a:rPr>
                                  <m:t>=</m:t>
                                </m:r>
                                <m:d>
                                  <m:dPr>
                                    <m:ctrlPr>
                                      <a:rPr lang="en-US" sz="1800" b="0" i="1" smtClean="0">
                                        <a:solidFill>
                                          <a:schemeClr val="tx1"/>
                                        </a:solidFill>
                                        <a:latin typeface="Cambria Math"/>
                                        <a:cs typeface="Arial" pitchFamily="34" charset="0"/>
                                      </a:rPr>
                                    </m:ctrlPr>
                                  </m:dPr>
                                  <m:e>
                                    <m:r>
                                      <a:rPr lang="en-US" sz="1800" b="0" i="1" smtClean="0">
                                        <a:solidFill>
                                          <a:schemeClr val="tx1"/>
                                        </a:solidFill>
                                        <a:latin typeface="Cambria Math"/>
                                        <a:cs typeface="Arial" pitchFamily="34" charset="0"/>
                                      </a:rPr>
                                      <m:t>𝑢</m:t>
                                    </m:r>
                                    <m:r>
                                      <a:rPr lang="en-US" sz="1800" b="0" i="1" smtClean="0">
                                        <a:solidFill>
                                          <a:schemeClr val="tx1"/>
                                        </a:solidFill>
                                        <a:latin typeface="Cambria Math"/>
                                        <a:cs typeface="Arial" pitchFamily="34" charset="0"/>
                                      </a:rPr>
                                      <m:t>+</m:t>
                                    </m:r>
                                    <m:r>
                                      <a:rPr lang="en-US" sz="1800" b="0" i="1" smtClean="0">
                                        <a:solidFill>
                                          <a:schemeClr val="tx1"/>
                                        </a:solidFill>
                                        <a:latin typeface="Cambria Math"/>
                                        <a:cs typeface="Arial" pitchFamily="34" charset="0"/>
                                      </a:rPr>
                                      <m:t>𝑣</m:t>
                                    </m:r>
                                  </m:e>
                                </m:d>
                                <m:r>
                                  <a:rPr lang="en-US" sz="1800" b="0" i="1" smtClean="0">
                                    <a:solidFill>
                                      <a:schemeClr val="tx1"/>
                                    </a:solidFill>
                                    <a:latin typeface="Cambria Math"/>
                                    <a:cs typeface="Arial" pitchFamily="34" charset="0"/>
                                  </a:rPr>
                                  <m:t>+</m:t>
                                </m:r>
                                <m:r>
                                  <a:rPr lang="en-US" sz="1800" b="0" i="1" smtClean="0">
                                    <a:solidFill>
                                      <a:schemeClr val="tx1"/>
                                    </a:solidFill>
                                    <a:latin typeface="Cambria Math"/>
                                    <a:cs typeface="Arial" pitchFamily="34" charset="0"/>
                                  </a:rPr>
                                  <m:t>𝑤</m:t>
                                </m:r>
                              </m:oMath>
                            </m:oMathPara>
                          </a14:m>
                          <a:endParaRPr lang="pl-PL" sz="1800" b="0" dirty="0">
                            <a:solidFill>
                              <a:schemeClr val="tx1"/>
                            </a:solidFill>
                            <a:latin typeface="Arial" pitchFamily="34" charset="0"/>
                            <a:cs typeface="Arial" pitchFamily="34" charset="0"/>
                          </a:endParaRPr>
                        </a:p>
                      </a:txBody>
                      <a:tcPr marL="76112" marR="76112" marT="38056" marB="38056" anchor="ctr">
                        <a:lnL>
                          <a:noFill/>
                        </a:lnL>
                        <a:lnR>
                          <a:noFill/>
                        </a:lnR>
                        <a:lnT>
                          <a:noFill/>
                        </a:lnT>
                        <a:lnB>
                          <a:noFill/>
                        </a:lnB>
                        <a:solidFill>
                          <a:srgbClr val="FFFFFF"/>
                        </a:solidFill>
                      </a:tcPr>
                    </a:tc>
                  </a:tr>
                  <a:tr h="359814">
                    <a:tc>
                      <a:txBody>
                        <a:bodyPr/>
                        <a:lstStyle/>
                        <a:p>
                          <a:r>
                            <a:rPr lang="en-US" sz="1800" b="0" u="none" strike="noStrike" kern="1200" dirty="0" err="1">
                              <a:solidFill>
                                <a:schemeClr val="tx1"/>
                              </a:solidFill>
                              <a:effectLst/>
                              <a:latin typeface="Arial" pitchFamily="34" charset="0"/>
                              <a:ea typeface="+mn-ea"/>
                              <a:cs typeface="Arial" pitchFamily="34" charset="0"/>
                            </a:rPr>
                            <a:t>Commutativity</a:t>
                          </a:r>
                          <a:r>
                            <a:rPr lang="en-US" sz="1800" b="0" u="none" strike="noStrike" kern="1200" dirty="0">
                              <a:solidFill>
                                <a:schemeClr val="tx1"/>
                              </a:solidFill>
                              <a:effectLst/>
                              <a:latin typeface="Arial" pitchFamily="34" charset="0"/>
                              <a:ea typeface="+mn-ea"/>
                              <a:cs typeface="Arial" pitchFamily="34" charset="0"/>
                            </a:rPr>
                            <a:t> of addition</a:t>
                          </a:r>
                        </a:p>
                      </a:txBody>
                      <a:tcPr marL="76112" marR="76112" marT="38056" marB="38056" anchor="ctr">
                        <a:lnL>
                          <a:noFill/>
                        </a:lnL>
                        <a:lnR>
                          <a:noFill/>
                        </a:lnR>
                        <a:lnT>
                          <a:noFill/>
                        </a:lnT>
                        <a:lnB>
                          <a:noFill/>
                        </a:lnB>
                        <a:solidFill>
                          <a:srgbClr val="F8F4FF"/>
                        </a:solidFill>
                      </a:tcPr>
                    </a:tc>
                    <a:tc>
                      <a:txBody>
                        <a:bodyPr/>
                        <a:lstStyle/>
                        <a:p>
                          <a14:m>
                            <m:oMathPara xmlns:m="http://schemas.openxmlformats.org/officeDocument/2006/math">
                              <m:oMathParaPr>
                                <m:jc m:val="centerGroup"/>
                              </m:oMathParaPr>
                              <m:oMath xmlns:m="http://schemas.openxmlformats.org/officeDocument/2006/math">
                                <m:r>
                                  <a:rPr lang="en-US" sz="1800" b="0" i="1" smtClean="0">
                                    <a:solidFill>
                                      <a:schemeClr val="tx1"/>
                                    </a:solidFill>
                                    <a:latin typeface="Cambria Math"/>
                                    <a:cs typeface="Arial" pitchFamily="34" charset="0"/>
                                  </a:rPr>
                                  <m:t>𝑢</m:t>
                                </m:r>
                                <m:r>
                                  <a:rPr lang="en-US" sz="1800" b="0" i="1" smtClean="0">
                                    <a:solidFill>
                                      <a:schemeClr val="tx1"/>
                                    </a:solidFill>
                                    <a:latin typeface="Cambria Math"/>
                                    <a:cs typeface="Arial" pitchFamily="34" charset="0"/>
                                  </a:rPr>
                                  <m:t>+</m:t>
                                </m:r>
                                <m:r>
                                  <a:rPr lang="en-US" sz="1800" b="0" i="1" smtClean="0">
                                    <a:solidFill>
                                      <a:schemeClr val="tx1"/>
                                    </a:solidFill>
                                    <a:latin typeface="Cambria Math"/>
                                    <a:cs typeface="Arial" pitchFamily="34" charset="0"/>
                                  </a:rPr>
                                  <m:t>𝑣</m:t>
                                </m:r>
                                <m:r>
                                  <a:rPr lang="en-US" sz="1800" b="0" i="1" smtClean="0">
                                    <a:solidFill>
                                      <a:schemeClr val="tx1"/>
                                    </a:solidFill>
                                    <a:latin typeface="Cambria Math"/>
                                    <a:cs typeface="Arial" pitchFamily="34" charset="0"/>
                                  </a:rPr>
                                  <m:t>=</m:t>
                                </m:r>
                                <m:r>
                                  <a:rPr lang="en-US" sz="1800" b="0" i="1" smtClean="0">
                                    <a:solidFill>
                                      <a:schemeClr val="tx1"/>
                                    </a:solidFill>
                                    <a:latin typeface="Cambria Math"/>
                                    <a:cs typeface="Arial" pitchFamily="34" charset="0"/>
                                  </a:rPr>
                                  <m:t>𝑣</m:t>
                                </m:r>
                                <m:r>
                                  <a:rPr lang="en-US" sz="1800" b="0" i="1" smtClean="0">
                                    <a:solidFill>
                                      <a:schemeClr val="tx1"/>
                                    </a:solidFill>
                                    <a:latin typeface="Cambria Math"/>
                                    <a:cs typeface="Arial" pitchFamily="34" charset="0"/>
                                  </a:rPr>
                                  <m:t>+</m:t>
                                </m:r>
                                <m:r>
                                  <a:rPr lang="en-US" sz="1800" b="0" i="1" smtClean="0">
                                    <a:solidFill>
                                      <a:schemeClr val="tx1"/>
                                    </a:solidFill>
                                    <a:latin typeface="Cambria Math"/>
                                    <a:cs typeface="Arial" pitchFamily="34" charset="0"/>
                                  </a:rPr>
                                  <m:t>𝑢</m:t>
                                </m:r>
                              </m:oMath>
                            </m:oMathPara>
                          </a14:m>
                          <a:endParaRPr lang="en-US" sz="1800" b="0" dirty="0">
                            <a:solidFill>
                              <a:schemeClr val="tx1"/>
                            </a:solidFill>
                            <a:latin typeface="Arial" pitchFamily="34" charset="0"/>
                            <a:cs typeface="Arial" pitchFamily="34" charset="0"/>
                          </a:endParaRPr>
                        </a:p>
                      </a:txBody>
                      <a:tcPr marL="76112" marR="76112" marT="38056" marB="38056" anchor="ctr">
                        <a:lnL>
                          <a:noFill/>
                        </a:lnL>
                        <a:lnR>
                          <a:noFill/>
                        </a:lnR>
                        <a:lnT>
                          <a:noFill/>
                        </a:lnT>
                        <a:lnB>
                          <a:noFill/>
                        </a:lnB>
                        <a:solidFill>
                          <a:srgbClr val="F8F4FF"/>
                        </a:solidFill>
                      </a:tcPr>
                    </a:tc>
                  </a:tr>
                  <a:tr h="538442">
                    <a:tc>
                      <a:txBody>
                        <a:bodyPr/>
                        <a:lstStyle/>
                        <a:p>
                          <a:r>
                            <a:rPr lang="en-US" sz="1800" b="0" u="none" strike="noStrike" dirty="0">
                              <a:solidFill>
                                <a:schemeClr val="tx1"/>
                              </a:solidFill>
                              <a:effectLst/>
                              <a:latin typeface="Arial" pitchFamily="34" charset="0"/>
                              <a:cs typeface="Arial" pitchFamily="34" charset="0"/>
                            </a:rPr>
                            <a:t>Identity element</a:t>
                          </a:r>
                          <a:r>
                            <a:rPr lang="en-US" sz="1800" b="0" dirty="0">
                              <a:solidFill>
                                <a:schemeClr val="tx1"/>
                              </a:solidFill>
                              <a:latin typeface="Arial" pitchFamily="34" charset="0"/>
                              <a:cs typeface="Arial" pitchFamily="34" charset="0"/>
                            </a:rPr>
                            <a:t> of addition</a:t>
                          </a:r>
                        </a:p>
                      </a:txBody>
                      <a:tcPr marL="76112" marR="76112" marT="38056" marB="38056" anchor="ctr">
                        <a:lnL>
                          <a:noFill/>
                        </a:lnL>
                        <a:lnR>
                          <a:noFill/>
                        </a:lnR>
                        <a:lnT>
                          <a:noFill/>
                        </a:lnT>
                        <a:lnB>
                          <a:noFill/>
                        </a:lnB>
                        <a:solidFill>
                          <a:srgbClr val="FFFFFF"/>
                        </a:solidFill>
                      </a:tcPr>
                    </a:tc>
                    <a:tc>
                      <a:txBody>
                        <a:bodyPr/>
                        <a:lstStyle/>
                        <a:p>
                          <a14:m>
                            <m:oMath xmlns:m="http://schemas.openxmlformats.org/officeDocument/2006/math">
                              <m:r>
                                <a:rPr lang="en-US" sz="1800" b="0" i="1" smtClean="0">
                                  <a:solidFill>
                                    <a:schemeClr val="tx1"/>
                                  </a:solidFill>
                                  <a:latin typeface="Cambria Math"/>
                                  <a:cs typeface="Arial" pitchFamily="34" charset="0"/>
                                </a:rPr>
                                <m:t>0∈</m:t>
                              </m:r>
                              <m:r>
                                <a:rPr lang="en-US" sz="1800" b="0" i="1" smtClean="0">
                                  <a:solidFill>
                                    <a:schemeClr val="tx1"/>
                                  </a:solidFill>
                                  <a:latin typeface="Cambria Math"/>
                                  <a:cs typeface="Arial" pitchFamily="34" charset="0"/>
                                </a:rPr>
                                <m:t>𝑉</m:t>
                              </m:r>
                            </m:oMath>
                          </a14:m>
                          <a:r>
                            <a:rPr lang="en-US" sz="1800" b="0" dirty="0" smtClean="0">
                              <a:solidFill>
                                <a:schemeClr val="tx1"/>
                              </a:solidFill>
                              <a:latin typeface="Arial" pitchFamily="34" charset="0"/>
                              <a:cs typeface="Arial" pitchFamily="34" charset="0"/>
                            </a:rPr>
                            <a:t> such that </a:t>
                          </a:r>
                          <a14:m>
                            <m:oMath xmlns:m="http://schemas.openxmlformats.org/officeDocument/2006/math">
                              <m:r>
                                <a:rPr lang="en-US" sz="1800" b="0" i="1" smtClean="0">
                                  <a:solidFill>
                                    <a:schemeClr val="tx1"/>
                                  </a:solidFill>
                                  <a:latin typeface="Cambria Math"/>
                                  <a:cs typeface="Arial" pitchFamily="34" charset="0"/>
                                </a:rPr>
                                <m:t>𝑣</m:t>
                              </m:r>
                              <m:r>
                                <a:rPr lang="en-US" sz="1800" b="0" i="1" smtClean="0">
                                  <a:solidFill>
                                    <a:schemeClr val="tx1"/>
                                  </a:solidFill>
                                  <a:latin typeface="Cambria Math"/>
                                  <a:cs typeface="Arial" pitchFamily="34" charset="0"/>
                                </a:rPr>
                                <m:t>+0=0+</m:t>
                              </m:r>
                              <m:r>
                                <a:rPr lang="en-US" sz="1800" b="0" i="1" smtClean="0">
                                  <a:solidFill>
                                    <a:schemeClr val="tx1"/>
                                  </a:solidFill>
                                  <a:latin typeface="Cambria Math"/>
                                  <a:cs typeface="Arial" pitchFamily="34" charset="0"/>
                                </a:rPr>
                                <m:t>𝑣</m:t>
                              </m:r>
                              <m:r>
                                <a:rPr lang="en-US" sz="1800" b="0" i="1" smtClean="0">
                                  <a:solidFill>
                                    <a:schemeClr val="tx1"/>
                                  </a:solidFill>
                                  <a:latin typeface="Cambria Math"/>
                                  <a:cs typeface="Arial" pitchFamily="34" charset="0"/>
                                </a:rPr>
                                <m:t>=</m:t>
                              </m:r>
                              <m:r>
                                <a:rPr lang="en-US" sz="1800" b="0" i="1" smtClean="0">
                                  <a:solidFill>
                                    <a:schemeClr val="tx1"/>
                                  </a:solidFill>
                                  <a:latin typeface="Cambria Math"/>
                                  <a:cs typeface="Arial" pitchFamily="34" charset="0"/>
                                </a:rPr>
                                <m:t>𝑣</m:t>
                              </m:r>
                            </m:oMath>
                          </a14:m>
                          <a:endParaRPr lang="en-US" sz="1800" b="0" dirty="0">
                            <a:solidFill>
                              <a:schemeClr val="tx1"/>
                            </a:solidFill>
                            <a:latin typeface="Arial" pitchFamily="34" charset="0"/>
                            <a:cs typeface="Arial" pitchFamily="34" charset="0"/>
                          </a:endParaRPr>
                        </a:p>
                      </a:txBody>
                      <a:tcPr marL="76112" marR="76112" marT="38056" marB="38056" anchor="ctr">
                        <a:lnL>
                          <a:noFill/>
                        </a:lnL>
                        <a:lnR>
                          <a:noFill/>
                        </a:lnR>
                        <a:lnT>
                          <a:noFill/>
                        </a:lnT>
                        <a:lnB>
                          <a:noFill/>
                        </a:lnB>
                        <a:solidFill>
                          <a:srgbClr val="FFFFFF"/>
                        </a:solidFill>
                      </a:tcPr>
                    </a:tc>
                  </a:tr>
                  <a:tr h="769202">
                    <a:tc>
                      <a:txBody>
                        <a:bodyPr/>
                        <a:lstStyle/>
                        <a:p>
                          <a:r>
                            <a:rPr lang="en-US" sz="1800" b="0" u="none" strike="noStrike" dirty="0">
                              <a:solidFill>
                                <a:schemeClr val="tx1"/>
                              </a:solidFill>
                              <a:effectLst/>
                              <a:latin typeface="Arial" pitchFamily="34" charset="0"/>
                              <a:cs typeface="Arial" pitchFamily="34" charset="0"/>
                            </a:rPr>
                            <a:t>Inverse elements</a:t>
                          </a:r>
                          <a:r>
                            <a:rPr lang="en-US" sz="1800" b="0" dirty="0">
                              <a:solidFill>
                                <a:schemeClr val="tx1"/>
                              </a:solidFill>
                              <a:latin typeface="Arial" pitchFamily="34" charset="0"/>
                              <a:cs typeface="Arial" pitchFamily="34" charset="0"/>
                            </a:rPr>
                            <a:t> of addition</a:t>
                          </a:r>
                        </a:p>
                      </a:txBody>
                      <a:tcPr marL="76112" marR="76112" marT="38056" marB="38056" anchor="ctr">
                        <a:lnL>
                          <a:noFill/>
                        </a:lnL>
                        <a:lnR>
                          <a:noFill/>
                        </a:lnR>
                        <a:lnT>
                          <a:noFill/>
                        </a:lnT>
                        <a:lnB>
                          <a:noFill/>
                        </a:lnB>
                        <a:solidFill>
                          <a:srgbClr val="F8F4FF"/>
                        </a:solidFill>
                      </a:tcPr>
                    </a:tc>
                    <a:tc>
                      <a:txBody>
                        <a:bodyPr/>
                        <a:lstStyle/>
                        <a:p>
                          <a:r>
                            <a:rPr lang="en-US" sz="1800" b="0" dirty="0" smtClean="0">
                              <a:solidFill>
                                <a:schemeClr val="tx1"/>
                              </a:solidFill>
                              <a:latin typeface="Arial" pitchFamily="34" charset="0"/>
                              <a:cs typeface="Arial" pitchFamily="34" charset="0"/>
                            </a:rPr>
                            <a:t>For every </a:t>
                          </a:r>
                          <a14:m>
                            <m:oMath xmlns:m="http://schemas.openxmlformats.org/officeDocument/2006/math">
                              <m:r>
                                <a:rPr lang="en-US" sz="1800" b="0" i="1" smtClean="0">
                                  <a:solidFill>
                                    <a:schemeClr val="tx1"/>
                                  </a:solidFill>
                                  <a:latin typeface="Cambria Math"/>
                                  <a:cs typeface="Arial" pitchFamily="34" charset="0"/>
                                </a:rPr>
                                <m:t>𝑣</m:t>
                              </m:r>
                              <m:r>
                                <a:rPr lang="en-US" sz="1800" b="0" i="1" smtClean="0">
                                  <a:solidFill>
                                    <a:schemeClr val="tx1"/>
                                  </a:solidFill>
                                  <a:latin typeface="Cambria Math"/>
                                  <a:cs typeface="Arial" pitchFamily="34" charset="0"/>
                                </a:rPr>
                                <m:t>∈</m:t>
                              </m:r>
                              <m:r>
                                <a:rPr lang="en-US" sz="1800" b="0" i="1" smtClean="0">
                                  <a:solidFill>
                                    <a:schemeClr val="tx1"/>
                                  </a:solidFill>
                                  <a:latin typeface="Cambria Math"/>
                                  <a:cs typeface="Arial" pitchFamily="34" charset="0"/>
                                </a:rPr>
                                <m:t>𝑉</m:t>
                              </m:r>
                            </m:oMath>
                          </a14:m>
                          <a:r>
                            <a:rPr lang="en-US" sz="1800" b="0" dirty="0" smtClean="0">
                              <a:solidFill>
                                <a:schemeClr val="tx1"/>
                              </a:solidFill>
                              <a:latin typeface="Arial" pitchFamily="34" charset="0"/>
                              <a:cs typeface="Arial" pitchFamily="34" charset="0"/>
                            </a:rPr>
                            <a:t> there exist </a:t>
                          </a:r>
                          <a14:m>
                            <m:oMath xmlns:m="http://schemas.openxmlformats.org/officeDocument/2006/math">
                              <m:r>
                                <a:rPr lang="en-US" sz="1800" b="0" i="1" smtClean="0">
                                  <a:solidFill>
                                    <a:schemeClr val="tx1"/>
                                  </a:solidFill>
                                  <a:latin typeface="Cambria Math"/>
                                  <a:cs typeface="Arial" pitchFamily="34" charset="0"/>
                                </a:rPr>
                                <m:t>−</m:t>
                              </m:r>
                              <m:r>
                                <a:rPr lang="en-US" sz="1800" b="0" i="1" smtClean="0">
                                  <a:solidFill>
                                    <a:schemeClr val="tx1"/>
                                  </a:solidFill>
                                  <a:latin typeface="Cambria Math"/>
                                  <a:cs typeface="Arial" pitchFamily="34" charset="0"/>
                                </a:rPr>
                                <m:t>𝑣</m:t>
                              </m:r>
                              <m:r>
                                <a:rPr lang="en-US" sz="1800" b="0" i="1" smtClean="0">
                                  <a:solidFill>
                                    <a:schemeClr val="tx1"/>
                                  </a:solidFill>
                                  <a:latin typeface="Cambria Math"/>
                                  <a:cs typeface="Arial" pitchFamily="34" charset="0"/>
                                </a:rPr>
                                <m:t>∈</m:t>
                              </m:r>
                              <m:r>
                                <a:rPr lang="en-US" sz="1800" b="0" i="1" smtClean="0">
                                  <a:solidFill>
                                    <a:schemeClr val="tx1"/>
                                  </a:solidFill>
                                  <a:latin typeface="Cambria Math"/>
                                  <a:cs typeface="Arial" pitchFamily="34" charset="0"/>
                                </a:rPr>
                                <m:t>𝑉</m:t>
                              </m:r>
                            </m:oMath>
                          </a14:m>
                          <a:r>
                            <a:rPr lang="en-US" sz="1800" b="0" dirty="0" smtClean="0">
                              <a:solidFill>
                                <a:schemeClr val="tx1"/>
                              </a:solidFill>
                              <a:latin typeface="Arial" pitchFamily="34" charset="0"/>
                              <a:cs typeface="Arial" pitchFamily="34" charset="0"/>
                            </a:rPr>
                            <a:t> </a:t>
                          </a:r>
                          <a:r>
                            <a:rPr lang="en-US" sz="1800" b="0" baseline="0" dirty="0" smtClean="0">
                              <a:solidFill>
                                <a:schemeClr val="tx1"/>
                              </a:solidFill>
                              <a:latin typeface="Arial" pitchFamily="34" charset="0"/>
                              <a:cs typeface="Arial" pitchFamily="34" charset="0"/>
                            </a:rPr>
                            <a:t> such that </a:t>
                          </a:r>
                          <a14:m>
                            <m:oMath xmlns:m="http://schemas.openxmlformats.org/officeDocument/2006/math">
                              <m:r>
                                <a:rPr lang="en-US" sz="1800" b="0" i="1" baseline="0" smtClean="0">
                                  <a:solidFill>
                                    <a:schemeClr val="tx1"/>
                                  </a:solidFill>
                                  <a:latin typeface="Cambria Math"/>
                                  <a:cs typeface="Arial" pitchFamily="34" charset="0"/>
                                </a:rPr>
                                <m:t>𝑣</m:t>
                              </m:r>
                              <m:r>
                                <a:rPr lang="en-US" sz="1800" b="0" i="1" baseline="0" smtClean="0">
                                  <a:solidFill>
                                    <a:schemeClr val="tx1"/>
                                  </a:solidFill>
                                  <a:latin typeface="Cambria Math"/>
                                  <a:cs typeface="Arial" pitchFamily="34" charset="0"/>
                                </a:rPr>
                                <m:t>+</m:t>
                              </m:r>
                              <m:d>
                                <m:dPr>
                                  <m:ctrlPr>
                                    <a:rPr lang="en-US" sz="1800" b="0" i="1" baseline="0" smtClean="0">
                                      <a:solidFill>
                                        <a:schemeClr val="tx1"/>
                                      </a:solidFill>
                                      <a:latin typeface="Cambria Math"/>
                                      <a:cs typeface="Arial" pitchFamily="34" charset="0"/>
                                    </a:rPr>
                                  </m:ctrlPr>
                                </m:dPr>
                                <m:e>
                                  <m:r>
                                    <a:rPr lang="en-US" sz="1800" b="0" i="1" baseline="0" smtClean="0">
                                      <a:solidFill>
                                        <a:schemeClr val="tx1"/>
                                      </a:solidFill>
                                      <a:latin typeface="Cambria Math"/>
                                      <a:cs typeface="Arial" pitchFamily="34" charset="0"/>
                                    </a:rPr>
                                    <m:t>−</m:t>
                                  </m:r>
                                  <m:r>
                                    <a:rPr lang="en-US" sz="1800" b="0" i="1" baseline="0" smtClean="0">
                                      <a:solidFill>
                                        <a:schemeClr val="tx1"/>
                                      </a:solidFill>
                                      <a:latin typeface="Cambria Math"/>
                                      <a:cs typeface="Arial" pitchFamily="34" charset="0"/>
                                    </a:rPr>
                                    <m:t>𝑣</m:t>
                                  </m:r>
                                </m:e>
                              </m:d>
                              <m:r>
                                <a:rPr lang="en-US" sz="1800" b="0" i="1" baseline="0" smtClean="0">
                                  <a:solidFill>
                                    <a:schemeClr val="tx1"/>
                                  </a:solidFill>
                                  <a:latin typeface="Cambria Math"/>
                                  <a:cs typeface="Arial" pitchFamily="34" charset="0"/>
                                </a:rPr>
                                <m:t>=</m:t>
                              </m:r>
                              <m:d>
                                <m:dPr>
                                  <m:ctrlPr>
                                    <a:rPr lang="en-US" sz="1800" b="0" i="1" baseline="0" smtClean="0">
                                      <a:solidFill>
                                        <a:schemeClr val="tx1"/>
                                      </a:solidFill>
                                      <a:latin typeface="Cambria Math"/>
                                      <a:cs typeface="Arial" pitchFamily="34" charset="0"/>
                                    </a:rPr>
                                  </m:ctrlPr>
                                </m:dPr>
                                <m:e>
                                  <m:r>
                                    <a:rPr lang="en-US" sz="1800" b="0" i="1" baseline="0" smtClean="0">
                                      <a:solidFill>
                                        <a:schemeClr val="tx1"/>
                                      </a:solidFill>
                                      <a:latin typeface="Cambria Math"/>
                                      <a:cs typeface="Arial" pitchFamily="34" charset="0"/>
                                    </a:rPr>
                                    <m:t>−</m:t>
                                  </m:r>
                                  <m:r>
                                    <a:rPr lang="en-US" sz="1800" b="0" i="1" baseline="0" smtClean="0">
                                      <a:solidFill>
                                        <a:schemeClr val="tx1"/>
                                      </a:solidFill>
                                      <a:latin typeface="Cambria Math"/>
                                      <a:cs typeface="Arial" pitchFamily="34" charset="0"/>
                                    </a:rPr>
                                    <m:t>𝑣</m:t>
                                  </m:r>
                                </m:e>
                              </m:d>
                              <m:r>
                                <a:rPr lang="en-US" sz="1800" b="0" i="1" baseline="0" smtClean="0">
                                  <a:solidFill>
                                    <a:schemeClr val="tx1"/>
                                  </a:solidFill>
                                  <a:latin typeface="Cambria Math"/>
                                  <a:cs typeface="Arial" pitchFamily="34" charset="0"/>
                                </a:rPr>
                                <m:t>+</m:t>
                              </m:r>
                              <m:r>
                                <a:rPr lang="en-US" sz="1800" b="0" i="1" baseline="0" smtClean="0">
                                  <a:solidFill>
                                    <a:schemeClr val="tx1"/>
                                  </a:solidFill>
                                  <a:latin typeface="Cambria Math"/>
                                  <a:cs typeface="Arial" pitchFamily="34" charset="0"/>
                                </a:rPr>
                                <m:t>𝑣</m:t>
                              </m:r>
                              <m:r>
                                <a:rPr lang="en-US" sz="1800" b="0" i="1" baseline="0" smtClean="0">
                                  <a:solidFill>
                                    <a:schemeClr val="tx1"/>
                                  </a:solidFill>
                                  <a:latin typeface="Cambria Math"/>
                                  <a:cs typeface="Arial" pitchFamily="34" charset="0"/>
                                </a:rPr>
                                <m:t>=0</m:t>
                              </m:r>
                            </m:oMath>
                          </a14:m>
                          <a:endParaRPr lang="en-US" sz="1800" b="0" dirty="0">
                            <a:solidFill>
                              <a:schemeClr val="tx1"/>
                            </a:solidFill>
                            <a:latin typeface="Arial" pitchFamily="34" charset="0"/>
                            <a:cs typeface="Arial" pitchFamily="34" charset="0"/>
                          </a:endParaRPr>
                        </a:p>
                      </a:txBody>
                      <a:tcPr marL="76112" marR="76112" marT="38056" marB="38056" anchor="ctr">
                        <a:lnL>
                          <a:noFill/>
                        </a:lnL>
                        <a:lnR>
                          <a:noFill/>
                        </a:lnR>
                        <a:lnT>
                          <a:noFill/>
                        </a:lnT>
                        <a:lnB>
                          <a:noFill/>
                        </a:lnB>
                        <a:solidFill>
                          <a:srgbClr val="F8F4FF"/>
                        </a:solidFill>
                      </a:tcPr>
                    </a:tc>
                  </a:tr>
                  <a:tr h="641479">
                    <a:tc>
                      <a:txBody>
                        <a:bodyPr/>
                        <a:lstStyle/>
                        <a:p>
                          <a:r>
                            <a:rPr lang="en-US" sz="1800" b="0" u="none" strike="noStrike" dirty="0" err="1" smtClean="0">
                              <a:solidFill>
                                <a:schemeClr val="tx1"/>
                              </a:solidFill>
                              <a:effectLst/>
                              <a:latin typeface="Arial" pitchFamily="34" charset="0"/>
                              <a:cs typeface="Arial" pitchFamily="34" charset="0"/>
                            </a:rPr>
                            <a:t>Distributivity</a:t>
                          </a:r>
                          <a:r>
                            <a:rPr lang="en-US" sz="1800" b="0" u="none" strike="noStrike" baseline="0" dirty="0" smtClean="0">
                              <a:solidFill>
                                <a:schemeClr val="tx1"/>
                              </a:solidFill>
                              <a:effectLst/>
                              <a:latin typeface="Arial" pitchFamily="34" charset="0"/>
                              <a:cs typeface="Arial" pitchFamily="34" charset="0"/>
                            </a:rPr>
                            <a:t> </a:t>
                          </a:r>
                          <a:r>
                            <a:rPr lang="en-US" sz="1800" b="0" dirty="0" smtClean="0">
                              <a:solidFill>
                                <a:schemeClr val="tx1"/>
                              </a:solidFill>
                              <a:latin typeface="Arial" pitchFamily="34" charset="0"/>
                              <a:cs typeface="Arial" pitchFamily="34" charset="0"/>
                            </a:rPr>
                            <a:t>of </a:t>
                          </a:r>
                          <a:r>
                            <a:rPr lang="en-US" sz="1800" b="0" dirty="0">
                              <a:solidFill>
                                <a:schemeClr val="tx1"/>
                              </a:solidFill>
                              <a:latin typeface="Arial" pitchFamily="34" charset="0"/>
                              <a:cs typeface="Arial" pitchFamily="34" charset="0"/>
                            </a:rPr>
                            <a:t>scalar multiplication with respect to vector addition  </a:t>
                          </a:r>
                        </a:p>
                      </a:txBody>
                      <a:tcPr marL="76112" marR="76112" marT="38056" marB="38056" anchor="ctr">
                        <a:lnL>
                          <a:noFill/>
                        </a:lnL>
                        <a:lnR>
                          <a:noFill/>
                        </a:lnR>
                        <a:lnT>
                          <a:noFill/>
                        </a:lnT>
                        <a:lnB>
                          <a:noFill/>
                        </a:lnB>
                        <a:solidFill>
                          <a:srgbClr val="FFFFFF"/>
                        </a:solidFill>
                      </a:tcPr>
                    </a:tc>
                    <a:tc>
                      <a:txBody>
                        <a:bodyPr/>
                        <a:lstStyle/>
                        <a:p>
                          <a14:m>
                            <m:oMathPara xmlns:m="http://schemas.openxmlformats.org/officeDocument/2006/math">
                              <m:oMathParaPr>
                                <m:jc m:val="centerGroup"/>
                              </m:oMathParaPr>
                              <m:oMath xmlns:m="http://schemas.openxmlformats.org/officeDocument/2006/math">
                                <m:r>
                                  <a:rPr lang="en-US" sz="1800" b="0" i="1" smtClean="0">
                                    <a:solidFill>
                                      <a:schemeClr val="tx1"/>
                                    </a:solidFill>
                                    <a:latin typeface="Cambria Math"/>
                                    <a:cs typeface="Arial" pitchFamily="34" charset="0"/>
                                  </a:rPr>
                                  <m:t>𝛼</m:t>
                                </m:r>
                                <m:d>
                                  <m:dPr>
                                    <m:ctrlPr>
                                      <a:rPr lang="en-US" sz="1800" b="0" i="1" smtClean="0">
                                        <a:solidFill>
                                          <a:schemeClr val="tx1"/>
                                        </a:solidFill>
                                        <a:latin typeface="Cambria Math"/>
                                        <a:cs typeface="Arial" pitchFamily="34" charset="0"/>
                                      </a:rPr>
                                    </m:ctrlPr>
                                  </m:dPr>
                                  <m:e>
                                    <m:r>
                                      <a:rPr lang="en-US" sz="1800" b="0" i="1" smtClean="0">
                                        <a:solidFill>
                                          <a:schemeClr val="tx1"/>
                                        </a:solidFill>
                                        <a:latin typeface="Cambria Math"/>
                                        <a:cs typeface="Arial" pitchFamily="34" charset="0"/>
                                      </a:rPr>
                                      <m:t>𝑢</m:t>
                                    </m:r>
                                    <m:r>
                                      <a:rPr lang="en-US" sz="1800" b="0" i="1" smtClean="0">
                                        <a:solidFill>
                                          <a:schemeClr val="tx1"/>
                                        </a:solidFill>
                                        <a:latin typeface="Cambria Math"/>
                                        <a:cs typeface="Arial" pitchFamily="34" charset="0"/>
                                      </a:rPr>
                                      <m:t>+</m:t>
                                    </m:r>
                                    <m:r>
                                      <a:rPr lang="en-US" sz="1800" b="0" i="1" smtClean="0">
                                        <a:solidFill>
                                          <a:schemeClr val="tx1"/>
                                        </a:solidFill>
                                        <a:latin typeface="Cambria Math"/>
                                        <a:cs typeface="Arial" pitchFamily="34" charset="0"/>
                                      </a:rPr>
                                      <m:t>𝑣</m:t>
                                    </m:r>
                                  </m:e>
                                </m:d>
                                <m:r>
                                  <a:rPr lang="en-US" sz="1800" b="0" i="1" smtClean="0">
                                    <a:solidFill>
                                      <a:schemeClr val="tx1"/>
                                    </a:solidFill>
                                    <a:latin typeface="Cambria Math"/>
                                    <a:cs typeface="Arial" pitchFamily="34" charset="0"/>
                                  </a:rPr>
                                  <m:t>=</m:t>
                                </m:r>
                                <m:r>
                                  <a:rPr lang="en-US" sz="1800" b="0" i="1" smtClean="0">
                                    <a:solidFill>
                                      <a:schemeClr val="tx1"/>
                                    </a:solidFill>
                                    <a:latin typeface="Cambria Math"/>
                                    <a:cs typeface="Arial" pitchFamily="34" charset="0"/>
                                  </a:rPr>
                                  <m:t>𝛼</m:t>
                                </m:r>
                                <m:r>
                                  <a:rPr lang="en-US" sz="1800" b="0" i="1" smtClean="0">
                                    <a:solidFill>
                                      <a:schemeClr val="tx1"/>
                                    </a:solidFill>
                                    <a:latin typeface="Cambria Math"/>
                                    <a:cs typeface="Arial" pitchFamily="34" charset="0"/>
                                  </a:rPr>
                                  <m:t>𝑢</m:t>
                                </m:r>
                                <m:r>
                                  <a:rPr lang="en-US" sz="1800" b="0" i="1" smtClean="0">
                                    <a:solidFill>
                                      <a:schemeClr val="tx1"/>
                                    </a:solidFill>
                                    <a:latin typeface="Cambria Math"/>
                                    <a:cs typeface="Arial" pitchFamily="34" charset="0"/>
                                  </a:rPr>
                                  <m:t>+</m:t>
                                </m:r>
                                <m:r>
                                  <a:rPr lang="en-US" sz="1800" b="0" i="1" smtClean="0">
                                    <a:solidFill>
                                      <a:schemeClr val="tx1"/>
                                    </a:solidFill>
                                    <a:latin typeface="Cambria Math"/>
                                    <a:cs typeface="Arial" pitchFamily="34" charset="0"/>
                                  </a:rPr>
                                  <m:t>𝛼</m:t>
                                </m:r>
                                <m:r>
                                  <a:rPr lang="en-US" sz="1800" b="0" i="1" smtClean="0">
                                    <a:solidFill>
                                      <a:schemeClr val="tx1"/>
                                    </a:solidFill>
                                    <a:latin typeface="Cambria Math"/>
                                    <a:cs typeface="Arial" pitchFamily="34" charset="0"/>
                                  </a:rPr>
                                  <m:t>𝑣</m:t>
                                </m:r>
                              </m:oMath>
                            </m:oMathPara>
                          </a14:m>
                          <a:endParaRPr lang="en-US" sz="1800" b="0" dirty="0">
                            <a:solidFill>
                              <a:schemeClr val="tx1"/>
                            </a:solidFill>
                            <a:latin typeface="Arial" pitchFamily="34" charset="0"/>
                            <a:cs typeface="Arial" pitchFamily="34" charset="0"/>
                          </a:endParaRPr>
                        </a:p>
                      </a:txBody>
                      <a:tcPr marL="76112" marR="76112" marT="38056" marB="38056" anchor="ctr">
                        <a:lnL>
                          <a:noFill/>
                        </a:lnL>
                        <a:lnR>
                          <a:noFill/>
                        </a:lnR>
                        <a:lnT>
                          <a:noFill/>
                        </a:lnT>
                        <a:lnB>
                          <a:noFill/>
                        </a:lnB>
                        <a:solidFill>
                          <a:srgbClr val="FFFFFF"/>
                        </a:solidFill>
                      </a:tcPr>
                    </a:tc>
                  </a:tr>
                  <a:tr h="641479">
                    <a:tc>
                      <a:txBody>
                        <a:bodyPr/>
                        <a:lstStyle/>
                        <a:p>
                          <a:r>
                            <a:rPr lang="en-US" sz="1800" b="0">
                              <a:solidFill>
                                <a:schemeClr val="tx1"/>
                              </a:solidFill>
                              <a:latin typeface="Arial" pitchFamily="34" charset="0"/>
                              <a:cs typeface="Arial" pitchFamily="34" charset="0"/>
                            </a:rPr>
                            <a:t>Distributivity of scalar multiplication with respect to field addition</a:t>
                          </a:r>
                        </a:p>
                      </a:txBody>
                      <a:tcPr marL="76112" marR="76112" marT="38056" marB="38056" anchor="ctr">
                        <a:lnL>
                          <a:noFill/>
                        </a:lnL>
                        <a:lnR>
                          <a:noFill/>
                        </a:lnR>
                        <a:lnT>
                          <a:noFill/>
                        </a:lnT>
                        <a:lnB>
                          <a:noFill/>
                        </a:lnB>
                        <a:solidFill>
                          <a:srgbClr val="F8F4FF"/>
                        </a:solidFill>
                      </a:tcPr>
                    </a:tc>
                    <a:tc>
                      <a:txBody>
                        <a:bodyPr/>
                        <a:lstStyle/>
                        <a:p>
                          <a14:m>
                            <m:oMathPara xmlns:m="http://schemas.openxmlformats.org/officeDocument/2006/math">
                              <m:oMathParaPr>
                                <m:jc m:val="centerGroup"/>
                              </m:oMathParaPr>
                              <m:oMath xmlns:m="http://schemas.openxmlformats.org/officeDocument/2006/math">
                                <m:d>
                                  <m:dPr>
                                    <m:ctrlPr>
                                      <a:rPr lang="en-US" sz="1800" b="0" i="1" smtClean="0">
                                        <a:solidFill>
                                          <a:schemeClr val="tx1"/>
                                        </a:solidFill>
                                        <a:latin typeface="Cambria Math"/>
                                        <a:cs typeface="Arial" pitchFamily="34" charset="0"/>
                                      </a:rPr>
                                    </m:ctrlPr>
                                  </m:dPr>
                                  <m:e>
                                    <m:r>
                                      <a:rPr lang="en-US" sz="1800" b="0" i="1" smtClean="0">
                                        <a:solidFill>
                                          <a:schemeClr val="tx1"/>
                                        </a:solidFill>
                                        <a:latin typeface="Cambria Math"/>
                                        <a:cs typeface="Arial" pitchFamily="34" charset="0"/>
                                      </a:rPr>
                                      <m:t>𝛼</m:t>
                                    </m:r>
                                    <m:r>
                                      <a:rPr lang="en-US" sz="1800" b="0" i="1" smtClean="0">
                                        <a:solidFill>
                                          <a:schemeClr val="tx1"/>
                                        </a:solidFill>
                                        <a:latin typeface="Cambria Math"/>
                                        <a:cs typeface="Arial" pitchFamily="34" charset="0"/>
                                      </a:rPr>
                                      <m:t>+</m:t>
                                    </m:r>
                                    <m:r>
                                      <a:rPr lang="en-US" sz="1800" b="0" i="1" smtClean="0">
                                        <a:solidFill>
                                          <a:schemeClr val="tx1"/>
                                        </a:solidFill>
                                        <a:latin typeface="Cambria Math"/>
                                        <a:cs typeface="Arial" pitchFamily="34" charset="0"/>
                                      </a:rPr>
                                      <m:t>𝛽</m:t>
                                    </m:r>
                                  </m:e>
                                </m:d>
                                <m:r>
                                  <a:rPr lang="en-US" sz="1800" b="0" i="1" smtClean="0">
                                    <a:solidFill>
                                      <a:schemeClr val="tx1"/>
                                    </a:solidFill>
                                    <a:latin typeface="Cambria Math"/>
                                    <a:cs typeface="Arial" pitchFamily="34" charset="0"/>
                                  </a:rPr>
                                  <m:t>𝑣</m:t>
                                </m:r>
                                <m:r>
                                  <a:rPr lang="en-US" sz="1800" b="0" i="1" smtClean="0">
                                    <a:solidFill>
                                      <a:schemeClr val="tx1"/>
                                    </a:solidFill>
                                    <a:latin typeface="Cambria Math"/>
                                    <a:cs typeface="Arial" pitchFamily="34" charset="0"/>
                                  </a:rPr>
                                  <m:t>=</m:t>
                                </m:r>
                                <m:r>
                                  <a:rPr lang="en-US" sz="1800" b="0" i="1" smtClean="0">
                                    <a:solidFill>
                                      <a:schemeClr val="tx1"/>
                                    </a:solidFill>
                                    <a:latin typeface="Cambria Math"/>
                                    <a:cs typeface="Arial" pitchFamily="34" charset="0"/>
                                  </a:rPr>
                                  <m:t>𝛼</m:t>
                                </m:r>
                                <m:r>
                                  <a:rPr lang="en-US" sz="1800" b="0" i="1" smtClean="0">
                                    <a:solidFill>
                                      <a:schemeClr val="tx1"/>
                                    </a:solidFill>
                                    <a:latin typeface="Cambria Math"/>
                                    <a:cs typeface="Arial" pitchFamily="34" charset="0"/>
                                  </a:rPr>
                                  <m:t>𝑣</m:t>
                                </m:r>
                                <m:r>
                                  <a:rPr lang="en-US" sz="1800" b="0" i="1" smtClean="0">
                                    <a:solidFill>
                                      <a:schemeClr val="tx1"/>
                                    </a:solidFill>
                                    <a:latin typeface="Cambria Math"/>
                                    <a:cs typeface="Arial" pitchFamily="34" charset="0"/>
                                  </a:rPr>
                                  <m:t>+</m:t>
                                </m:r>
                                <m:r>
                                  <a:rPr lang="en-US" sz="1800" b="0" i="1" smtClean="0">
                                    <a:solidFill>
                                      <a:schemeClr val="tx1"/>
                                    </a:solidFill>
                                    <a:latin typeface="Cambria Math"/>
                                    <a:cs typeface="Arial" pitchFamily="34" charset="0"/>
                                  </a:rPr>
                                  <m:t>𝛽</m:t>
                                </m:r>
                                <m:r>
                                  <a:rPr lang="en-US" sz="1800" b="0" i="1" smtClean="0">
                                    <a:solidFill>
                                      <a:schemeClr val="tx1"/>
                                    </a:solidFill>
                                    <a:latin typeface="Cambria Math"/>
                                    <a:cs typeface="Arial" pitchFamily="34" charset="0"/>
                                  </a:rPr>
                                  <m:t>𝑣</m:t>
                                </m:r>
                              </m:oMath>
                            </m:oMathPara>
                          </a14:m>
                          <a:endParaRPr lang="en-US" sz="1800" b="0" dirty="0">
                            <a:solidFill>
                              <a:schemeClr val="tx1"/>
                            </a:solidFill>
                            <a:latin typeface="Arial" pitchFamily="34" charset="0"/>
                            <a:cs typeface="Arial" pitchFamily="34" charset="0"/>
                          </a:endParaRPr>
                        </a:p>
                      </a:txBody>
                      <a:tcPr marL="76112" marR="76112" marT="38056" marB="38056" anchor="ctr">
                        <a:lnL>
                          <a:noFill/>
                        </a:lnL>
                        <a:lnR>
                          <a:noFill/>
                        </a:lnR>
                        <a:lnT>
                          <a:noFill/>
                        </a:lnT>
                        <a:lnB>
                          <a:noFill/>
                        </a:lnB>
                        <a:solidFill>
                          <a:srgbClr val="F8F4FF"/>
                        </a:solidFill>
                      </a:tcPr>
                    </a:tc>
                  </a:tr>
                  <a:tr h="641479">
                    <a:tc>
                      <a:txBody>
                        <a:bodyPr/>
                        <a:lstStyle/>
                        <a:p>
                          <a:r>
                            <a:rPr lang="en-US" sz="1800" b="0" dirty="0">
                              <a:solidFill>
                                <a:schemeClr val="tx1"/>
                              </a:solidFill>
                              <a:latin typeface="Arial" pitchFamily="34" charset="0"/>
                              <a:cs typeface="Arial" pitchFamily="34" charset="0"/>
                            </a:rPr>
                            <a:t>Compatibility of scalar multiplication with field multiplication</a:t>
                          </a:r>
                        </a:p>
                      </a:txBody>
                      <a:tcPr marL="76112" marR="76112" marT="38056" marB="38056" anchor="ctr">
                        <a:lnL>
                          <a:noFill/>
                        </a:lnL>
                        <a:lnR>
                          <a:noFill/>
                        </a:lnR>
                        <a:lnT>
                          <a:noFill/>
                        </a:lnT>
                        <a:lnB>
                          <a:noFill/>
                        </a:lnB>
                        <a:solidFill>
                          <a:srgbClr val="FFFFFF"/>
                        </a:solidFill>
                      </a:tcPr>
                    </a:tc>
                    <a:tc>
                      <a:txBody>
                        <a:bodyPr/>
                        <a:lstStyle/>
                        <a:p>
                          <a14:m>
                            <m:oMathPara xmlns:m="http://schemas.openxmlformats.org/officeDocument/2006/math">
                              <m:oMathParaPr>
                                <m:jc m:val="centerGroup"/>
                              </m:oMathParaPr>
                              <m:oMath xmlns:m="http://schemas.openxmlformats.org/officeDocument/2006/math">
                                <m:r>
                                  <a:rPr lang="en-US" sz="1800" b="0" i="1" smtClean="0">
                                    <a:solidFill>
                                      <a:schemeClr val="tx1"/>
                                    </a:solidFill>
                                    <a:latin typeface="Cambria Math"/>
                                    <a:cs typeface="Arial" pitchFamily="34" charset="0"/>
                                  </a:rPr>
                                  <m:t>𝛼</m:t>
                                </m:r>
                                <m:d>
                                  <m:dPr>
                                    <m:ctrlPr>
                                      <a:rPr lang="en-US" sz="1800" b="0" i="1" smtClean="0">
                                        <a:solidFill>
                                          <a:schemeClr val="tx1"/>
                                        </a:solidFill>
                                        <a:latin typeface="Cambria Math"/>
                                        <a:cs typeface="Arial" pitchFamily="34" charset="0"/>
                                      </a:rPr>
                                    </m:ctrlPr>
                                  </m:dPr>
                                  <m:e>
                                    <m:r>
                                      <a:rPr lang="en-US" sz="1800" b="0" i="1" smtClean="0">
                                        <a:solidFill>
                                          <a:schemeClr val="tx1"/>
                                        </a:solidFill>
                                        <a:latin typeface="Cambria Math"/>
                                        <a:cs typeface="Arial" pitchFamily="34" charset="0"/>
                                      </a:rPr>
                                      <m:t>𝛽</m:t>
                                    </m:r>
                                    <m:r>
                                      <a:rPr lang="en-US" sz="1800" b="0" i="1" smtClean="0">
                                        <a:solidFill>
                                          <a:schemeClr val="tx1"/>
                                        </a:solidFill>
                                        <a:latin typeface="Cambria Math"/>
                                        <a:cs typeface="Arial" pitchFamily="34" charset="0"/>
                                      </a:rPr>
                                      <m:t>𝑣</m:t>
                                    </m:r>
                                  </m:e>
                                </m:d>
                                <m:r>
                                  <a:rPr lang="en-US" sz="1800" b="0" i="1" smtClean="0">
                                    <a:solidFill>
                                      <a:schemeClr val="tx1"/>
                                    </a:solidFill>
                                    <a:latin typeface="Cambria Math"/>
                                    <a:cs typeface="Arial" pitchFamily="34" charset="0"/>
                                  </a:rPr>
                                  <m:t>=</m:t>
                                </m:r>
                                <m:d>
                                  <m:dPr>
                                    <m:ctrlPr>
                                      <a:rPr lang="en-US" sz="1800" b="0" i="1" smtClean="0">
                                        <a:solidFill>
                                          <a:schemeClr val="tx1"/>
                                        </a:solidFill>
                                        <a:latin typeface="Cambria Math"/>
                                        <a:cs typeface="Arial" pitchFamily="34" charset="0"/>
                                      </a:rPr>
                                    </m:ctrlPr>
                                  </m:dPr>
                                  <m:e>
                                    <m:r>
                                      <a:rPr lang="en-US" sz="1800" b="0" i="1" smtClean="0">
                                        <a:solidFill>
                                          <a:schemeClr val="tx1"/>
                                        </a:solidFill>
                                        <a:latin typeface="Cambria Math"/>
                                        <a:cs typeface="Arial" pitchFamily="34" charset="0"/>
                                      </a:rPr>
                                      <m:t>𝛼𝛽</m:t>
                                    </m:r>
                                  </m:e>
                                </m:d>
                                <m:r>
                                  <a:rPr lang="en-US" sz="1800" b="0" i="1" smtClean="0">
                                    <a:solidFill>
                                      <a:schemeClr val="tx1"/>
                                    </a:solidFill>
                                    <a:latin typeface="Cambria Math"/>
                                    <a:cs typeface="Arial" pitchFamily="34" charset="0"/>
                                  </a:rPr>
                                  <m:t>𝑣</m:t>
                                </m:r>
                              </m:oMath>
                            </m:oMathPara>
                          </a14:m>
                          <a:endParaRPr lang="en-US" sz="1800" b="0" dirty="0">
                            <a:solidFill>
                              <a:schemeClr val="tx1"/>
                            </a:solidFill>
                            <a:latin typeface="Arial" pitchFamily="34" charset="0"/>
                            <a:cs typeface="Arial" pitchFamily="34" charset="0"/>
                          </a:endParaRPr>
                        </a:p>
                      </a:txBody>
                      <a:tcPr marL="76112" marR="76112" marT="38056" marB="38056" anchor="ctr">
                        <a:lnL>
                          <a:noFill/>
                        </a:lnL>
                        <a:lnR>
                          <a:noFill/>
                        </a:lnR>
                        <a:lnT>
                          <a:noFill/>
                        </a:lnT>
                        <a:lnB>
                          <a:noFill/>
                        </a:lnB>
                        <a:solidFill>
                          <a:srgbClr val="FFFFFF"/>
                        </a:solidFill>
                      </a:tcPr>
                    </a:tc>
                  </a:tr>
                  <a:tr h="641479">
                    <a:tc>
                      <a:txBody>
                        <a:bodyPr/>
                        <a:lstStyle/>
                        <a:p>
                          <a:r>
                            <a:rPr lang="en-US" sz="1800" b="0" dirty="0">
                              <a:solidFill>
                                <a:schemeClr val="tx1"/>
                              </a:solidFill>
                              <a:latin typeface="Arial" pitchFamily="34" charset="0"/>
                              <a:cs typeface="Arial" pitchFamily="34" charset="0"/>
                            </a:rPr>
                            <a:t>Identity element of scalar multiplication</a:t>
                          </a:r>
                        </a:p>
                      </a:txBody>
                      <a:tcPr marL="76112" marR="76112" marT="38056" marB="38056" anchor="ctr">
                        <a:lnL>
                          <a:noFill/>
                        </a:lnL>
                        <a:lnR>
                          <a:noFill/>
                        </a:lnR>
                        <a:lnT>
                          <a:noFill/>
                        </a:lnT>
                        <a:lnB>
                          <a:noFill/>
                        </a:lnB>
                        <a:solidFill>
                          <a:srgbClr val="F8F4FF"/>
                        </a:solidFill>
                      </a:tcPr>
                    </a:tc>
                    <a:tc>
                      <a:txBody>
                        <a:bodyPr/>
                        <a:lstStyle/>
                        <a:p>
                          <a14:m>
                            <m:oMath xmlns:m="http://schemas.openxmlformats.org/officeDocument/2006/math">
                              <m:r>
                                <a:rPr lang="en-US" sz="1800" b="0" i="1" smtClean="0">
                                  <a:solidFill>
                                    <a:schemeClr val="tx1"/>
                                  </a:solidFill>
                                  <a:latin typeface="Cambria Math"/>
                                  <a:cs typeface="Arial" pitchFamily="34" charset="0"/>
                                </a:rPr>
                                <m:t>1</m:t>
                              </m:r>
                              <m:r>
                                <a:rPr lang="en-US" sz="1800" b="0" i="1" smtClean="0">
                                  <a:solidFill>
                                    <a:schemeClr val="tx1"/>
                                  </a:solidFill>
                                  <a:latin typeface="Cambria Math"/>
                                  <a:cs typeface="Arial" pitchFamily="34" charset="0"/>
                                </a:rPr>
                                <m:t>𝑣</m:t>
                              </m:r>
                              <m:r>
                                <a:rPr lang="en-US" sz="1800" b="0" i="1" smtClean="0">
                                  <a:solidFill>
                                    <a:schemeClr val="tx1"/>
                                  </a:solidFill>
                                  <a:latin typeface="Cambria Math"/>
                                  <a:cs typeface="Arial" pitchFamily="34" charset="0"/>
                                </a:rPr>
                                <m:t>=</m:t>
                              </m:r>
                              <m:r>
                                <a:rPr lang="en-US" sz="1800" b="0" i="1" smtClean="0">
                                  <a:solidFill>
                                    <a:schemeClr val="tx1"/>
                                  </a:solidFill>
                                  <a:latin typeface="Cambria Math"/>
                                  <a:cs typeface="Arial" pitchFamily="34" charset="0"/>
                                </a:rPr>
                                <m:t>𝑣</m:t>
                              </m:r>
                            </m:oMath>
                          </a14:m>
                          <a:r>
                            <a:rPr lang="en-US" sz="1800" b="0" dirty="0" smtClean="0">
                              <a:solidFill>
                                <a:schemeClr val="tx1"/>
                              </a:solidFill>
                              <a:latin typeface="Arial" pitchFamily="34" charset="0"/>
                              <a:cs typeface="Arial" pitchFamily="34" charset="0"/>
                            </a:rPr>
                            <a:t>, where </a:t>
                          </a:r>
                          <a14:m>
                            <m:oMath xmlns:m="http://schemas.openxmlformats.org/officeDocument/2006/math">
                              <m:r>
                                <a:rPr lang="en-US" sz="1800" b="0" i="1" smtClean="0">
                                  <a:solidFill>
                                    <a:schemeClr val="tx1"/>
                                  </a:solidFill>
                                  <a:latin typeface="Cambria Math"/>
                                  <a:cs typeface="Arial" pitchFamily="34" charset="0"/>
                                </a:rPr>
                                <m:t>1</m:t>
                              </m:r>
                            </m:oMath>
                          </a14:m>
                          <a:r>
                            <a:rPr lang="en-US" sz="1800" b="0" dirty="0" smtClean="0">
                              <a:solidFill>
                                <a:schemeClr val="tx1"/>
                              </a:solidFill>
                              <a:latin typeface="Arial" pitchFamily="34" charset="0"/>
                              <a:cs typeface="Arial" pitchFamily="34" charset="0"/>
                            </a:rPr>
                            <a:t> is  </a:t>
                          </a:r>
                          <a:r>
                            <a:rPr lang="en-US" sz="1800" b="0" dirty="0">
                              <a:solidFill>
                                <a:schemeClr val="tx1"/>
                              </a:solidFill>
                              <a:latin typeface="Arial" pitchFamily="34" charset="0"/>
                              <a:cs typeface="Arial" pitchFamily="34" charset="0"/>
                            </a:rPr>
                            <a:t>the </a:t>
                          </a:r>
                          <a:r>
                            <a:rPr lang="en-US" sz="1800" b="0" u="none" strike="noStrike" dirty="0">
                              <a:solidFill>
                                <a:schemeClr val="tx1"/>
                              </a:solidFill>
                              <a:effectLst/>
                              <a:latin typeface="Arial" pitchFamily="34" charset="0"/>
                              <a:cs typeface="Arial" pitchFamily="34" charset="0"/>
                            </a:rPr>
                            <a:t>multiplicative </a:t>
                          </a:r>
                          <a:r>
                            <a:rPr lang="en-US" sz="1800" b="0" u="none" strike="noStrike" dirty="0" smtClean="0">
                              <a:solidFill>
                                <a:schemeClr val="tx1"/>
                              </a:solidFill>
                              <a:effectLst/>
                              <a:latin typeface="Arial" pitchFamily="34" charset="0"/>
                              <a:cs typeface="Arial" pitchFamily="34" charset="0"/>
                            </a:rPr>
                            <a:t>identity</a:t>
                          </a:r>
                          <a:r>
                            <a:rPr lang="en-US" sz="1800" b="0" u="none" strike="noStrike" baseline="0" dirty="0" smtClean="0">
                              <a:solidFill>
                                <a:schemeClr val="tx1"/>
                              </a:solidFill>
                              <a:effectLst/>
                              <a:latin typeface="Arial" pitchFamily="34" charset="0"/>
                              <a:cs typeface="Arial" pitchFamily="34" charset="0"/>
                            </a:rPr>
                            <a:t> </a:t>
                          </a:r>
                          <a:r>
                            <a:rPr lang="en-US" sz="1800" b="0" dirty="0" smtClean="0">
                              <a:solidFill>
                                <a:schemeClr val="tx1"/>
                              </a:solidFill>
                              <a:latin typeface="Arial" pitchFamily="34" charset="0"/>
                              <a:cs typeface="Arial" pitchFamily="34" charset="0"/>
                            </a:rPr>
                            <a:t>in</a:t>
                          </a:r>
                          <a:r>
                            <a:rPr lang="en-US" sz="1800" b="0" dirty="0">
                              <a:solidFill>
                                <a:schemeClr val="tx1"/>
                              </a:solidFill>
                              <a:latin typeface="Arial" pitchFamily="34" charset="0"/>
                              <a:cs typeface="Arial" pitchFamily="34" charset="0"/>
                            </a:rPr>
                            <a:t> </a:t>
                          </a:r>
                          <a14:m>
                            <m:oMath xmlns:m="http://schemas.openxmlformats.org/officeDocument/2006/math">
                              <m:r>
                                <a:rPr lang="en-US" sz="1800" b="0" i="1" smtClean="0">
                                  <a:solidFill>
                                    <a:schemeClr val="tx1"/>
                                  </a:solidFill>
                                  <a:latin typeface="Cambria Math"/>
                                  <a:cs typeface="Arial" pitchFamily="34" charset="0"/>
                                </a:rPr>
                                <m:t>𝐹</m:t>
                              </m:r>
                            </m:oMath>
                          </a14:m>
                          <a:r>
                            <a:rPr lang="en-US" sz="1800" b="0" dirty="0" smtClean="0">
                              <a:solidFill>
                                <a:schemeClr val="tx1"/>
                              </a:solidFill>
                              <a:latin typeface="Arial" pitchFamily="34" charset="0"/>
                              <a:cs typeface="Arial" pitchFamily="34" charset="0"/>
                            </a:rPr>
                            <a:t>.</a:t>
                          </a:r>
                          <a:endParaRPr lang="en-US" sz="1800" b="0" dirty="0">
                            <a:solidFill>
                              <a:schemeClr val="tx1"/>
                            </a:solidFill>
                            <a:latin typeface="Arial" pitchFamily="34" charset="0"/>
                            <a:cs typeface="Arial" pitchFamily="34" charset="0"/>
                          </a:endParaRPr>
                        </a:p>
                      </a:txBody>
                      <a:tcPr marL="76112" marR="76112" marT="38056" marB="38056" anchor="ctr">
                        <a:lnL>
                          <a:noFill/>
                        </a:lnL>
                        <a:lnR>
                          <a:noFill/>
                        </a:lnR>
                        <a:lnT>
                          <a:noFill/>
                        </a:lnT>
                        <a:lnB>
                          <a:noFill/>
                        </a:lnB>
                        <a:solidFill>
                          <a:srgbClr val="F8F4FF"/>
                        </a:solidFill>
                      </a:tcPr>
                    </a:tc>
                  </a:tr>
                </a:tbl>
              </a:graphicData>
            </a:graphic>
          </p:graphicFrame>
        </mc:Choice>
        <mc:Fallback>
          <p:graphicFrame>
            <p:nvGraphicFramePr>
              <p:cNvPr id="5" name="Content Placeholder 4"/>
              <p:cNvGraphicFramePr>
                <a:graphicFrameLocks noGrp="1"/>
              </p:cNvGraphicFramePr>
              <p:nvPr>
                <p:ph idx="1"/>
                <p:extLst>
                  <p:ext uri="{D42A27DB-BD31-4B8C-83A1-F6EECF244321}">
                    <p14:modId xmlns="" xmlns:p14="http://schemas.microsoft.com/office/powerpoint/2010/main" val="3721519719"/>
                  </p:ext>
                </p:extLst>
              </p:nvPr>
            </p:nvGraphicFramePr>
            <p:xfrm>
              <a:off x="381000" y="1295399"/>
              <a:ext cx="8229600" cy="4953002"/>
            </p:xfrm>
            <a:graphic>
              <a:graphicData uri="http://schemas.openxmlformats.org/drawingml/2006/table">
                <a:tbl>
                  <a:tblPr/>
                  <a:tblGrid>
                    <a:gridCol w="4114800"/>
                    <a:gridCol w="4114800"/>
                  </a:tblGrid>
                  <a:tr h="359814">
                    <a:tc>
                      <a:txBody>
                        <a:bodyPr/>
                        <a:lstStyle/>
                        <a:p>
                          <a:r>
                            <a:rPr lang="en-US" sz="1800" b="0" dirty="0" smtClean="0">
                              <a:solidFill>
                                <a:schemeClr val="tx1"/>
                              </a:solidFill>
                              <a:latin typeface="Arial" pitchFamily="34" charset="0"/>
                              <a:cs typeface="Arial" pitchFamily="34" charset="0"/>
                            </a:rPr>
                            <a:t>Closed</a:t>
                          </a:r>
                          <a:r>
                            <a:rPr lang="en-US" sz="1800" b="0" baseline="0" dirty="0" smtClean="0">
                              <a:solidFill>
                                <a:schemeClr val="tx1"/>
                              </a:solidFill>
                              <a:latin typeface="Arial" pitchFamily="34" charset="0"/>
                              <a:cs typeface="Arial" pitchFamily="34" charset="0"/>
                            </a:rPr>
                            <a:t> under addition and scalar </a:t>
                          </a:r>
                          <a:r>
                            <a:rPr lang="en-US" sz="1800" b="0" baseline="0" dirty="0" err="1" smtClean="0">
                              <a:solidFill>
                                <a:schemeClr val="tx1"/>
                              </a:solidFill>
                              <a:latin typeface="Arial" pitchFamily="34" charset="0"/>
                              <a:cs typeface="Arial" pitchFamily="34" charset="0"/>
                            </a:rPr>
                            <a:t>mult</a:t>
                          </a:r>
                          <a:endParaRPr lang="en-US" sz="1800" b="0" dirty="0">
                            <a:solidFill>
                              <a:schemeClr val="tx1"/>
                            </a:solidFill>
                            <a:latin typeface="Arial" pitchFamily="34" charset="0"/>
                            <a:cs typeface="Arial" pitchFamily="34" charset="0"/>
                          </a:endParaRPr>
                        </a:p>
                      </a:txBody>
                      <a:tcPr marL="76112" marR="76112" marT="38056" marB="38056" anchor="ctr">
                        <a:lnL>
                          <a:noFill/>
                        </a:lnL>
                        <a:lnR>
                          <a:noFill/>
                        </a:lnR>
                        <a:lnT>
                          <a:noFill/>
                        </a:lnT>
                        <a:lnB>
                          <a:noFill/>
                        </a:lnB>
                        <a:solidFill>
                          <a:srgbClr val="FFFFFF"/>
                        </a:solidFill>
                      </a:tcPr>
                    </a:tc>
                    <a:tc>
                      <a:txBody>
                        <a:bodyPr/>
                        <a:lstStyle/>
                        <a:p>
                          <a:endParaRPr lang="en-US"/>
                        </a:p>
                      </a:txBody>
                      <a:tcPr marL="76112" marR="76112" marT="38056" marB="38056" anchor="ctr">
                        <a:lnL>
                          <a:noFill/>
                        </a:lnL>
                        <a:lnR>
                          <a:noFill/>
                        </a:lnR>
                        <a:lnT>
                          <a:noFill/>
                        </a:lnT>
                        <a:lnB>
                          <a:noFill/>
                        </a:lnB>
                        <a:blipFill rotWithShape="1">
                          <a:blip r:embed="rId3"/>
                          <a:stretch>
                            <a:fillRect l="-100148" t="-8475" b="-1305085"/>
                          </a:stretch>
                        </a:blipFill>
                      </a:tcPr>
                    </a:tc>
                  </a:tr>
                  <a:tr h="359814">
                    <a:tc>
                      <a:txBody>
                        <a:bodyPr/>
                        <a:lstStyle/>
                        <a:p>
                          <a:r>
                            <a:rPr lang="en-US" sz="1800" b="0" u="none" strike="noStrike" dirty="0">
                              <a:solidFill>
                                <a:schemeClr val="tx1"/>
                              </a:solidFill>
                              <a:effectLst/>
                              <a:latin typeface="Arial" pitchFamily="34" charset="0"/>
                              <a:cs typeface="Arial" pitchFamily="34" charset="0"/>
                            </a:rPr>
                            <a:t>Associativity</a:t>
                          </a:r>
                          <a:r>
                            <a:rPr lang="en-US" sz="1800" b="0" dirty="0">
                              <a:solidFill>
                                <a:schemeClr val="tx1"/>
                              </a:solidFill>
                              <a:latin typeface="Arial" pitchFamily="34" charset="0"/>
                              <a:cs typeface="Arial" pitchFamily="34" charset="0"/>
                            </a:rPr>
                            <a:t> of addition</a:t>
                          </a:r>
                        </a:p>
                      </a:txBody>
                      <a:tcPr marL="76112" marR="76112" marT="38056" marB="38056" anchor="ctr">
                        <a:lnL>
                          <a:noFill/>
                        </a:lnL>
                        <a:lnR>
                          <a:noFill/>
                        </a:lnR>
                        <a:lnT>
                          <a:noFill/>
                        </a:lnT>
                        <a:lnB>
                          <a:noFill/>
                        </a:lnB>
                        <a:solidFill>
                          <a:srgbClr val="FFFFFF"/>
                        </a:solidFill>
                      </a:tcPr>
                    </a:tc>
                    <a:tc>
                      <a:txBody>
                        <a:bodyPr/>
                        <a:lstStyle/>
                        <a:p>
                          <a:endParaRPr lang="en-US"/>
                        </a:p>
                      </a:txBody>
                      <a:tcPr marL="76112" marR="76112" marT="38056" marB="38056" anchor="ctr">
                        <a:lnL>
                          <a:noFill/>
                        </a:lnL>
                        <a:lnR>
                          <a:noFill/>
                        </a:lnR>
                        <a:lnT>
                          <a:noFill/>
                        </a:lnT>
                        <a:lnB>
                          <a:noFill/>
                        </a:lnB>
                        <a:blipFill rotWithShape="1">
                          <a:blip r:embed="rId3"/>
                          <a:stretch>
                            <a:fillRect l="-100148" t="-108475" b="-1205085"/>
                          </a:stretch>
                        </a:blipFill>
                      </a:tcPr>
                    </a:tc>
                  </a:tr>
                  <a:tr h="359814">
                    <a:tc>
                      <a:txBody>
                        <a:bodyPr/>
                        <a:lstStyle/>
                        <a:p>
                          <a:r>
                            <a:rPr lang="en-US" sz="1800" b="0" u="none" strike="noStrike" kern="1200" dirty="0" err="1">
                              <a:solidFill>
                                <a:schemeClr val="tx1"/>
                              </a:solidFill>
                              <a:effectLst/>
                              <a:latin typeface="Arial" pitchFamily="34" charset="0"/>
                              <a:ea typeface="+mn-ea"/>
                              <a:cs typeface="Arial" pitchFamily="34" charset="0"/>
                            </a:rPr>
                            <a:t>Commutativity</a:t>
                          </a:r>
                          <a:r>
                            <a:rPr lang="en-US" sz="1800" b="0" u="none" strike="noStrike" kern="1200" dirty="0">
                              <a:solidFill>
                                <a:schemeClr val="tx1"/>
                              </a:solidFill>
                              <a:effectLst/>
                              <a:latin typeface="Arial" pitchFamily="34" charset="0"/>
                              <a:ea typeface="+mn-ea"/>
                              <a:cs typeface="Arial" pitchFamily="34" charset="0"/>
                            </a:rPr>
                            <a:t> of addition</a:t>
                          </a:r>
                        </a:p>
                      </a:txBody>
                      <a:tcPr marL="76112" marR="76112" marT="38056" marB="38056" anchor="ctr">
                        <a:lnL>
                          <a:noFill/>
                        </a:lnL>
                        <a:lnR>
                          <a:noFill/>
                        </a:lnR>
                        <a:lnT>
                          <a:noFill/>
                        </a:lnT>
                        <a:lnB>
                          <a:noFill/>
                        </a:lnB>
                        <a:solidFill>
                          <a:srgbClr val="F8F4FF"/>
                        </a:solidFill>
                      </a:tcPr>
                    </a:tc>
                    <a:tc>
                      <a:txBody>
                        <a:bodyPr/>
                        <a:lstStyle/>
                        <a:p>
                          <a:endParaRPr lang="en-US"/>
                        </a:p>
                      </a:txBody>
                      <a:tcPr marL="76112" marR="76112" marT="38056" marB="38056" anchor="ctr">
                        <a:lnL>
                          <a:noFill/>
                        </a:lnL>
                        <a:lnR>
                          <a:noFill/>
                        </a:lnR>
                        <a:lnT>
                          <a:noFill/>
                        </a:lnT>
                        <a:lnB>
                          <a:noFill/>
                        </a:lnB>
                        <a:blipFill rotWithShape="1">
                          <a:blip r:embed="rId3"/>
                          <a:stretch>
                            <a:fillRect l="-100148" t="-208475" b="-1105085"/>
                          </a:stretch>
                        </a:blipFill>
                      </a:tcPr>
                    </a:tc>
                  </a:tr>
                  <a:tr h="538442">
                    <a:tc>
                      <a:txBody>
                        <a:bodyPr/>
                        <a:lstStyle/>
                        <a:p>
                          <a:r>
                            <a:rPr lang="en-US" sz="1800" b="0" u="none" strike="noStrike" dirty="0">
                              <a:solidFill>
                                <a:schemeClr val="tx1"/>
                              </a:solidFill>
                              <a:effectLst/>
                              <a:latin typeface="Arial" pitchFamily="34" charset="0"/>
                              <a:cs typeface="Arial" pitchFamily="34" charset="0"/>
                            </a:rPr>
                            <a:t>Identity element</a:t>
                          </a:r>
                          <a:r>
                            <a:rPr lang="en-US" sz="1800" b="0" dirty="0">
                              <a:solidFill>
                                <a:schemeClr val="tx1"/>
                              </a:solidFill>
                              <a:latin typeface="Arial" pitchFamily="34" charset="0"/>
                              <a:cs typeface="Arial" pitchFamily="34" charset="0"/>
                            </a:rPr>
                            <a:t> of addition</a:t>
                          </a:r>
                        </a:p>
                      </a:txBody>
                      <a:tcPr marL="76112" marR="76112" marT="38056" marB="38056" anchor="ctr">
                        <a:lnL>
                          <a:noFill/>
                        </a:lnL>
                        <a:lnR>
                          <a:noFill/>
                        </a:lnR>
                        <a:lnT>
                          <a:noFill/>
                        </a:lnT>
                        <a:lnB>
                          <a:noFill/>
                        </a:lnB>
                        <a:solidFill>
                          <a:srgbClr val="FFFFFF"/>
                        </a:solidFill>
                      </a:tcPr>
                    </a:tc>
                    <a:tc>
                      <a:txBody>
                        <a:bodyPr/>
                        <a:lstStyle/>
                        <a:p>
                          <a:endParaRPr lang="en-US"/>
                        </a:p>
                      </a:txBody>
                      <a:tcPr marL="76112" marR="76112" marT="38056" marB="38056" anchor="ctr">
                        <a:lnL>
                          <a:noFill/>
                        </a:lnL>
                        <a:lnR>
                          <a:noFill/>
                        </a:lnR>
                        <a:lnT>
                          <a:noFill/>
                        </a:lnT>
                        <a:lnB>
                          <a:noFill/>
                        </a:lnB>
                        <a:blipFill rotWithShape="1">
                          <a:blip r:embed="rId3"/>
                          <a:stretch>
                            <a:fillRect l="-100148" t="-204494" b="-632584"/>
                          </a:stretch>
                        </a:blipFill>
                      </a:tcPr>
                    </a:tc>
                  </a:tr>
                  <a:tr h="769202">
                    <a:tc>
                      <a:txBody>
                        <a:bodyPr/>
                        <a:lstStyle/>
                        <a:p>
                          <a:r>
                            <a:rPr lang="en-US" sz="1800" b="0" u="none" strike="noStrike" dirty="0">
                              <a:solidFill>
                                <a:schemeClr val="tx1"/>
                              </a:solidFill>
                              <a:effectLst/>
                              <a:latin typeface="Arial" pitchFamily="34" charset="0"/>
                              <a:cs typeface="Arial" pitchFamily="34" charset="0"/>
                            </a:rPr>
                            <a:t>Inverse elements</a:t>
                          </a:r>
                          <a:r>
                            <a:rPr lang="en-US" sz="1800" b="0" dirty="0">
                              <a:solidFill>
                                <a:schemeClr val="tx1"/>
                              </a:solidFill>
                              <a:latin typeface="Arial" pitchFamily="34" charset="0"/>
                              <a:cs typeface="Arial" pitchFamily="34" charset="0"/>
                            </a:rPr>
                            <a:t> of addition</a:t>
                          </a:r>
                        </a:p>
                      </a:txBody>
                      <a:tcPr marL="76112" marR="76112" marT="38056" marB="38056" anchor="ctr">
                        <a:lnL>
                          <a:noFill/>
                        </a:lnL>
                        <a:lnR>
                          <a:noFill/>
                        </a:lnR>
                        <a:lnT>
                          <a:noFill/>
                        </a:lnT>
                        <a:lnB>
                          <a:noFill/>
                        </a:lnB>
                        <a:solidFill>
                          <a:srgbClr val="F8F4FF"/>
                        </a:solidFill>
                      </a:tcPr>
                    </a:tc>
                    <a:tc>
                      <a:txBody>
                        <a:bodyPr/>
                        <a:lstStyle/>
                        <a:p>
                          <a:endParaRPr lang="en-US"/>
                        </a:p>
                      </a:txBody>
                      <a:tcPr marL="76112" marR="76112" marT="38056" marB="38056" anchor="ctr">
                        <a:lnL>
                          <a:noFill/>
                        </a:lnL>
                        <a:lnR>
                          <a:noFill/>
                        </a:lnR>
                        <a:lnT>
                          <a:noFill/>
                        </a:lnT>
                        <a:lnB>
                          <a:noFill/>
                        </a:lnB>
                        <a:blipFill rotWithShape="1">
                          <a:blip r:embed="rId3"/>
                          <a:stretch>
                            <a:fillRect l="-100148" t="-215079" b="-346825"/>
                          </a:stretch>
                        </a:blipFill>
                      </a:tcPr>
                    </a:tc>
                  </a:tr>
                  <a:tr h="641479">
                    <a:tc>
                      <a:txBody>
                        <a:bodyPr/>
                        <a:lstStyle/>
                        <a:p>
                          <a:r>
                            <a:rPr lang="en-US" sz="1800" b="0" u="none" strike="noStrike" dirty="0" err="1" smtClean="0">
                              <a:solidFill>
                                <a:schemeClr val="tx1"/>
                              </a:solidFill>
                              <a:effectLst/>
                              <a:latin typeface="Arial" pitchFamily="34" charset="0"/>
                              <a:cs typeface="Arial" pitchFamily="34" charset="0"/>
                            </a:rPr>
                            <a:t>Distributivity</a:t>
                          </a:r>
                          <a:r>
                            <a:rPr lang="en-US" sz="1800" b="0" u="none" strike="noStrike" baseline="0" dirty="0" smtClean="0">
                              <a:solidFill>
                                <a:schemeClr val="tx1"/>
                              </a:solidFill>
                              <a:effectLst/>
                              <a:latin typeface="Arial" pitchFamily="34" charset="0"/>
                              <a:cs typeface="Arial" pitchFamily="34" charset="0"/>
                            </a:rPr>
                            <a:t> </a:t>
                          </a:r>
                          <a:r>
                            <a:rPr lang="en-US" sz="1800" b="0" dirty="0" smtClean="0">
                              <a:solidFill>
                                <a:schemeClr val="tx1"/>
                              </a:solidFill>
                              <a:latin typeface="Arial" pitchFamily="34" charset="0"/>
                              <a:cs typeface="Arial" pitchFamily="34" charset="0"/>
                            </a:rPr>
                            <a:t>of </a:t>
                          </a:r>
                          <a:r>
                            <a:rPr lang="en-US" sz="1800" b="0" dirty="0">
                              <a:solidFill>
                                <a:schemeClr val="tx1"/>
                              </a:solidFill>
                              <a:latin typeface="Arial" pitchFamily="34" charset="0"/>
                              <a:cs typeface="Arial" pitchFamily="34" charset="0"/>
                            </a:rPr>
                            <a:t>scalar multiplication with respect to vector addition  </a:t>
                          </a:r>
                        </a:p>
                      </a:txBody>
                      <a:tcPr marL="76112" marR="76112" marT="38056" marB="38056" anchor="ctr">
                        <a:lnL>
                          <a:noFill/>
                        </a:lnL>
                        <a:lnR>
                          <a:noFill/>
                        </a:lnR>
                        <a:lnT>
                          <a:noFill/>
                        </a:lnT>
                        <a:lnB>
                          <a:noFill/>
                        </a:lnB>
                        <a:solidFill>
                          <a:srgbClr val="FFFFFF"/>
                        </a:solidFill>
                      </a:tcPr>
                    </a:tc>
                    <a:tc>
                      <a:txBody>
                        <a:bodyPr/>
                        <a:lstStyle/>
                        <a:p>
                          <a:endParaRPr lang="en-US"/>
                        </a:p>
                      </a:txBody>
                      <a:tcPr marL="76112" marR="76112" marT="38056" marB="38056" anchor="ctr">
                        <a:lnL>
                          <a:noFill/>
                        </a:lnL>
                        <a:lnR>
                          <a:noFill/>
                        </a:lnR>
                        <a:lnT>
                          <a:noFill/>
                        </a:lnT>
                        <a:lnB>
                          <a:noFill/>
                        </a:lnB>
                        <a:blipFill rotWithShape="1">
                          <a:blip r:embed="rId3"/>
                          <a:stretch>
                            <a:fillRect l="-100148" t="-378095" b="-316190"/>
                          </a:stretch>
                        </a:blipFill>
                      </a:tcPr>
                    </a:tc>
                  </a:tr>
                  <a:tr h="641479">
                    <a:tc>
                      <a:txBody>
                        <a:bodyPr/>
                        <a:lstStyle/>
                        <a:p>
                          <a:r>
                            <a:rPr lang="en-US" sz="1800" b="0">
                              <a:solidFill>
                                <a:schemeClr val="tx1"/>
                              </a:solidFill>
                              <a:latin typeface="Arial" pitchFamily="34" charset="0"/>
                              <a:cs typeface="Arial" pitchFamily="34" charset="0"/>
                            </a:rPr>
                            <a:t>Distributivity of scalar multiplication with respect to field addition</a:t>
                          </a:r>
                        </a:p>
                      </a:txBody>
                      <a:tcPr marL="76112" marR="76112" marT="38056" marB="38056" anchor="ctr">
                        <a:lnL>
                          <a:noFill/>
                        </a:lnL>
                        <a:lnR>
                          <a:noFill/>
                        </a:lnR>
                        <a:lnT>
                          <a:noFill/>
                        </a:lnT>
                        <a:lnB>
                          <a:noFill/>
                        </a:lnB>
                        <a:solidFill>
                          <a:srgbClr val="F8F4FF"/>
                        </a:solidFill>
                      </a:tcPr>
                    </a:tc>
                    <a:tc>
                      <a:txBody>
                        <a:bodyPr/>
                        <a:lstStyle/>
                        <a:p>
                          <a:endParaRPr lang="en-US"/>
                        </a:p>
                      </a:txBody>
                      <a:tcPr marL="76112" marR="76112" marT="38056" marB="38056" anchor="ctr">
                        <a:lnL>
                          <a:noFill/>
                        </a:lnL>
                        <a:lnR>
                          <a:noFill/>
                        </a:lnR>
                        <a:lnT>
                          <a:noFill/>
                        </a:lnT>
                        <a:lnB>
                          <a:noFill/>
                        </a:lnB>
                        <a:blipFill rotWithShape="1">
                          <a:blip r:embed="rId3"/>
                          <a:stretch>
                            <a:fillRect l="-100148" t="-478095" b="-216190"/>
                          </a:stretch>
                        </a:blipFill>
                      </a:tcPr>
                    </a:tc>
                  </a:tr>
                  <a:tr h="641479">
                    <a:tc>
                      <a:txBody>
                        <a:bodyPr/>
                        <a:lstStyle/>
                        <a:p>
                          <a:r>
                            <a:rPr lang="en-US" sz="1800" b="0" dirty="0">
                              <a:solidFill>
                                <a:schemeClr val="tx1"/>
                              </a:solidFill>
                              <a:latin typeface="Arial" pitchFamily="34" charset="0"/>
                              <a:cs typeface="Arial" pitchFamily="34" charset="0"/>
                            </a:rPr>
                            <a:t>Compatibility of scalar multiplication with field multiplication</a:t>
                          </a:r>
                        </a:p>
                      </a:txBody>
                      <a:tcPr marL="76112" marR="76112" marT="38056" marB="38056" anchor="ctr">
                        <a:lnL>
                          <a:noFill/>
                        </a:lnL>
                        <a:lnR>
                          <a:noFill/>
                        </a:lnR>
                        <a:lnT>
                          <a:noFill/>
                        </a:lnT>
                        <a:lnB>
                          <a:noFill/>
                        </a:lnB>
                        <a:solidFill>
                          <a:srgbClr val="FFFFFF"/>
                        </a:solidFill>
                      </a:tcPr>
                    </a:tc>
                    <a:tc>
                      <a:txBody>
                        <a:bodyPr/>
                        <a:lstStyle/>
                        <a:p>
                          <a:endParaRPr lang="en-US"/>
                        </a:p>
                      </a:txBody>
                      <a:tcPr marL="76112" marR="76112" marT="38056" marB="38056" anchor="ctr">
                        <a:lnL>
                          <a:noFill/>
                        </a:lnL>
                        <a:lnR>
                          <a:noFill/>
                        </a:lnR>
                        <a:lnT>
                          <a:noFill/>
                        </a:lnT>
                        <a:lnB>
                          <a:noFill/>
                        </a:lnB>
                        <a:blipFill rotWithShape="1">
                          <a:blip r:embed="rId3"/>
                          <a:stretch>
                            <a:fillRect l="-100148" t="-572642" b="-114151"/>
                          </a:stretch>
                        </a:blipFill>
                      </a:tcPr>
                    </a:tc>
                  </a:tr>
                  <a:tr h="641479">
                    <a:tc>
                      <a:txBody>
                        <a:bodyPr/>
                        <a:lstStyle/>
                        <a:p>
                          <a:r>
                            <a:rPr lang="en-US" sz="1800" b="0" dirty="0">
                              <a:solidFill>
                                <a:schemeClr val="tx1"/>
                              </a:solidFill>
                              <a:latin typeface="Arial" pitchFamily="34" charset="0"/>
                              <a:cs typeface="Arial" pitchFamily="34" charset="0"/>
                            </a:rPr>
                            <a:t>Identity element of scalar multiplication</a:t>
                          </a:r>
                        </a:p>
                      </a:txBody>
                      <a:tcPr marL="76112" marR="76112" marT="38056" marB="38056" anchor="ctr">
                        <a:lnL>
                          <a:noFill/>
                        </a:lnL>
                        <a:lnR>
                          <a:noFill/>
                        </a:lnR>
                        <a:lnT>
                          <a:noFill/>
                        </a:lnT>
                        <a:lnB>
                          <a:noFill/>
                        </a:lnB>
                        <a:solidFill>
                          <a:srgbClr val="F8F4FF"/>
                        </a:solidFill>
                      </a:tcPr>
                    </a:tc>
                    <a:tc>
                      <a:txBody>
                        <a:bodyPr/>
                        <a:lstStyle/>
                        <a:p>
                          <a:endParaRPr lang="en-US"/>
                        </a:p>
                      </a:txBody>
                      <a:tcPr marL="76112" marR="76112" marT="38056" marB="38056" anchor="ctr">
                        <a:lnL>
                          <a:noFill/>
                        </a:lnL>
                        <a:lnR>
                          <a:noFill/>
                        </a:lnR>
                        <a:lnT>
                          <a:noFill/>
                        </a:lnT>
                        <a:lnB>
                          <a:noFill/>
                        </a:lnB>
                        <a:blipFill rotWithShape="1">
                          <a:blip r:embed="rId3"/>
                          <a:stretch>
                            <a:fillRect l="-100148" t="-679048" b="-15238"/>
                          </a:stretch>
                        </a:blipFill>
                      </a:tcPr>
                    </a:tc>
                  </a:tr>
                </a:tbl>
              </a:graphicData>
            </a:graphic>
          </p:graphicFrame>
        </mc:Fallback>
      </mc:AlternateContent>
      <p:sp>
        <p:nvSpPr>
          <p:cNvPr id="4" name="Slide Number Placeholder 3"/>
          <p:cNvSpPr>
            <a:spLocks noGrp="1"/>
          </p:cNvSpPr>
          <p:nvPr>
            <p:ph type="sldNum" sz="quarter" idx="12"/>
          </p:nvPr>
        </p:nvSpPr>
        <p:spPr/>
        <p:txBody>
          <a:bodyPr/>
          <a:lstStyle/>
          <a:p>
            <a:fld id="{0AD2A1D3-94CF-4BE8-B9A0-75EFE4C74F95}" type="slidenum">
              <a:rPr lang="en-US" smtClean="0"/>
              <a:pPr/>
              <a:t>19</a:t>
            </a:fld>
            <a:endParaRPr lang="en-US"/>
          </a:p>
        </p:txBody>
      </p:sp>
      <mc:AlternateContent xmlns:mc="http://schemas.openxmlformats.org/markup-compatibility/2006">
        <mc:Choice xmlns="" xmlns:a14="http://schemas.microsoft.com/office/drawing/2010/main" Requires="a14">
          <p:sp>
            <p:nvSpPr>
              <p:cNvPr id="6" name="TextBox 5"/>
              <p:cNvSpPr txBox="1"/>
              <p:nvPr/>
            </p:nvSpPr>
            <p:spPr>
              <a:xfrm>
                <a:off x="228600" y="152400"/>
                <a:ext cx="8686800" cy="1077218"/>
              </a:xfrm>
              <a:prstGeom prst="rect">
                <a:avLst/>
              </a:prstGeom>
              <a:noFill/>
            </p:spPr>
            <p:txBody>
              <a:bodyPr wrap="square" rtlCol="0">
                <a:spAutoFit/>
              </a:bodyPr>
              <a:lstStyle/>
              <a:p>
                <a:pPr algn="ctr"/>
                <a:r>
                  <a:rPr lang="en-US" sz="2800" dirty="0" smtClean="0">
                    <a:latin typeface="Arial" pitchFamily="34" charset="0"/>
                    <a:cs typeface="Arial" pitchFamily="34" charset="0"/>
                  </a:rPr>
                  <a:t>VECTOR SPACE</a:t>
                </a:r>
              </a:p>
              <a:p>
                <a:r>
                  <a:rPr lang="en-US" dirty="0" smtClean="0">
                    <a:latin typeface="Arial" pitchFamily="34" charset="0"/>
                    <a:cs typeface="Arial" pitchFamily="34" charset="0"/>
                  </a:rPr>
                  <a:t>A set </a:t>
                </a:r>
                <a14:m>
                  <m:oMath xmlns:m="http://schemas.openxmlformats.org/officeDocument/2006/math">
                    <m:r>
                      <a:rPr lang="en-US" b="0" i="1" smtClean="0">
                        <a:latin typeface="Cambria Math"/>
                        <a:cs typeface="Arial" pitchFamily="34" charset="0"/>
                      </a:rPr>
                      <m:t>𝑉</m:t>
                    </m:r>
                  </m:oMath>
                </a14:m>
                <a:r>
                  <a:rPr lang="en-US" dirty="0" smtClean="0">
                    <a:latin typeface="Arial" pitchFamily="34" charset="0"/>
                    <a:cs typeface="Arial" pitchFamily="34" charset="0"/>
                  </a:rPr>
                  <a:t> is vector space over a field </a:t>
                </a:r>
                <a14:m>
                  <m:oMath xmlns:m="http://schemas.openxmlformats.org/officeDocument/2006/math">
                    <m:r>
                      <a:rPr lang="en-US" b="0" i="1" smtClean="0">
                        <a:latin typeface="Cambria Math"/>
                        <a:cs typeface="Arial" pitchFamily="34" charset="0"/>
                      </a:rPr>
                      <m:t>𝐹</m:t>
                    </m:r>
                  </m:oMath>
                </a14:m>
                <a:r>
                  <a:rPr lang="en-US" dirty="0" smtClean="0">
                    <a:latin typeface="Arial" pitchFamily="34" charset="0"/>
                    <a:cs typeface="Arial" pitchFamily="34" charset="0"/>
                  </a:rPr>
                  <a:t> if, for any </a:t>
                </a:r>
                <a14:m>
                  <m:oMath xmlns:m="http://schemas.openxmlformats.org/officeDocument/2006/math">
                    <m:r>
                      <a:rPr lang="en-US" b="0" i="1" smtClean="0">
                        <a:latin typeface="Cambria Math"/>
                        <a:cs typeface="Arial" pitchFamily="34" charset="0"/>
                      </a:rPr>
                      <m:t>𝛼</m:t>
                    </m:r>
                    <m:r>
                      <a:rPr lang="en-US" b="0" i="1" smtClean="0">
                        <a:latin typeface="Cambria Math"/>
                        <a:cs typeface="Arial" pitchFamily="34" charset="0"/>
                      </a:rPr>
                      <m:t>, </m:t>
                    </m:r>
                    <m:r>
                      <a:rPr lang="en-US" b="0" i="1" smtClean="0">
                        <a:latin typeface="Cambria Math"/>
                        <a:cs typeface="Arial" pitchFamily="34" charset="0"/>
                      </a:rPr>
                      <m:t>𝛽</m:t>
                    </m:r>
                    <m:r>
                      <a:rPr lang="en-US" b="0" i="1" smtClean="0">
                        <a:latin typeface="Cambria Math"/>
                        <a:cs typeface="Arial" pitchFamily="34" charset="0"/>
                      </a:rPr>
                      <m:t>∈</m:t>
                    </m:r>
                    <m:r>
                      <a:rPr lang="en-US" b="0" i="1" smtClean="0">
                        <a:latin typeface="Cambria Math"/>
                        <a:cs typeface="Arial" pitchFamily="34" charset="0"/>
                      </a:rPr>
                      <m:t>𝐹</m:t>
                    </m:r>
                  </m:oMath>
                </a14:m>
                <a:r>
                  <a:rPr lang="en-US" dirty="0" smtClean="0">
                    <a:latin typeface="Arial" pitchFamily="34" charset="0"/>
                    <a:cs typeface="Arial" pitchFamily="34" charset="0"/>
                  </a:rPr>
                  <a:t> and </a:t>
                </a:r>
                <a14:m>
                  <m:oMath xmlns:m="http://schemas.openxmlformats.org/officeDocument/2006/math">
                    <m:r>
                      <a:rPr lang="en-US" b="0" i="1" smtClean="0">
                        <a:latin typeface="Cambria Math"/>
                        <a:cs typeface="Arial" pitchFamily="34" charset="0"/>
                      </a:rPr>
                      <m:t>𝑣</m:t>
                    </m:r>
                    <m:r>
                      <a:rPr lang="en-US" b="0" i="1" smtClean="0">
                        <a:latin typeface="Cambria Math"/>
                        <a:cs typeface="Arial" pitchFamily="34" charset="0"/>
                      </a:rPr>
                      <m:t>, </m:t>
                    </m:r>
                    <m:r>
                      <a:rPr lang="en-US" b="0" i="1" smtClean="0">
                        <a:latin typeface="Cambria Math"/>
                        <a:cs typeface="Arial" pitchFamily="34" charset="0"/>
                      </a:rPr>
                      <m:t>𝑤</m:t>
                    </m:r>
                    <m:r>
                      <a:rPr lang="en-US" b="0" i="1" smtClean="0">
                        <a:latin typeface="Cambria Math"/>
                        <a:cs typeface="Arial" pitchFamily="34" charset="0"/>
                      </a:rPr>
                      <m:t>∈</m:t>
                    </m:r>
                    <m:r>
                      <a:rPr lang="en-US" b="0" i="1" smtClean="0">
                        <a:latin typeface="Cambria Math"/>
                        <a:cs typeface="Arial" pitchFamily="34" charset="0"/>
                      </a:rPr>
                      <m:t>𝑉</m:t>
                    </m:r>
                  </m:oMath>
                </a14:m>
                <a:r>
                  <a:rPr lang="en-US" dirty="0" smtClean="0">
                    <a:latin typeface="Arial" pitchFamily="34" charset="0"/>
                    <a:cs typeface="Arial" pitchFamily="34" charset="0"/>
                  </a:rPr>
                  <a:t>, the following hold:</a:t>
                </a:r>
                <a:endParaRPr lang="en-US" dirty="0">
                  <a:latin typeface="Arial" pitchFamily="34" charset="0"/>
                  <a:cs typeface="Arial" pitchFamily="34" charset="0"/>
                </a:endParaRPr>
              </a:p>
            </p:txBody>
          </p:sp>
        </mc:Choice>
        <mc:Fallback>
          <p:sp>
            <p:nvSpPr>
              <p:cNvPr id="6" name="TextBox 5"/>
              <p:cNvSpPr txBox="1">
                <a:spLocks noRot="1" noChangeAspect="1" noMove="1" noResize="1" noEditPoints="1" noAdjustHandles="1" noChangeArrowheads="1" noChangeShapeType="1" noTextEdit="1"/>
              </p:cNvSpPr>
              <p:nvPr/>
            </p:nvSpPr>
            <p:spPr>
              <a:xfrm>
                <a:off x="228600" y="152400"/>
                <a:ext cx="8686800" cy="1077218"/>
              </a:xfrm>
              <a:prstGeom prst="rect">
                <a:avLst/>
              </a:prstGeom>
              <a:blipFill rotWithShape="1">
                <a:blip r:embed="rId4" cstate="print"/>
                <a:stretch>
                  <a:fillRect l="-632" t="-5650" b="-7910"/>
                </a:stretch>
              </a:blipFill>
            </p:spPr>
            <p:txBody>
              <a:bodyPr/>
              <a:lstStyle/>
              <a:p>
                <a:r>
                  <a:rPr lang="en-US">
                    <a:noFill/>
                  </a:rPr>
                  <a:t> </a:t>
                </a:r>
              </a:p>
            </p:txBody>
          </p:sp>
        </mc:Fallback>
      </mc:AlternateContent>
    </p:spTree>
    <p:extLst>
      <p:ext uri="{BB962C8B-B14F-4D97-AF65-F5344CB8AC3E}">
        <p14:creationId xmlns="" xmlns:p14="http://schemas.microsoft.com/office/powerpoint/2010/main" val="1257243940"/>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864871260"/>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2800" dirty="0">
                <a:latin typeface="Arial" pitchFamily="34" charset="0"/>
                <a:cs typeface="Arial" pitchFamily="34" charset="0"/>
              </a:rPr>
              <a:t>Euclidean Space</a:t>
            </a:r>
            <a:endParaRPr lang="en-US" sz="2800" dirty="0"/>
          </a:p>
        </p:txBody>
      </p:sp>
      <mc:AlternateContent xmlns:mc="http://schemas.openxmlformats.org/markup-compatibility/2006">
        <mc:Choice xmlns="" xmlns:a14="http://schemas.microsoft.com/office/drawing/2010/main" Requires="a14">
          <p:sp>
            <p:nvSpPr>
              <p:cNvPr id="3" name="Content Placeholder 2"/>
              <p:cNvSpPr>
                <a:spLocks noGrp="1"/>
              </p:cNvSpPr>
              <p:nvPr>
                <p:ph idx="1"/>
              </p:nvPr>
            </p:nvSpPr>
            <p:spPr/>
            <p:txBody>
              <a:bodyPr/>
              <a:lstStyle/>
              <a:p>
                <a:pPr marL="0" indent="0">
                  <a:buNone/>
                </a:pPr>
                <a:r>
                  <a:rPr lang="en-US" sz="2400" dirty="0" smtClean="0"/>
                  <a:t>Definition: </a:t>
                </a:r>
                <a:r>
                  <a:rPr lang="en-US" sz="1800" dirty="0" smtClean="0"/>
                  <a:t>Let </a:t>
                </a:r>
                <a14:m>
                  <m:oMath xmlns:m="http://schemas.openxmlformats.org/officeDocument/2006/math">
                    <m:r>
                      <a:rPr lang="en-US" sz="1800" b="0" i="1" smtClean="0">
                        <a:latin typeface="Cambria Math"/>
                      </a:rPr>
                      <m:t>𝑥</m:t>
                    </m:r>
                    <m:r>
                      <a:rPr lang="en-US" sz="1800" b="0" i="1" smtClean="0">
                        <a:latin typeface="Cambria Math"/>
                      </a:rPr>
                      <m:t>,</m:t>
                    </m:r>
                    <m:r>
                      <a:rPr lang="en-US" sz="1800" b="0" i="1" smtClean="0">
                        <a:latin typeface="Cambria Math"/>
                      </a:rPr>
                      <m:t>𝑦</m:t>
                    </m:r>
                  </m:oMath>
                </a14:m>
                <a:r>
                  <a:rPr lang="en-US" sz="1800" dirty="0" smtClean="0"/>
                  <a:t>, and </a:t>
                </a:r>
                <a14:m>
                  <m:oMath xmlns:m="http://schemas.openxmlformats.org/officeDocument/2006/math">
                    <m:r>
                      <a:rPr lang="en-US" sz="1800" b="0" i="1" smtClean="0">
                        <a:latin typeface="Cambria Math"/>
                      </a:rPr>
                      <m:t>𝑧</m:t>
                    </m:r>
                  </m:oMath>
                </a14:m>
                <a:r>
                  <a:rPr lang="en-US" sz="1800" dirty="0" smtClean="0"/>
                  <a:t> be real-valued functions on </a:t>
                </a:r>
                <a14:m>
                  <m:oMath xmlns:m="http://schemas.openxmlformats.org/officeDocument/2006/math">
                    <m:sSup>
                      <m:sSupPr>
                        <m:ctrlPr>
                          <a:rPr lang="en-US" sz="1800" b="0" i="1" smtClean="0">
                            <a:latin typeface="Cambria Math"/>
                          </a:rPr>
                        </m:ctrlPr>
                      </m:sSupPr>
                      <m:e>
                        <m:r>
                          <a:rPr lang="en-US" sz="1800" b="0" i="1" smtClean="0">
                            <a:latin typeface="Cambria Math"/>
                          </a:rPr>
                          <m:t>𝑅</m:t>
                        </m:r>
                      </m:e>
                      <m:sup>
                        <m:r>
                          <a:rPr lang="en-US" sz="1800" b="0" i="1" smtClean="0">
                            <a:latin typeface="Cambria Math"/>
                          </a:rPr>
                          <m:t>3</m:t>
                        </m:r>
                      </m:sup>
                    </m:sSup>
                  </m:oMath>
                </a14:m>
                <a:r>
                  <a:rPr lang="en-US" sz="1800" dirty="0" smtClean="0"/>
                  <a:t> such the for each point </a:t>
                </a:r>
                <a14:m>
                  <m:oMath xmlns:m="http://schemas.openxmlformats.org/officeDocument/2006/math">
                    <m:r>
                      <a:rPr lang="en-US" sz="1800" b="0" i="1" smtClean="0">
                        <a:latin typeface="Cambria Math"/>
                      </a:rPr>
                      <m:t>𝑝</m:t>
                    </m:r>
                    <m:r>
                      <a:rPr lang="en-US" sz="1800" b="0" i="1" smtClean="0">
                        <a:latin typeface="Cambria Math"/>
                      </a:rPr>
                      <m:t>=(</m:t>
                    </m:r>
                    <m:sSub>
                      <m:sSubPr>
                        <m:ctrlPr>
                          <a:rPr lang="en-US" sz="1800" b="0" i="1" smtClean="0">
                            <a:latin typeface="Cambria Math"/>
                          </a:rPr>
                        </m:ctrlPr>
                      </m:sSubPr>
                      <m:e>
                        <m:r>
                          <a:rPr lang="en-US" sz="1800" b="0" i="1" smtClean="0">
                            <a:latin typeface="Cambria Math"/>
                          </a:rPr>
                          <m:t>𝑝</m:t>
                        </m:r>
                      </m:e>
                      <m:sub>
                        <m:r>
                          <a:rPr lang="en-US" sz="1800" b="0" i="1" smtClean="0">
                            <a:latin typeface="Cambria Math"/>
                          </a:rPr>
                          <m:t>1</m:t>
                        </m:r>
                      </m:sub>
                    </m:sSub>
                    <m:r>
                      <a:rPr lang="en-US" sz="1800" b="0" i="1" smtClean="0">
                        <a:latin typeface="Cambria Math"/>
                      </a:rPr>
                      <m:t>,</m:t>
                    </m:r>
                    <m:sSub>
                      <m:sSubPr>
                        <m:ctrlPr>
                          <a:rPr lang="en-US" sz="1800" b="0" i="1" smtClean="0">
                            <a:latin typeface="Cambria Math"/>
                          </a:rPr>
                        </m:ctrlPr>
                      </m:sSubPr>
                      <m:e>
                        <m:r>
                          <a:rPr lang="en-US" sz="1800" b="0" i="1" smtClean="0">
                            <a:latin typeface="Cambria Math"/>
                          </a:rPr>
                          <m:t>𝑝</m:t>
                        </m:r>
                      </m:e>
                      <m:sub>
                        <m:r>
                          <a:rPr lang="en-US" sz="1800" b="0" i="1" smtClean="0">
                            <a:latin typeface="Cambria Math"/>
                          </a:rPr>
                          <m:t>2</m:t>
                        </m:r>
                      </m:sub>
                    </m:sSub>
                    <m:r>
                      <a:rPr lang="en-US" sz="1800" b="0" i="1" smtClean="0">
                        <a:latin typeface="Cambria Math"/>
                      </a:rPr>
                      <m:t>,</m:t>
                    </m:r>
                    <m:sSub>
                      <m:sSubPr>
                        <m:ctrlPr>
                          <a:rPr lang="en-US" sz="1800" b="0" i="1" smtClean="0">
                            <a:latin typeface="Cambria Math"/>
                          </a:rPr>
                        </m:ctrlPr>
                      </m:sSubPr>
                      <m:e>
                        <m:r>
                          <a:rPr lang="en-US" sz="1800" b="0" i="1" smtClean="0">
                            <a:latin typeface="Cambria Math"/>
                          </a:rPr>
                          <m:t>𝑝</m:t>
                        </m:r>
                      </m:e>
                      <m:sub>
                        <m:r>
                          <a:rPr lang="en-US" sz="1800" b="0" i="1" smtClean="0">
                            <a:latin typeface="Cambria Math"/>
                          </a:rPr>
                          <m:t>3</m:t>
                        </m:r>
                      </m:sub>
                    </m:sSub>
                    <m:r>
                      <a:rPr lang="en-US" sz="1800" b="0" i="1" smtClean="0">
                        <a:latin typeface="Cambria Math"/>
                      </a:rPr>
                      <m:t>)</m:t>
                    </m:r>
                  </m:oMath>
                </a14:m>
                <a:r>
                  <a:rPr lang="en-US" sz="1800" dirty="0" smtClean="0"/>
                  <a:t> we have</a:t>
                </a:r>
              </a:p>
              <a:p>
                <a:pPr marL="0" indent="0" algn="ctr">
                  <a:buNone/>
                </a:pPr>
                <a14:m>
                  <m:oMath xmlns:m="http://schemas.openxmlformats.org/officeDocument/2006/math">
                    <m:r>
                      <a:rPr lang="en-US" sz="1800" b="0" i="1" smtClean="0">
                        <a:latin typeface="Cambria Math"/>
                      </a:rPr>
                      <m:t>𝑥</m:t>
                    </m:r>
                    <m:d>
                      <m:dPr>
                        <m:ctrlPr>
                          <a:rPr lang="en-US" sz="1800" b="0" i="1" smtClean="0">
                            <a:latin typeface="Cambria Math"/>
                          </a:rPr>
                        </m:ctrlPr>
                      </m:dPr>
                      <m:e>
                        <m:r>
                          <a:rPr lang="en-US" sz="1800" b="0" i="1" smtClean="0">
                            <a:latin typeface="Cambria Math"/>
                          </a:rPr>
                          <m:t>𝑝</m:t>
                        </m:r>
                      </m:e>
                    </m:d>
                    <m:r>
                      <a:rPr lang="en-US" sz="1800" b="0" i="1" smtClean="0">
                        <a:latin typeface="Cambria Math"/>
                      </a:rPr>
                      <m:t>=</m:t>
                    </m:r>
                    <m:sSub>
                      <m:sSubPr>
                        <m:ctrlPr>
                          <a:rPr lang="en-US" sz="1800" b="0" i="1" smtClean="0">
                            <a:latin typeface="Cambria Math"/>
                          </a:rPr>
                        </m:ctrlPr>
                      </m:sSubPr>
                      <m:e>
                        <m:r>
                          <a:rPr lang="en-US" sz="1800" b="0" i="1" smtClean="0">
                            <a:latin typeface="Cambria Math"/>
                          </a:rPr>
                          <m:t>𝑝</m:t>
                        </m:r>
                      </m:e>
                      <m:sub>
                        <m:r>
                          <a:rPr lang="en-US" sz="1800" b="0" i="1" smtClean="0">
                            <a:latin typeface="Cambria Math"/>
                          </a:rPr>
                          <m:t>1</m:t>
                        </m:r>
                      </m:sub>
                    </m:sSub>
                    <m:r>
                      <a:rPr lang="en-US" sz="1800" b="0" i="1" smtClean="0">
                        <a:latin typeface="Cambria Math"/>
                      </a:rPr>
                      <m:t>,</m:t>
                    </m:r>
                    <m:r>
                      <a:rPr lang="en-US" sz="1800" b="0" i="1" smtClean="0">
                        <a:latin typeface="Cambria Math"/>
                      </a:rPr>
                      <m:t>𝑦</m:t>
                    </m:r>
                    <m:d>
                      <m:dPr>
                        <m:ctrlPr>
                          <a:rPr lang="en-US" sz="1800" b="0" i="1" smtClean="0">
                            <a:latin typeface="Cambria Math"/>
                          </a:rPr>
                        </m:ctrlPr>
                      </m:dPr>
                      <m:e>
                        <m:r>
                          <a:rPr lang="en-US" sz="1800" b="0" i="1" smtClean="0">
                            <a:latin typeface="Cambria Math"/>
                          </a:rPr>
                          <m:t>𝑝</m:t>
                        </m:r>
                      </m:e>
                    </m:d>
                    <m:r>
                      <a:rPr lang="en-US" sz="1800" b="0" i="1" smtClean="0">
                        <a:latin typeface="Cambria Math"/>
                      </a:rPr>
                      <m:t>=</m:t>
                    </m:r>
                    <m:sSub>
                      <m:sSubPr>
                        <m:ctrlPr>
                          <a:rPr lang="en-US" sz="1800" b="0" i="1" smtClean="0">
                            <a:latin typeface="Cambria Math"/>
                          </a:rPr>
                        </m:ctrlPr>
                      </m:sSubPr>
                      <m:e>
                        <m:r>
                          <a:rPr lang="en-US" sz="1800" b="0" i="1" smtClean="0">
                            <a:latin typeface="Cambria Math"/>
                          </a:rPr>
                          <m:t>𝑝</m:t>
                        </m:r>
                      </m:e>
                      <m:sub>
                        <m:r>
                          <a:rPr lang="en-US" sz="1800" b="0" i="1" smtClean="0">
                            <a:latin typeface="Cambria Math"/>
                          </a:rPr>
                          <m:t>2</m:t>
                        </m:r>
                      </m:sub>
                    </m:sSub>
                    <m:r>
                      <a:rPr lang="en-US" sz="1800" b="0" i="1" smtClean="0">
                        <a:latin typeface="Cambria Math"/>
                      </a:rPr>
                      <m:t>, </m:t>
                    </m:r>
                    <m:r>
                      <a:rPr lang="en-US" sz="1800" b="0" i="1" smtClean="0">
                        <a:latin typeface="Cambria Math"/>
                      </a:rPr>
                      <m:t>𝑧</m:t>
                    </m:r>
                    <m:d>
                      <m:dPr>
                        <m:ctrlPr>
                          <a:rPr lang="en-US" sz="1800" b="0" i="1" smtClean="0">
                            <a:latin typeface="Cambria Math"/>
                          </a:rPr>
                        </m:ctrlPr>
                      </m:dPr>
                      <m:e>
                        <m:r>
                          <a:rPr lang="en-US" sz="1800" b="0" i="1" smtClean="0">
                            <a:latin typeface="Cambria Math"/>
                          </a:rPr>
                          <m:t>𝑝</m:t>
                        </m:r>
                      </m:e>
                    </m:d>
                    <m:r>
                      <a:rPr lang="en-US" sz="1800" b="0" i="1" smtClean="0">
                        <a:latin typeface="Cambria Math"/>
                      </a:rPr>
                      <m:t>=</m:t>
                    </m:r>
                    <m:sSub>
                      <m:sSubPr>
                        <m:ctrlPr>
                          <a:rPr lang="en-US" sz="1800" b="0" i="1" smtClean="0">
                            <a:latin typeface="Cambria Math"/>
                          </a:rPr>
                        </m:ctrlPr>
                      </m:sSubPr>
                      <m:e>
                        <m:r>
                          <a:rPr lang="en-US" sz="1800" b="0" i="1" smtClean="0">
                            <a:latin typeface="Cambria Math"/>
                          </a:rPr>
                          <m:t>𝑝</m:t>
                        </m:r>
                      </m:e>
                      <m:sub>
                        <m:r>
                          <a:rPr lang="en-US" sz="1800" b="0" i="1" smtClean="0">
                            <a:latin typeface="Cambria Math"/>
                          </a:rPr>
                          <m:t>3</m:t>
                        </m:r>
                      </m:sub>
                    </m:sSub>
                  </m:oMath>
                </a14:m>
                <a:r>
                  <a:rPr lang="en-US" sz="1800" dirty="0" smtClean="0"/>
                  <a:t> </a:t>
                </a:r>
              </a:p>
              <a:p>
                <a:pPr marL="0" indent="0">
                  <a:buNone/>
                </a:pPr>
                <a:endParaRPr lang="en-US" sz="1800" dirty="0" smtClean="0"/>
              </a:p>
              <a:p>
                <a:pPr marL="0" indent="0">
                  <a:buNone/>
                </a:pPr>
                <a:endParaRPr lang="en-US" sz="1800" dirty="0"/>
              </a:p>
              <a:p>
                <a:pPr marL="0" indent="0">
                  <a:buNone/>
                </a:pPr>
                <a:r>
                  <a:rPr lang="en-US" sz="1800" dirty="0" smtClean="0"/>
                  <a:t>We can use</a:t>
                </a:r>
              </a:p>
              <a:p>
                <a:pPr marL="0" indent="0">
                  <a:buNone/>
                </a:pPr>
                <a14:m>
                  <m:oMathPara xmlns:m="http://schemas.openxmlformats.org/officeDocument/2006/math">
                    <m:oMathParaPr>
                      <m:jc m:val="centerGroup"/>
                    </m:oMathParaPr>
                    <m:oMath xmlns:m="http://schemas.openxmlformats.org/officeDocument/2006/math">
                      <m:sSub>
                        <m:sSubPr>
                          <m:ctrlPr>
                            <a:rPr lang="en-US" sz="1800" b="0" i="1" smtClean="0">
                              <a:latin typeface="Cambria Math"/>
                            </a:rPr>
                          </m:ctrlPr>
                        </m:sSubPr>
                        <m:e>
                          <m:r>
                            <a:rPr lang="en-US" sz="1800" b="0" i="1" smtClean="0">
                              <a:latin typeface="Cambria Math"/>
                            </a:rPr>
                            <m:t>𝑥</m:t>
                          </m:r>
                        </m:e>
                        <m:sub>
                          <m:r>
                            <a:rPr lang="en-US" sz="1800" b="0" i="1" smtClean="0">
                              <a:latin typeface="Cambria Math"/>
                            </a:rPr>
                            <m:t>1</m:t>
                          </m:r>
                        </m:sub>
                      </m:sSub>
                      <m:r>
                        <a:rPr lang="en-US" sz="1800" b="0" i="1" smtClean="0">
                          <a:latin typeface="Cambria Math"/>
                        </a:rPr>
                        <m:t>=</m:t>
                      </m:r>
                      <m:r>
                        <a:rPr lang="en-US" sz="1800" b="0" i="1" smtClean="0">
                          <a:latin typeface="Cambria Math"/>
                        </a:rPr>
                        <m:t>𝑥</m:t>
                      </m:r>
                      <m:r>
                        <a:rPr lang="en-US" sz="1800" b="0" i="1" smtClean="0">
                          <a:latin typeface="Cambria Math"/>
                        </a:rPr>
                        <m:t>, </m:t>
                      </m:r>
                      <m:sSub>
                        <m:sSubPr>
                          <m:ctrlPr>
                            <a:rPr lang="en-US" sz="1800" b="0" i="1" smtClean="0">
                              <a:latin typeface="Cambria Math"/>
                            </a:rPr>
                          </m:ctrlPr>
                        </m:sSubPr>
                        <m:e>
                          <m:r>
                            <a:rPr lang="en-US" sz="1800" b="0" i="1" smtClean="0">
                              <a:latin typeface="Cambria Math"/>
                            </a:rPr>
                            <m:t>𝑥</m:t>
                          </m:r>
                        </m:e>
                        <m:sub>
                          <m:r>
                            <a:rPr lang="en-US" sz="1800" b="0" i="1" smtClean="0">
                              <a:latin typeface="Cambria Math"/>
                            </a:rPr>
                            <m:t>2</m:t>
                          </m:r>
                        </m:sub>
                      </m:sSub>
                      <m:r>
                        <a:rPr lang="en-US" sz="1800" b="0" i="1" smtClean="0">
                          <a:latin typeface="Cambria Math"/>
                        </a:rPr>
                        <m:t>=</m:t>
                      </m:r>
                      <m:r>
                        <a:rPr lang="en-US" sz="1800" b="0" i="1" smtClean="0">
                          <a:latin typeface="Cambria Math"/>
                        </a:rPr>
                        <m:t>𝑦</m:t>
                      </m:r>
                      <m:r>
                        <a:rPr lang="en-US" sz="1800" b="0" i="1" smtClean="0">
                          <a:latin typeface="Cambria Math"/>
                        </a:rPr>
                        <m:t>, </m:t>
                      </m:r>
                      <m:sSub>
                        <m:sSubPr>
                          <m:ctrlPr>
                            <a:rPr lang="en-US" sz="1800" b="0" i="1" smtClean="0">
                              <a:latin typeface="Cambria Math"/>
                            </a:rPr>
                          </m:ctrlPr>
                        </m:sSubPr>
                        <m:e>
                          <m:r>
                            <a:rPr lang="en-US" sz="1800" b="0" i="1" smtClean="0">
                              <a:latin typeface="Cambria Math"/>
                            </a:rPr>
                            <m:t>𝑥</m:t>
                          </m:r>
                        </m:e>
                        <m:sub>
                          <m:r>
                            <a:rPr lang="en-US" sz="1800" b="0" i="1" smtClean="0">
                              <a:latin typeface="Cambria Math"/>
                            </a:rPr>
                            <m:t>3</m:t>
                          </m:r>
                        </m:sub>
                      </m:sSub>
                      <m:r>
                        <a:rPr lang="en-US" sz="1800" b="0" i="1" smtClean="0">
                          <a:latin typeface="Cambria Math"/>
                        </a:rPr>
                        <m:t>=</m:t>
                      </m:r>
                      <m:r>
                        <a:rPr lang="en-US" sz="1800" b="0" i="1" smtClean="0">
                          <a:latin typeface="Cambria Math"/>
                        </a:rPr>
                        <m:t>𝑧</m:t>
                      </m:r>
                    </m:oMath>
                  </m:oMathPara>
                </a14:m>
                <a:endParaRPr lang="en-US" sz="1800" dirty="0" smtClean="0"/>
              </a:p>
              <a:p>
                <a:pPr marL="0" indent="0">
                  <a:buNone/>
                </a:pPr>
                <a:endParaRPr lang="en-US" sz="1800" dirty="0"/>
              </a:p>
              <a:p>
                <a:pPr marL="0" indent="0">
                  <a:buNone/>
                </a:pPr>
                <a14:m>
                  <m:oMathPara xmlns:m="http://schemas.openxmlformats.org/officeDocument/2006/math">
                    <m:oMathParaPr>
                      <m:jc m:val="centerGroup"/>
                    </m:oMathParaPr>
                    <m:oMath xmlns:m="http://schemas.openxmlformats.org/officeDocument/2006/math">
                      <m:r>
                        <a:rPr lang="en-US" sz="1800" b="1" i="1" smtClean="0">
                          <a:latin typeface="Cambria Math"/>
                        </a:rPr>
                        <m:t>𝒑</m:t>
                      </m:r>
                      <m:r>
                        <a:rPr lang="en-US" sz="1800" b="1" i="1" smtClean="0">
                          <a:latin typeface="Cambria Math"/>
                        </a:rPr>
                        <m:t>=</m:t>
                      </m:r>
                      <m:d>
                        <m:dPr>
                          <m:ctrlPr>
                            <a:rPr lang="en-US" sz="1800" b="0" i="1" smtClean="0">
                              <a:latin typeface="Cambria Math"/>
                            </a:rPr>
                          </m:ctrlPr>
                        </m:dPr>
                        <m:e>
                          <m:sSub>
                            <m:sSubPr>
                              <m:ctrlPr>
                                <a:rPr lang="en-US" sz="1800" b="0" i="1" smtClean="0">
                                  <a:latin typeface="Cambria Math"/>
                                </a:rPr>
                              </m:ctrlPr>
                            </m:sSubPr>
                            <m:e>
                              <m:r>
                                <a:rPr lang="en-US" sz="1800" b="0" i="1" smtClean="0">
                                  <a:latin typeface="Cambria Math"/>
                                </a:rPr>
                                <m:t>𝑝</m:t>
                              </m:r>
                            </m:e>
                            <m:sub>
                              <m:r>
                                <a:rPr lang="en-US" sz="1800" b="0" i="1" smtClean="0">
                                  <a:latin typeface="Cambria Math"/>
                                </a:rPr>
                                <m:t>1</m:t>
                              </m:r>
                            </m:sub>
                          </m:sSub>
                          <m:r>
                            <a:rPr lang="en-US" sz="1800" b="0" i="1" smtClean="0">
                              <a:latin typeface="Cambria Math"/>
                            </a:rPr>
                            <m:t>,</m:t>
                          </m:r>
                          <m:sSub>
                            <m:sSubPr>
                              <m:ctrlPr>
                                <a:rPr lang="en-US" sz="1800" b="0" i="1" smtClean="0">
                                  <a:latin typeface="Cambria Math"/>
                                </a:rPr>
                              </m:ctrlPr>
                            </m:sSubPr>
                            <m:e>
                              <m:r>
                                <a:rPr lang="en-US" sz="1800" b="0" i="1" smtClean="0">
                                  <a:latin typeface="Cambria Math"/>
                                </a:rPr>
                                <m:t>𝑝</m:t>
                              </m:r>
                            </m:e>
                            <m:sub>
                              <m:r>
                                <a:rPr lang="en-US" sz="1800" b="0" i="1" smtClean="0">
                                  <a:latin typeface="Cambria Math"/>
                                </a:rPr>
                                <m:t>2</m:t>
                              </m:r>
                            </m:sub>
                          </m:sSub>
                          <m:r>
                            <a:rPr lang="en-US" sz="1800" b="0" i="1" smtClean="0">
                              <a:latin typeface="Cambria Math"/>
                            </a:rPr>
                            <m:t>,</m:t>
                          </m:r>
                          <m:sSub>
                            <m:sSubPr>
                              <m:ctrlPr>
                                <a:rPr lang="en-US" sz="1800" b="0" i="1" smtClean="0">
                                  <a:latin typeface="Cambria Math"/>
                                </a:rPr>
                              </m:ctrlPr>
                            </m:sSubPr>
                            <m:e>
                              <m:r>
                                <a:rPr lang="en-US" sz="1800" b="0" i="1" smtClean="0">
                                  <a:latin typeface="Cambria Math"/>
                                </a:rPr>
                                <m:t>𝑝</m:t>
                              </m:r>
                            </m:e>
                            <m:sub>
                              <m:r>
                                <a:rPr lang="en-US" sz="1800" b="0" i="1" smtClean="0">
                                  <a:latin typeface="Cambria Math"/>
                                </a:rPr>
                                <m:t>3</m:t>
                              </m:r>
                            </m:sub>
                          </m:sSub>
                        </m:e>
                      </m:d>
                      <m:r>
                        <a:rPr lang="en-US" sz="1800" b="0" i="1" smtClean="0">
                          <a:latin typeface="Cambria Math"/>
                        </a:rPr>
                        <m:t>=(</m:t>
                      </m:r>
                      <m:sSub>
                        <m:sSubPr>
                          <m:ctrlPr>
                            <a:rPr lang="en-US" sz="1800" b="0" i="1" smtClean="0">
                              <a:latin typeface="Cambria Math"/>
                            </a:rPr>
                          </m:ctrlPr>
                        </m:sSubPr>
                        <m:e>
                          <m:r>
                            <a:rPr lang="en-US" sz="1800" b="0" i="1" smtClean="0">
                              <a:latin typeface="Cambria Math"/>
                            </a:rPr>
                            <m:t>𝑥</m:t>
                          </m:r>
                        </m:e>
                        <m:sub>
                          <m:r>
                            <a:rPr lang="en-US" sz="1800" b="0" i="1" smtClean="0">
                              <a:latin typeface="Cambria Math"/>
                            </a:rPr>
                            <m:t>1</m:t>
                          </m:r>
                        </m:sub>
                      </m:sSub>
                      <m:d>
                        <m:dPr>
                          <m:ctrlPr>
                            <a:rPr lang="en-US" sz="1800" b="0" i="1" smtClean="0">
                              <a:latin typeface="Cambria Math"/>
                            </a:rPr>
                          </m:ctrlPr>
                        </m:dPr>
                        <m:e>
                          <m:r>
                            <a:rPr lang="en-US" sz="1800" b="1" i="1" smtClean="0">
                              <a:latin typeface="Cambria Math"/>
                            </a:rPr>
                            <m:t>𝒑</m:t>
                          </m:r>
                        </m:e>
                      </m:d>
                      <m:r>
                        <a:rPr lang="en-US" sz="1800" b="0" i="1" smtClean="0">
                          <a:latin typeface="Cambria Math"/>
                        </a:rPr>
                        <m:t>,</m:t>
                      </m:r>
                      <m:sSub>
                        <m:sSubPr>
                          <m:ctrlPr>
                            <a:rPr lang="en-US" sz="1800" i="1">
                              <a:latin typeface="Cambria Math"/>
                            </a:rPr>
                          </m:ctrlPr>
                        </m:sSubPr>
                        <m:e>
                          <m:r>
                            <a:rPr lang="en-US" sz="1800" i="1">
                              <a:latin typeface="Cambria Math"/>
                            </a:rPr>
                            <m:t>𝑥</m:t>
                          </m:r>
                        </m:e>
                        <m:sub>
                          <m:r>
                            <a:rPr lang="en-US" sz="1800" b="0" i="1" smtClean="0">
                              <a:latin typeface="Cambria Math"/>
                            </a:rPr>
                            <m:t>2</m:t>
                          </m:r>
                        </m:sub>
                      </m:sSub>
                      <m:d>
                        <m:dPr>
                          <m:ctrlPr>
                            <a:rPr lang="en-US" sz="1800" i="1">
                              <a:latin typeface="Cambria Math"/>
                            </a:rPr>
                          </m:ctrlPr>
                        </m:dPr>
                        <m:e>
                          <m:r>
                            <a:rPr lang="en-US" sz="1800" b="1" i="1">
                              <a:latin typeface="Cambria Math"/>
                            </a:rPr>
                            <m:t>𝒑</m:t>
                          </m:r>
                        </m:e>
                      </m:d>
                      <m:r>
                        <a:rPr lang="en-US" sz="1800" b="0" i="1" smtClean="0">
                          <a:latin typeface="Cambria Math"/>
                        </a:rPr>
                        <m:t>,</m:t>
                      </m:r>
                      <m:sSub>
                        <m:sSubPr>
                          <m:ctrlPr>
                            <a:rPr lang="en-US" sz="1800" i="1">
                              <a:latin typeface="Cambria Math"/>
                            </a:rPr>
                          </m:ctrlPr>
                        </m:sSubPr>
                        <m:e>
                          <m:r>
                            <a:rPr lang="en-US" sz="1800" i="1">
                              <a:latin typeface="Cambria Math"/>
                            </a:rPr>
                            <m:t>𝑥</m:t>
                          </m:r>
                        </m:e>
                        <m:sub>
                          <m:r>
                            <a:rPr lang="en-US" sz="1800" b="0" i="1" smtClean="0">
                              <a:latin typeface="Cambria Math"/>
                            </a:rPr>
                            <m:t>3</m:t>
                          </m:r>
                        </m:sub>
                      </m:sSub>
                      <m:d>
                        <m:dPr>
                          <m:ctrlPr>
                            <a:rPr lang="en-US" sz="1800" i="1">
                              <a:latin typeface="Cambria Math"/>
                            </a:rPr>
                          </m:ctrlPr>
                        </m:dPr>
                        <m:e>
                          <m:r>
                            <a:rPr lang="en-US" sz="1800" b="1" i="1">
                              <a:latin typeface="Cambria Math"/>
                            </a:rPr>
                            <m:t>𝒑</m:t>
                          </m:r>
                        </m:e>
                      </m:d>
                      <m:r>
                        <a:rPr lang="en-US" sz="1800" b="0" i="1" smtClean="0">
                          <a:latin typeface="Cambria Math"/>
                        </a:rPr>
                        <m:t>)</m:t>
                      </m:r>
                    </m:oMath>
                  </m:oMathPara>
                </a14:m>
                <a:endParaRPr lang="en-US" sz="1800" b="1"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l="-1111" t="-1078"/>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0AD2A1D3-94CF-4BE8-B9A0-75EFE4C74F95}" type="slidenum">
              <a:rPr lang="en-US" smtClean="0"/>
              <a:pPr/>
              <a:t>21</a:t>
            </a:fld>
            <a:endParaRPr lang="en-US"/>
          </a:p>
        </p:txBody>
      </p:sp>
    </p:spTree>
    <p:extLst>
      <p:ext uri="{BB962C8B-B14F-4D97-AF65-F5344CB8AC3E}">
        <p14:creationId xmlns="" xmlns:p14="http://schemas.microsoft.com/office/powerpoint/2010/main" val="39147009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randombar(horizontal)">
                                      <p:cBhvr>
                                        <p:cTn id="7" dur="500"/>
                                        <p:tgtEl>
                                          <p:spTgt spid="3">
                                            <p:txEl>
                                              <p:pRg st="4" end="4"/>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randombar(horizontal)">
                                      <p:cBhvr>
                                        <p:cTn id="10" dur="500"/>
                                        <p:tgtEl>
                                          <p:spTgt spid="3">
                                            <p:txEl>
                                              <p:pRg st="5" end="5"/>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animEffect transition="in" filter="randombar(horizontal)">
                                      <p:cBhvr>
                                        <p:cTn id="15"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2" name="Title 1"/>
              <p:cNvSpPr>
                <a:spLocks noGrp="1"/>
              </p:cNvSpPr>
              <p:nvPr>
                <p:ph type="title"/>
              </p:nvPr>
            </p:nvSpPr>
            <p:spPr>
              <a:xfrm>
                <a:off x="457200" y="274638"/>
                <a:ext cx="8229600" cy="792162"/>
              </a:xfrm>
            </p:spPr>
            <p:txBody>
              <a:bodyPr>
                <a:normAutofit/>
              </a:bodyPr>
              <a:lstStyle/>
              <a:p>
                <a:r>
                  <a:rPr lang="en-US" sz="2800" dirty="0" smtClean="0">
                    <a:latin typeface="Arial" pitchFamily="34" charset="0"/>
                    <a:cs typeface="Arial" pitchFamily="34" charset="0"/>
                  </a:rPr>
                  <a:t>Differentiable OR </a:t>
                </a:r>
                <a14:m>
                  <m:oMath xmlns:m="http://schemas.openxmlformats.org/officeDocument/2006/math">
                    <m:sSup>
                      <m:sSupPr>
                        <m:ctrlPr>
                          <a:rPr lang="en-US" sz="2800" b="0" i="1" smtClean="0">
                            <a:latin typeface="Cambria Math"/>
                          </a:rPr>
                        </m:ctrlPr>
                      </m:sSupPr>
                      <m:e>
                        <m:r>
                          <a:rPr lang="en-US" sz="2800" b="0" i="1" smtClean="0">
                            <a:latin typeface="Cambria Math"/>
                          </a:rPr>
                          <m:t>𝐶</m:t>
                        </m:r>
                      </m:e>
                      <m:sup>
                        <m:r>
                          <a:rPr lang="en-US" sz="2800" b="0" i="1" smtClean="0">
                            <a:latin typeface="Cambria Math"/>
                          </a:rPr>
                          <m:t>∞</m:t>
                        </m:r>
                      </m:sup>
                    </m:sSup>
                  </m:oMath>
                </a14:m>
                <a:r>
                  <a:rPr lang="en-US" sz="2800" dirty="0" smtClean="0">
                    <a:latin typeface="Arial" pitchFamily="34" charset="0"/>
                    <a:cs typeface="Arial" pitchFamily="34" charset="0"/>
                  </a:rPr>
                  <a:t> functions</a:t>
                </a:r>
                <a:endParaRPr lang="en-US" sz="2800" dirty="0">
                  <a:latin typeface="Arial" pitchFamily="34" charset="0"/>
                  <a:cs typeface="Arial" pitchFamily="34" charset="0"/>
                </a:endParaRPr>
              </a:p>
            </p:txBody>
          </p:sp>
        </mc:Choice>
        <mc:Fallback>
          <p:sp>
            <p:nvSpPr>
              <p:cNvPr id="2" name="Title 1"/>
              <p:cNvSpPr>
                <a:spLocks noGrp="1" noRot="1" noChangeAspect="1" noMove="1" noResize="1" noEditPoints="1" noAdjustHandles="1" noChangeArrowheads="1" noChangeShapeType="1" noTextEdit="1"/>
              </p:cNvSpPr>
              <p:nvPr>
                <p:ph type="title"/>
              </p:nvPr>
            </p:nvSpPr>
            <p:spPr>
              <a:xfrm>
                <a:off x="457200" y="274638"/>
                <a:ext cx="8229600" cy="792162"/>
              </a:xfrm>
              <a:blipFill rotWithShape="1">
                <a:blip r:embed="rId3" cstate="print"/>
                <a:stretch>
                  <a:fillRect b="-4615"/>
                </a:stretch>
              </a:blipFill>
            </p:spPr>
            <p:txBody>
              <a:bodyPr/>
              <a:lstStyle/>
              <a:p>
                <a:r>
                  <a:rPr lang="en-US">
                    <a:noFill/>
                  </a:rPr>
                  <a:t> </a:t>
                </a:r>
              </a:p>
            </p:txBody>
          </p:sp>
        </mc:Fallback>
      </mc:AlternateContent>
      <mc:AlternateContent xmlns:mc="http://schemas.openxmlformats.org/markup-compatibility/2006">
        <mc:Choice xmlns="" xmlns:a14="http://schemas.microsoft.com/office/drawing/2010/main" Requires="a14">
          <p:sp>
            <p:nvSpPr>
              <p:cNvPr id="3" name="Content Placeholder 2"/>
              <p:cNvSpPr>
                <a:spLocks noGrp="1"/>
              </p:cNvSpPr>
              <p:nvPr>
                <p:ph idx="1"/>
              </p:nvPr>
            </p:nvSpPr>
            <p:spPr>
              <a:xfrm>
                <a:off x="457200" y="1066800"/>
                <a:ext cx="8229600" cy="5059363"/>
              </a:xfrm>
            </p:spPr>
            <p:txBody>
              <a:bodyPr>
                <a:normAutofit/>
              </a:bodyPr>
              <a:lstStyle/>
              <a:p>
                <a:pPr marL="0" indent="0">
                  <a:buNone/>
                </a:pPr>
                <a:r>
                  <a:rPr lang="en-US" sz="1800" dirty="0" smtClean="0">
                    <a:latin typeface="Arial" pitchFamily="34" charset="0"/>
                    <a:cs typeface="Arial" pitchFamily="34" charset="0"/>
                  </a:rPr>
                  <a:t>A real-valued function </a:t>
                </a:r>
                <a14:m>
                  <m:oMath xmlns:m="http://schemas.openxmlformats.org/officeDocument/2006/math">
                    <m:r>
                      <a:rPr lang="en-US" sz="1800" b="0" i="1" smtClean="0">
                        <a:latin typeface="Cambria Math"/>
                        <a:cs typeface="Arial" pitchFamily="34" charset="0"/>
                      </a:rPr>
                      <m:t>𝑓</m:t>
                    </m:r>
                  </m:oMath>
                </a14:m>
                <a:r>
                  <a:rPr lang="en-US" sz="1800" dirty="0" smtClean="0">
                    <a:latin typeface="Arial" pitchFamily="34" charset="0"/>
                    <a:cs typeface="Arial" pitchFamily="34" charset="0"/>
                  </a:rPr>
                  <a:t> on </a:t>
                </a:r>
                <a14:m>
                  <m:oMath xmlns:m="http://schemas.openxmlformats.org/officeDocument/2006/math">
                    <m:sSup>
                      <m:sSupPr>
                        <m:ctrlPr>
                          <a:rPr lang="en-US" sz="1800" b="1" i="1" smtClean="0">
                            <a:latin typeface="Cambria Math"/>
                            <a:cs typeface="Arial" pitchFamily="34" charset="0"/>
                          </a:rPr>
                        </m:ctrlPr>
                      </m:sSupPr>
                      <m:e>
                        <m:r>
                          <a:rPr lang="en-US" sz="1800" b="1" i="1" smtClean="0">
                            <a:latin typeface="Cambria Math"/>
                            <a:cs typeface="Arial" pitchFamily="34" charset="0"/>
                          </a:rPr>
                          <m:t>𝑹</m:t>
                        </m:r>
                      </m:e>
                      <m:sup>
                        <m:r>
                          <a:rPr lang="en-US" sz="1800" b="1" i="1" smtClean="0">
                            <a:latin typeface="Cambria Math"/>
                            <a:cs typeface="Arial" pitchFamily="34" charset="0"/>
                          </a:rPr>
                          <m:t>𝟑</m:t>
                        </m:r>
                      </m:sup>
                    </m:sSup>
                  </m:oMath>
                </a14:m>
                <a:r>
                  <a:rPr lang="en-US" sz="1800" b="1" dirty="0" smtClean="0">
                    <a:latin typeface="Arial" pitchFamily="34" charset="0"/>
                    <a:cs typeface="Arial" pitchFamily="34" charset="0"/>
                  </a:rPr>
                  <a:t> </a:t>
                </a:r>
                <a:r>
                  <a:rPr lang="en-US" sz="1800" dirty="0" smtClean="0">
                    <a:latin typeface="Arial" pitchFamily="34" charset="0"/>
                    <a:cs typeface="Arial" pitchFamily="34" charset="0"/>
                  </a:rPr>
                  <a:t>is differentiable (or infinitely differentiable, or smooth, or of class </a:t>
                </a:r>
                <a14:m>
                  <m:oMath xmlns:m="http://schemas.openxmlformats.org/officeDocument/2006/math">
                    <m:sSup>
                      <m:sSupPr>
                        <m:ctrlPr>
                          <a:rPr lang="en-US" sz="1800" b="0" i="1" smtClean="0">
                            <a:latin typeface="Cambria Math"/>
                            <a:cs typeface="Arial" pitchFamily="34" charset="0"/>
                          </a:rPr>
                        </m:ctrlPr>
                      </m:sSupPr>
                      <m:e>
                        <m:r>
                          <a:rPr lang="en-US" sz="1800" b="0" i="1" smtClean="0">
                            <a:latin typeface="Cambria Math"/>
                            <a:cs typeface="Arial" pitchFamily="34" charset="0"/>
                          </a:rPr>
                          <m:t>𝐶</m:t>
                        </m:r>
                      </m:e>
                      <m:sup>
                        <m:r>
                          <a:rPr lang="en-US" sz="1800" b="0" i="1" smtClean="0">
                            <a:latin typeface="Cambria Math"/>
                            <a:cs typeface="Arial" pitchFamily="34" charset="0"/>
                          </a:rPr>
                          <m:t>∞</m:t>
                        </m:r>
                      </m:sup>
                    </m:sSup>
                  </m:oMath>
                </a14:m>
                <a:r>
                  <a:rPr lang="en-US" sz="1800" dirty="0" smtClean="0">
                    <a:latin typeface="Arial" pitchFamily="34" charset="0"/>
                    <a:cs typeface="Arial" pitchFamily="34" charset="0"/>
                  </a:rPr>
                  <a:t>) provided all partial derivatives of </a:t>
                </a:r>
                <a14:m>
                  <m:oMath xmlns:m="http://schemas.openxmlformats.org/officeDocument/2006/math">
                    <m:r>
                      <a:rPr lang="en-US" sz="1800" b="0" i="1" smtClean="0">
                        <a:latin typeface="Cambria Math"/>
                        <a:cs typeface="Arial" pitchFamily="34" charset="0"/>
                      </a:rPr>
                      <m:t>𝑓</m:t>
                    </m:r>
                    <m:r>
                      <a:rPr lang="en-US" sz="1800" b="1" i="0" smtClean="0">
                        <a:latin typeface="Cambria Math"/>
                        <a:cs typeface="Arial" pitchFamily="34" charset="0"/>
                      </a:rPr>
                      <m:t>,</m:t>
                    </m:r>
                  </m:oMath>
                </a14:m>
                <a:r>
                  <a:rPr lang="en-US" sz="1800" b="1" dirty="0" smtClean="0">
                    <a:latin typeface="Arial" pitchFamily="34" charset="0"/>
                    <a:cs typeface="Arial" pitchFamily="34" charset="0"/>
                  </a:rPr>
                  <a:t> </a:t>
                </a:r>
                <a:r>
                  <a:rPr lang="en-US" sz="1800" dirty="0" smtClean="0">
                    <a:latin typeface="Arial" pitchFamily="34" charset="0"/>
                    <a:cs typeface="Arial" pitchFamily="34" charset="0"/>
                  </a:rPr>
                  <a:t>of all orders, exist and are continuous.</a:t>
                </a:r>
              </a:p>
              <a:p>
                <a:pPr marL="0" indent="0">
                  <a:buNone/>
                </a:pPr>
                <a:r>
                  <a:rPr lang="en-US" sz="2400" dirty="0" smtClean="0">
                    <a:latin typeface="Arial" pitchFamily="34" charset="0"/>
                    <a:cs typeface="Arial" pitchFamily="34" charset="0"/>
                  </a:rPr>
                  <a:t>Example: </a:t>
                </a:r>
                <a14:m>
                  <m:oMath xmlns:m="http://schemas.openxmlformats.org/officeDocument/2006/math">
                    <m:r>
                      <a:rPr lang="en-US" sz="1800" b="0" i="1" smtClean="0">
                        <a:latin typeface="Cambria Math"/>
                        <a:cs typeface="Arial" pitchFamily="34" charset="0"/>
                      </a:rPr>
                      <m:t>𝑓</m:t>
                    </m:r>
                    <m:r>
                      <a:rPr lang="en-US" sz="1800" b="0" i="1" smtClean="0">
                        <a:latin typeface="Cambria Math"/>
                        <a:cs typeface="Arial" pitchFamily="34" charset="0"/>
                      </a:rPr>
                      <m:t>:</m:t>
                    </m:r>
                    <m:sSup>
                      <m:sSupPr>
                        <m:ctrlPr>
                          <a:rPr lang="en-US" sz="1800" b="0" i="1" smtClean="0">
                            <a:latin typeface="Cambria Math"/>
                            <a:cs typeface="Arial" pitchFamily="34" charset="0"/>
                          </a:rPr>
                        </m:ctrlPr>
                      </m:sSupPr>
                      <m:e>
                        <m:r>
                          <a:rPr lang="en-US" sz="1800" b="0" i="1" smtClean="0">
                            <a:latin typeface="Cambria Math"/>
                            <a:cs typeface="Arial" pitchFamily="34" charset="0"/>
                          </a:rPr>
                          <m:t>𝑅</m:t>
                        </m:r>
                      </m:e>
                      <m:sup>
                        <m:r>
                          <a:rPr lang="en-US" sz="1800" b="0" i="1" smtClean="0">
                            <a:latin typeface="Cambria Math"/>
                            <a:cs typeface="Arial" pitchFamily="34" charset="0"/>
                          </a:rPr>
                          <m:t>2</m:t>
                        </m:r>
                      </m:sup>
                    </m:sSup>
                    <m:r>
                      <a:rPr lang="en-US" sz="1800" b="0" i="1" smtClean="0">
                        <a:latin typeface="Cambria Math"/>
                        <a:cs typeface="Arial" pitchFamily="34" charset="0"/>
                      </a:rPr>
                      <m:t>→</m:t>
                    </m:r>
                    <m:r>
                      <a:rPr lang="en-US" sz="1800" b="0" i="1" smtClean="0">
                        <a:latin typeface="Cambria Math"/>
                        <a:cs typeface="Arial" pitchFamily="34" charset="0"/>
                      </a:rPr>
                      <m:t>𝑅</m:t>
                    </m:r>
                  </m:oMath>
                </a14:m>
                <a:r>
                  <a:rPr lang="en-US" sz="1800" dirty="0" smtClean="0">
                    <a:latin typeface="Arial" pitchFamily="34" charset="0"/>
                    <a:cs typeface="Arial" pitchFamily="34" charset="0"/>
                  </a:rPr>
                  <a:t>, </a:t>
                </a:r>
                <a14:m>
                  <m:oMath xmlns:m="http://schemas.openxmlformats.org/officeDocument/2006/math">
                    <m:r>
                      <a:rPr lang="en-US" sz="1800" b="0" i="1" smtClean="0">
                        <a:latin typeface="Cambria Math"/>
                        <a:cs typeface="Arial" pitchFamily="34" charset="0"/>
                      </a:rPr>
                      <m:t>𝑓</m:t>
                    </m:r>
                    <m:d>
                      <m:dPr>
                        <m:ctrlPr>
                          <a:rPr lang="en-US" sz="1800" b="0" i="1" smtClean="0">
                            <a:latin typeface="Cambria Math"/>
                            <a:cs typeface="Arial" pitchFamily="34" charset="0"/>
                          </a:rPr>
                        </m:ctrlPr>
                      </m:dPr>
                      <m:e>
                        <m:r>
                          <a:rPr lang="en-US" sz="1800" b="0" i="1" smtClean="0">
                            <a:latin typeface="Cambria Math"/>
                            <a:cs typeface="Arial" pitchFamily="34" charset="0"/>
                          </a:rPr>
                          <m:t>𝑥</m:t>
                        </m:r>
                        <m:r>
                          <a:rPr lang="en-US" sz="1800" b="0" i="1" smtClean="0">
                            <a:latin typeface="Cambria Math"/>
                            <a:cs typeface="Arial" pitchFamily="34" charset="0"/>
                          </a:rPr>
                          <m:t>,</m:t>
                        </m:r>
                        <m:r>
                          <a:rPr lang="en-US" sz="1800" b="0" i="1" smtClean="0">
                            <a:latin typeface="Cambria Math"/>
                            <a:cs typeface="Arial" pitchFamily="34" charset="0"/>
                          </a:rPr>
                          <m:t>𝑦</m:t>
                        </m:r>
                      </m:e>
                    </m:d>
                    <m:r>
                      <a:rPr lang="en-US" sz="1800" b="0" i="1" smtClean="0">
                        <a:latin typeface="Cambria Math"/>
                        <a:cs typeface="Arial" pitchFamily="34" charset="0"/>
                      </a:rPr>
                      <m:t>=</m:t>
                    </m:r>
                    <m:sSup>
                      <m:sSupPr>
                        <m:ctrlPr>
                          <a:rPr lang="en-US" sz="1800" b="0" i="1" smtClean="0">
                            <a:latin typeface="Cambria Math"/>
                            <a:cs typeface="Arial" pitchFamily="34" charset="0"/>
                          </a:rPr>
                        </m:ctrlPr>
                      </m:sSupPr>
                      <m:e>
                        <m:r>
                          <a:rPr lang="en-US" sz="1800" b="0" i="1" smtClean="0">
                            <a:latin typeface="Cambria Math"/>
                            <a:cs typeface="Arial" pitchFamily="34" charset="0"/>
                          </a:rPr>
                          <m:t>𝑥</m:t>
                        </m:r>
                      </m:e>
                      <m:sup>
                        <m:r>
                          <a:rPr lang="en-US" sz="1800" b="0" i="1" smtClean="0">
                            <a:latin typeface="Cambria Math"/>
                            <a:cs typeface="Arial" pitchFamily="34" charset="0"/>
                          </a:rPr>
                          <m:t>2</m:t>
                        </m:r>
                      </m:sup>
                    </m:sSup>
                    <m:r>
                      <a:rPr lang="en-US" sz="1800" b="0" i="1" smtClean="0">
                        <a:latin typeface="Cambria Math"/>
                        <a:cs typeface="Arial" pitchFamily="34" charset="0"/>
                      </a:rPr>
                      <m:t>𝑦</m:t>
                    </m:r>
                  </m:oMath>
                </a14:m>
                <a:endParaRPr lang="en-US" sz="1800" dirty="0">
                  <a:latin typeface="Arial" pitchFamily="34" charset="0"/>
                  <a:cs typeface="Arial" pitchFamily="34" charset="0"/>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1066800"/>
                <a:ext cx="8229600" cy="5059363"/>
              </a:xfrm>
              <a:blipFill rotWithShape="1">
                <a:blip r:embed="rId4" cstate="print"/>
                <a:stretch>
                  <a:fillRect l="-1111" t="-361"/>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0AD2A1D3-94CF-4BE8-B9A0-75EFE4C74F95}" type="slidenum">
              <a:rPr lang="en-US" smtClean="0"/>
              <a:pPr/>
              <a:t>22</a:t>
            </a:fld>
            <a:endParaRPr lang="en-US"/>
          </a:p>
        </p:txBody>
      </p:sp>
    </p:spTree>
    <p:extLst>
      <p:ext uri="{BB962C8B-B14F-4D97-AF65-F5344CB8AC3E}">
        <p14:creationId xmlns="" xmlns:p14="http://schemas.microsoft.com/office/powerpoint/2010/main" val="3511091992"/>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2800" dirty="0" smtClean="0">
                <a:latin typeface="Arial" pitchFamily="34" charset="0"/>
                <a:cs typeface="Arial" pitchFamily="34" charset="0"/>
              </a:rPr>
              <a:t>Arithmetic of differentiable functions</a:t>
            </a:r>
            <a:endParaRPr lang="en-US" sz="2800" dirty="0">
              <a:latin typeface="Arial" pitchFamily="34" charset="0"/>
              <a:cs typeface="Arial" pitchFamily="34" charset="0"/>
            </a:endParaRPr>
          </a:p>
        </p:txBody>
      </p:sp>
      <mc:AlternateContent xmlns:mc="http://schemas.openxmlformats.org/markup-compatibility/2006">
        <mc:Choice xmlns="" xmlns:a14="http://schemas.microsoft.com/office/drawing/2010/main" Requires="a14">
          <p:sp>
            <p:nvSpPr>
              <p:cNvPr id="3" name="Content Placeholder 2"/>
              <p:cNvSpPr>
                <a:spLocks noGrp="1"/>
              </p:cNvSpPr>
              <p:nvPr>
                <p:ph idx="1"/>
              </p:nvPr>
            </p:nvSpPr>
            <p:spPr>
              <a:xfrm>
                <a:off x="457200" y="990600"/>
                <a:ext cx="8229600" cy="5135563"/>
              </a:xfrm>
            </p:spPr>
            <p:txBody>
              <a:bodyPr>
                <a:normAutofit/>
              </a:bodyPr>
              <a:lstStyle/>
              <a:p>
                <a:pPr marL="0" indent="0">
                  <a:buNone/>
                </a:pPr>
                <a:r>
                  <a:rPr lang="en-US" sz="1800" dirty="0" smtClean="0">
                    <a:latin typeface="Arial" pitchFamily="34" charset="0"/>
                    <a:cs typeface="Arial" pitchFamily="34" charset="0"/>
                  </a:rPr>
                  <a:t>Differentiable real-valued functions </a:t>
                </a:r>
                <a14:m>
                  <m:oMath xmlns:m="http://schemas.openxmlformats.org/officeDocument/2006/math">
                    <m:r>
                      <a:rPr lang="en-US" sz="1800" b="0" i="1" smtClean="0">
                        <a:latin typeface="Cambria Math"/>
                        <a:cs typeface="Arial" pitchFamily="34" charset="0"/>
                      </a:rPr>
                      <m:t>𝑓</m:t>
                    </m:r>
                  </m:oMath>
                </a14:m>
                <a:r>
                  <a:rPr lang="en-US" sz="1800" dirty="0" smtClean="0">
                    <a:latin typeface="Arial" pitchFamily="34" charset="0"/>
                    <a:cs typeface="Arial" pitchFamily="34" charset="0"/>
                  </a:rPr>
                  <a:t> and </a:t>
                </a:r>
                <a14:m>
                  <m:oMath xmlns:m="http://schemas.openxmlformats.org/officeDocument/2006/math">
                    <m:r>
                      <a:rPr lang="en-US" sz="1800" b="0" i="1" smtClean="0">
                        <a:latin typeface="Cambria Math"/>
                        <a:cs typeface="Arial" pitchFamily="34" charset="0"/>
                      </a:rPr>
                      <m:t>𝑔</m:t>
                    </m:r>
                  </m:oMath>
                </a14:m>
                <a:r>
                  <a:rPr lang="en-US" sz="1800" dirty="0" smtClean="0">
                    <a:latin typeface="Arial" pitchFamily="34" charset="0"/>
                    <a:cs typeface="Arial" pitchFamily="34" charset="0"/>
                  </a:rPr>
                  <a:t> may be added and multiplied in the following way</a:t>
                </a:r>
              </a:p>
              <a:p>
                <a:pPr marL="0" indent="0" algn="ctr">
                  <a:buNone/>
                </a:pPr>
                <a14:m>
                  <m:oMath xmlns:m="http://schemas.openxmlformats.org/officeDocument/2006/math">
                    <m:r>
                      <a:rPr lang="en-US" sz="1800" b="0" i="1" smtClean="0">
                        <a:latin typeface="Cambria Math"/>
                        <a:cs typeface="Arial" pitchFamily="34" charset="0"/>
                      </a:rPr>
                      <m:t>(</m:t>
                    </m:r>
                    <m:r>
                      <a:rPr lang="en-US" sz="1800" b="0" i="1" smtClean="0">
                        <a:latin typeface="Cambria Math"/>
                        <a:cs typeface="Arial" pitchFamily="34" charset="0"/>
                      </a:rPr>
                      <m:t>𝑓</m:t>
                    </m:r>
                    <m:r>
                      <a:rPr lang="en-US" sz="1800" b="0" i="1" smtClean="0">
                        <a:latin typeface="Cambria Math"/>
                        <a:cs typeface="Arial" pitchFamily="34" charset="0"/>
                      </a:rPr>
                      <m:t>+</m:t>
                    </m:r>
                    <m:r>
                      <a:rPr lang="en-US" sz="1800" b="0" i="1" smtClean="0">
                        <a:latin typeface="Cambria Math"/>
                        <a:cs typeface="Arial" pitchFamily="34" charset="0"/>
                      </a:rPr>
                      <m:t>𝑔</m:t>
                    </m:r>
                    <m:r>
                      <a:rPr lang="en-US" sz="1800" b="0" i="1" smtClean="0">
                        <a:latin typeface="Cambria Math"/>
                        <a:cs typeface="Arial" pitchFamily="34" charset="0"/>
                      </a:rPr>
                      <m:t>)</m:t>
                    </m:r>
                    <m:d>
                      <m:dPr>
                        <m:ctrlPr>
                          <a:rPr lang="en-US" sz="1800" b="0" i="1" smtClean="0">
                            <a:latin typeface="Cambria Math"/>
                            <a:cs typeface="Arial" pitchFamily="34" charset="0"/>
                          </a:rPr>
                        </m:ctrlPr>
                      </m:dPr>
                      <m:e>
                        <m:r>
                          <a:rPr lang="en-US" sz="1800" b="1" i="1" smtClean="0">
                            <a:latin typeface="Cambria Math"/>
                            <a:cs typeface="Arial" pitchFamily="34" charset="0"/>
                          </a:rPr>
                          <m:t>𝒑</m:t>
                        </m:r>
                      </m:e>
                    </m:d>
                    <m:r>
                      <a:rPr lang="en-US" sz="1800" b="0" i="1" smtClean="0">
                        <a:latin typeface="Cambria Math"/>
                        <a:cs typeface="Arial" pitchFamily="34" charset="0"/>
                      </a:rPr>
                      <m:t>=</m:t>
                    </m:r>
                    <m:r>
                      <a:rPr lang="en-US" sz="1800" b="0" i="1" smtClean="0">
                        <a:latin typeface="Cambria Math"/>
                        <a:cs typeface="Arial" pitchFamily="34" charset="0"/>
                      </a:rPr>
                      <m:t>𝑓</m:t>
                    </m:r>
                    <m:d>
                      <m:dPr>
                        <m:ctrlPr>
                          <a:rPr lang="en-US" sz="1800" b="0" i="1" smtClean="0">
                            <a:latin typeface="Cambria Math"/>
                            <a:cs typeface="Arial" pitchFamily="34" charset="0"/>
                          </a:rPr>
                        </m:ctrlPr>
                      </m:dPr>
                      <m:e>
                        <m:r>
                          <a:rPr lang="en-US" sz="1800" b="1" i="1" smtClean="0">
                            <a:latin typeface="Cambria Math"/>
                            <a:cs typeface="Arial" pitchFamily="34" charset="0"/>
                          </a:rPr>
                          <m:t>𝒑</m:t>
                        </m:r>
                      </m:e>
                    </m:d>
                    <m:r>
                      <a:rPr lang="en-US" sz="1800" b="0" i="1" smtClean="0">
                        <a:latin typeface="Cambria Math"/>
                        <a:cs typeface="Arial" pitchFamily="34" charset="0"/>
                      </a:rPr>
                      <m:t>+</m:t>
                    </m:r>
                    <m:r>
                      <a:rPr lang="en-US" sz="1800" b="0" i="1" smtClean="0">
                        <a:latin typeface="Cambria Math"/>
                        <a:cs typeface="Arial" pitchFamily="34" charset="0"/>
                      </a:rPr>
                      <m:t>𝑔</m:t>
                    </m:r>
                    <m:r>
                      <a:rPr lang="en-US" sz="1800" b="0" i="1" smtClean="0">
                        <a:latin typeface="Cambria Math"/>
                        <a:cs typeface="Arial" pitchFamily="34" charset="0"/>
                      </a:rPr>
                      <m:t>(</m:t>
                    </m:r>
                    <m:r>
                      <a:rPr lang="en-US" sz="1800" b="1" i="1" smtClean="0">
                        <a:latin typeface="Cambria Math"/>
                        <a:cs typeface="Arial" pitchFamily="34" charset="0"/>
                      </a:rPr>
                      <m:t>𝒑</m:t>
                    </m:r>
                    <m:r>
                      <a:rPr lang="en-US" sz="1800" b="0" i="1" smtClean="0">
                        <a:latin typeface="Cambria Math"/>
                        <a:cs typeface="Arial" pitchFamily="34" charset="0"/>
                      </a:rPr>
                      <m:t>)</m:t>
                    </m:r>
                  </m:oMath>
                </a14:m>
                <a:r>
                  <a:rPr lang="en-US" sz="1800" dirty="0" smtClean="0">
                    <a:latin typeface="Arial" pitchFamily="34" charset="0"/>
                    <a:cs typeface="Arial" pitchFamily="34" charset="0"/>
                  </a:rPr>
                  <a:t>, </a:t>
                </a:r>
                <a14:m>
                  <m:oMath xmlns:m="http://schemas.openxmlformats.org/officeDocument/2006/math">
                    <m:d>
                      <m:dPr>
                        <m:ctrlPr>
                          <a:rPr lang="en-US" sz="1800" b="0" i="0" dirty="0" smtClean="0">
                            <a:latin typeface="Cambria Math"/>
                            <a:cs typeface="Arial" pitchFamily="34" charset="0"/>
                          </a:rPr>
                        </m:ctrlPr>
                      </m:dPr>
                      <m:e>
                        <m:r>
                          <a:rPr lang="en-US" sz="1800" b="0" i="1" dirty="0" smtClean="0">
                            <a:latin typeface="Cambria Math"/>
                            <a:cs typeface="Arial" pitchFamily="34" charset="0"/>
                          </a:rPr>
                          <m:t>𝑓𝑔</m:t>
                        </m:r>
                      </m:e>
                    </m:d>
                    <m:d>
                      <m:dPr>
                        <m:ctrlPr>
                          <a:rPr lang="en-US" sz="1800" b="0" i="1" dirty="0" smtClean="0">
                            <a:latin typeface="Cambria Math"/>
                            <a:cs typeface="Arial" pitchFamily="34" charset="0"/>
                          </a:rPr>
                        </m:ctrlPr>
                      </m:dPr>
                      <m:e>
                        <m:r>
                          <a:rPr lang="en-US" sz="1800" b="1" i="1" dirty="0" smtClean="0">
                            <a:latin typeface="Cambria Math"/>
                            <a:cs typeface="Arial" pitchFamily="34" charset="0"/>
                          </a:rPr>
                          <m:t>𝒑</m:t>
                        </m:r>
                      </m:e>
                    </m:d>
                    <m:r>
                      <a:rPr lang="en-US" sz="1800" b="0" i="1" dirty="0" smtClean="0">
                        <a:latin typeface="Cambria Math"/>
                        <a:cs typeface="Arial" pitchFamily="34" charset="0"/>
                      </a:rPr>
                      <m:t>=</m:t>
                    </m:r>
                    <m:r>
                      <a:rPr lang="en-US" sz="1800" b="0" i="1" dirty="0" smtClean="0">
                        <a:latin typeface="Cambria Math"/>
                        <a:cs typeface="Arial" pitchFamily="34" charset="0"/>
                      </a:rPr>
                      <m:t>𝑓</m:t>
                    </m:r>
                    <m:d>
                      <m:dPr>
                        <m:ctrlPr>
                          <a:rPr lang="en-US" sz="1800" b="0" i="1" dirty="0" smtClean="0">
                            <a:latin typeface="Cambria Math"/>
                            <a:cs typeface="Arial" pitchFamily="34" charset="0"/>
                          </a:rPr>
                        </m:ctrlPr>
                      </m:dPr>
                      <m:e>
                        <m:r>
                          <a:rPr lang="en-US" sz="1800" b="1" i="1" dirty="0" smtClean="0">
                            <a:latin typeface="Cambria Math"/>
                            <a:cs typeface="Arial" pitchFamily="34" charset="0"/>
                          </a:rPr>
                          <m:t>𝒑</m:t>
                        </m:r>
                      </m:e>
                    </m:d>
                    <m:r>
                      <a:rPr lang="en-US" sz="1800" b="0" i="1" dirty="0" smtClean="0">
                        <a:latin typeface="Cambria Math"/>
                        <a:cs typeface="Arial" pitchFamily="34" charset="0"/>
                      </a:rPr>
                      <m:t>𝑔</m:t>
                    </m:r>
                    <m:r>
                      <a:rPr lang="en-US" sz="1800" b="0" i="1" dirty="0" smtClean="0">
                        <a:latin typeface="Cambria Math"/>
                        <a:cs typeface="Arial" pitchFamily="34" charset="0"/>
                      </a:rPr>
                      <m:t>(</m:t>
                    </m:r>
                    <m:r>
                      <a:rPr lang="en-US" sz="1800" b="1" i="1" dirty="0" smtClean="0">
                        <a:latin typeface="Cambria Math"/>
                        <a:cs typeface="Arial" pitchFamily="34" charset="0"/>
                      </a:rPr>
                      <m:t>𝒑</m:t>
                    </m:r>
                    <m:r>
                      <a:rPr lang="en-US" sz="1800" b="0" i="1" dirty="0" smtClean="0">
                        <a:latin typeface="Cambria Math"/>
                        <a:cs typeface="Arial" pitchFamily="34" charset="0"/>
                      </a:rPr>
                      <m:t>)</m:t>
                    </m:r>
                  </m:oMath>
                </a14:m>
                <a:endParaRPr lang="en-US" sz="1800" dirty="0" smtClean="0">
                  <a:latin typeface="Arial" pitchFamily="34" charset="0"/>
                  <a:cs typeface="Arial" pitchFamily="34" charset="0"/>
                </a:endParaRPr>
              </a:p>
              <a:p>
                <a:pPr marL="0" indent="0" algn="ctr">
                  <a:buNone/>
                </a:pPr>
                <a:endParaRPr lang="en-US" sz="1800" dirty="0" smtClean="0">
                  <a:latin typeface="Arial" pitchFamily="34" charset="0"/>
                  <a:cs typeface="Arial" pitchFamily="34" charset="0"/>
                </a:endParaRPr>
              </a:p>
              <a:p>
                <a:pPr marL="0" indent="0">
                  <a:buNone/>
                </a:pPr>
                <a:r>
                  <a:rPr lang="en-US" sz="2400" dirty="0" smtClean="0">
                    <a:latin typeface="Arial" pitchFamily="34" charset="0"/>
                    <a:cs typeface="Arial" pitchFamily="34" charset="0"/>
                  </a:rPr>
                  <a:t>Q1(a) (Exercise 1.1):</a:t>
                </a:r>
              </a:p>
              <a:p>
                <a:pPr marL="0" indent="0">
                  <a:buNone/>
                </a:pPr>
                <a:r>
                  <a:rPr lang="en-US" sz="2400" dirty="0" smtClean="0">
                    <a:latin typeface="Arial" pitchFamily="34" charset="0"/>
                    <a:cs typeface="Arial" pitchFamily="34" charset="0"/>
                  </a:rPr>
                  <a:t> </a:t>
                </a:r>
                <a14:m>
                  <m:oMath xmlns:m="http://schemas.openxmlformats.org/officeDocument/2006/math">
                    <m:r>
                      <a:rPr lang="en-US" sz="2400" b="0" i="1" smtClean="0">
                        <a:latin typeface="Cambria Math"/>
                        <a:cs typeface="Arial" pitchFamily="34" charset="0"/>
                      </a:rPr>
                      <m:t>𝑓</m:t>
                    </m:r>
                    <m:r>
                      <a:rPr lang="en-US" sz="2400" b="0" i="1" smtClean="0">
                        <a:latin typeface="Cambria Math"/>
                        <a:cs typeface="Arial" pitchFamily="34" charset="0"/>
                      </a:rPr>
                      <m:t>=</m:t>
                    </m:r>
                    <m:sSup>
                      <m:sSupPr>
                        <m:ctrlPr>
                          <a:rPr lang="en-US" sz="2400" b="0" i="1" smtClean="0">
                            <a:latin typeface="Cambria Math"/>
                            <a:cs typeface="Arial" pitchFamily="34" charset="0"/>
                          </a:rPr>
                        </m:ctrlPr>
                      </m:sSupPr>
                      <m:e>
                        <m:r>
                          <a:rPr lang="en-US" sz="2400" b="0" i="1" smtClean="0">
                            <a:latin typeface="Cambria Math"/>
                            <a:cs typeface="Arial" pitchFamily="34" charset="0"/>
                          </a:rPr>
                          <m:t>𝑥</m:t>
                        </m:r>
                      </m:e>
                      <m:sup>
                        <m:r>
                          <a:rPr lang="en-US" sz="2400" b="0" i="1" smtClean="0">
                            <a:latin typeface="Cambria Math"/>
                            <a:cs typeface="Arial" pitchFamily="34" charset="0"/>
                          </a:rPr>
                          <m:t>2</m:t>
                        </m:r>
                      </m:sup>
                    </m:sSup>
                    <m:r>
                      <a:rPr lang="en-US" sz="2400" b="0" i="1" smtClean="0">
                        <a:latin typeface="Cambria Math"/>
                        <a:cs typeface="Arial" pitchFamily="34" charset="0"/>
                      </a:rPr>
                      <m:t>𝑦</m:t>
                    </m:r>
                  </m:oMath>
                </a14:m>
                <a:r>
                  <a:rPr lang="en-US" sz="2400" dirty="0" smtClean="0">
                    <a:latin typeface="Arial" pitchFamily="34" charset="0"/>
                    <a:cs typeface="Arial" pitchFamily="34" charset="0"/>
                  </a:rPr>
                  <a:t> and </a:t>
                </a:r>
                <a14:m>
                  <m:oMath xmlns:m="http://schemas.openxmlformats.org/officeDocument/2006/math">
                    <m:r>
                      <a:rPr lang="en-US" sz="2400" b="0" i="1" smtClean="0">
                        <a:latin typeface="Cambria Math"/>
                        <a:cs typeface="Arial" pitchFamily="34" charset="0"/>
                      </a:rPr>
                      <m:t>𝑔</m:t>
                    </m:r>
                    <m:r>
                      <a:rPr lang="en-US" sz="2400" b="0" i="1" smtClean="0">
                        <a:latin typeface="Cambria Math"/>
                        <a:cs typeface="Arial" pitchFamily="34" charset="0"/>
                      </a:rPr>
                      <m:t>=</m:t>
                    </m:r>
                    <m:r>
                      <a:rPr lang="en-US" sz="2400" b="0" i="1" smtClean="0">
                        <a:latin typeface="Cambria Math"/>
                        <a:cs typeface="Arial" pitchFamily="34" charset="0"/>
                      </a:rPr>
                      <m:t>𝑦</m:t>
                    </m:r>
                    <m:r>
                      <a:rPr lang="en-US" sz="2400" b="0" i="1" smtClean="0">
                        <a:latin typeface="Cambria Math"/>
                        <a:cs typeface="Arial" pitchFamily="34" charset="0"/>
                      </a:rPr>
                      <m:t> </m:t>
                    </m:r>
                    <m:r>
                      <a:rPr lang="en-US" sz="2400" b="0" i="1" smtClean="0">
                        <a:latin typeface="Cambria Math"/>
                        <a:cs typeface="Arial" pitchFamily="34" charset="0"/>
                      </a:rPr>
                      <m:t>𝑠𝑖𝑛</m:t>
                    </m:r>
                    <m:r>
                      <a:rPr lang="en-US" sz="2400" b="0" i="1" smtClean="0">
                        <a:latin typeface="Cambria Math"/>
                        <a:cs typeface="Arial" pitchFamily="34" charset="0"/>
                      </a:rPr>
                      <m:t> </m:t>
                    </m:r>
                    <m:r>
                      <a:rPr lang="en-US" sz="2400" b="0" i="1" smtClean="0">
                        <a:latin typeface="Cambria Math"/>
                        <a:cs typeface="Arial" pitchFamily="34" charset="0"/>
                      </a:rPr>
                      <m:t>𝑧</m:t>
                    </m:r>
                  </m:oMath>
                </a14:m>
                <a:r>
                  <a:rPr lang="en-US" sz="2400" dirty="0" smtClean="0">
                    <a:latin typeface="Arial" pitchFamily="34" charset="0"/>
                    <a:cs typeface="Arial" pitchFamily="34" charset="0"/>
                  </a:rPr>
                  <a:t> then find </a:t>
                </a:r>
                <a14:m>
                  <m:oMath xmlns:m="http://schemas.openxmlformats.org/officeDocument/2006/math">
                    <m:r>
                      <a:rPr lang="en-US" sz="2400" b="0" i="1" smtClean="0">
                        <a:latin typeface="Cambria Math"/>
                        <a:cs typeface="Arial" pitchFamily="34" charset="0"/>
                      </a:rPr>
                      <m:t>𝑓</m:t>
                    </m:r>
                    <m:sSup>
                      <m:sSupPr>
                        <m:ctrlPr>
                          <a:rPr lang="en-US" sz="2400" b="0" i="1" smtClean="0">
                            <a:latin typeface="Cambria Math"/>
                            <a:cs typeface="Arial" pitchFamily="34" charset="0"/>
                          </a:rPr>
                        </m:ctrlPr>
                      </m:sSupPr>
                      <m:e>
                        <m:r>
                          <a:rPr lang="en-US" sz="2400" b="0" i="1" smtClean="0">
                            <a:latin typeface="Cambria Math"/>
                            <a:cs typeface="Arial" pitchFamily="34" charset="0"/>
                          </a:rPr>
                          <m:t>𝑔</m:t>
                        </m:r>
                      </m:e>
                      <m:sup>
                        <m:r>
                          <a:rPr lang="en-US" sz="2400" b="0" i="1" smtClean="0">
                            <a:latin typeface="Cambria Math"/>
                            <a:cs typeface="Arial" pitchFamily="34" charset="0"/>
                          </a:rPr>
                          <m:t>2</m:t>
                        </m:r>
                      </m:sup>
                    </m:sSup>
                  </m:oMath>
                </a14:m>
                <a:r>
                  <a:rPr lang="en-US" sz="2400" dirty="0" smtClean="0">
                    <a:latin typeface="Arial" pitchFamily="34" charset="0"/>
                    <a:cs typeface="Arial" pitchFamily="34" charset="0"/>
                  </a:rPr>
                  <a:t>.</a:t>
                </a:r>
                <a:endParaRPr lang="en-US" sz="2400" dirty="0">
                  <a:latin typeface="Arial" pitchFamily="34" charset="0"/>
                  <a:cs typeface="Arial" pitchFamily="34" charset="0"/>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990600"/>
                <a:ext cx="8229600" cy="5135563"/>
              </a:xfrm>
              <a:blipFill rotWithShape="1">
                <a:blip r:embed="rId3" cstate="print"/>
                <a:stretch>
                  <a:fillRect l="-1111" t="-594" r="-444"/>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0AD2A1D3-94CF-4BE8-B9A0-75EFE4C74F95}" type="slidenum">
              <a:rPr lang="en-US" smtClean="0"/>
              <a:pPr/>
              <a:t>23</a:t>
            </a:fld>
            <a:endParaRPr lang="en-US"/>
          </a:p>
        </p:txBody>
      </p:sp>
    </p:spTree>
    <p:extLst>
      <p:ext uri="{BB962C8B-B14F-4D97-AF65-F5344CB8AC3E}">
        <p14:creationId xmlns="" xmlns:p14="http://schemas.microsoft.com/office/powerpoint/2010/main" val="2368268638"/>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a:spLocks noGrp="1" noChangeArrowheads="1"/>
          </p:cNvSpPr>
          <p:nvPr/>
        </p:nvSpPr>
        <p:spPr bwMode="auto">
          <a:xfrm>
            <a:off x="457200" y="-30956"/>
            <a:ext cx="82296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eaLnBrk="1" hangingPunct="1"/>
            <a:r>
              <a:rPr lang="en-US" sz="2800" b="1" smtClean="0">
                <a:solidFill>
                  <a:schemeClr val="accent2"/>
                </a:solidFill>
              </a:rPr>
              <a:t>Chain rule</a:t>
            </a:r>
          </a:p>
        </p:txBody>
      </p:sp>
      <p:pic>
        <p:nvPicPr>
          <p:cNvPr id="6" name="Picture 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752600" y="1721644"/>
            <a:ext cx="3238500" cy="3429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pic>
        <p:nvPicPr>
          <p:cNvPr id="7" name="Picture 6"/>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3505200" y="2331244"/>
            <a:ext cx="1600200" cy="7239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pic>
        <p:nvPicPr>
          <p:cNvPr id="8" name="Picture 7"/>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866900" y="5586793"/>
            <a:ext cx="3200400" cy="868109"/>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mc:AlternateContent xmlns:mc="http://schemas.openxmlformats.org/markup-compatibility/2006">
        <mc:Choice xmlns="" xmlns:a14="http://schemas.microsoft.com/office/drawing/2010/main" Requires="a14">
          <p:sp>
            <p:nvSpPr>
              <p:cNvPr id="9" name="Text Box 4"/>
              <p:cNvSpPr txBox="1">
                <a:spLocks noChangeArrowheads="1"/>
              </p:cNvSpPr>
              <p:nvPr/>
            </p:nvSpPr>
            <p:spPr bwMode="auto">
              <a:xfrm>
                <a:off x="457200" y="807244"/>
                <a:ext cx="8077200" cy="830997"/>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spcBef>
                    <a:spcPct val="50000"/>
                  </a:spcBef>
                </a:pPr>
                <a:r>
                  <a:rPr lang="en-US" sz="2400" dirty="0" smtClean="0"/>
                  <a:t>If </a:t>
                </a:r>
                <a:r>
                  <a:rPr lang="en-US" sz="2400" dirty="0">
                    <a:latin typeface="cmbxti10" pitchFamily="34" charset="0"/>
                  </a:rPr>
                  <a:t>g</a:t>
                </a:r>
                <a:r>
                  <a:rPr lang="en-US" sz="2400" dirty="0"/>
                  <a:t> is differentiable at </a:t>
                </a:r>
                <a:r>
                  <a:rPr lang="en-US" sz="2400" dirty="0">
                    <a:latin typeface="cmbxti10" pitchFamily="34" charset="0"/>
                  </a:rPr>
                  <a:t>x</a:t>
                </a:r>
                <a:r>
                  <a:rPr lang="en-US" sz="2400" dirty="0"/>
                  <a:t> and </a:t>
                </a:r>
                <a:r>
                  <a:rPr lang="en-US" sz="2400" dirty="0">
                    <a:latin typeface="cmbxti10" pitchFamily="34" charset="0"/>
                  </a:rPr>
                  <a:t>f</a:t>
                </a:r>
                <a:r>
                  <a:rPr lang="en-US" sz="2400" dirty="0"/>
                  <a:t> is differentiable at </a:t>
                </a:r>
                <a:r>
                  <a:rPr lang="en-US" sz="2400" dirty="0">
                    <a:latin typeface="cmbxti10" pitchFamily="34" charset="0"/>
                  </a:rPr>
                  <a:t>g(x)</a:t>
                </a:r>
                <a:r>
                  <a:rPr lang="en-US" sz="2400" dirty="0"/>
                  <a:t> then the composition </a:t>
                </a:r>
                <a14:m>
                  <m:oMath xmlns:m="http://schemas.openxmlformats.org/officeDocument/2006/math">
                    <m:r>
                      <a:rPr lang="en-US" sz="2400" b="0" i="1" smtClean="0">
                        <a:latin typeface="Cambria Math"/>
                      </a:rPr>
                      <m:t>𝑓</m:t>
                    </m:r>
                    <m:r>
                      <a:rPr lang="en-US" sz="2400" b="0" i="1" smtClean="0">
                        <a:latin typeface="Cambria Math"/>
                      </a:rPr>
                      <m:t>∘</m:t>
                    </m:r>
                    <m:r>
                      <a:rPr lang="en-US" sz="2400" b="0" i="1" smtClean="0">
                        <a:latin typeface="Cambria Math"/>
                      </a:rPr>
                      <m:t>𝑔</m:t>
                    </m:r>
                  </m:oMath>
                </a14:m>
                <a:r>
                  <a:rPr lang="en-US" sz="2400" dirty="0" smtClean="0"/>
                  <a:t> </a:t>
                </a:r>
                <a:r>
                  <a:rPr lang="en-US" sz="2400" dirty="0"/>
                  <a:t>is differentiable at </a:t>
                </a:r>
                <a:r>
                  <a:rPr lang="en-US" sz="2400" dirty="0">
                    <a:latin typeface="cmbxti10" pitchFamily="34" charset="0"/>
                  </a:rPr>
                  <a:t>x</a:t>
                </a:r>
                <a:r>
                  <a:rPr lang="en-US" sz="2400" dirty="0"/>
                  <a:t>. Moreover, if </a:t>
                </a:r>
              </a:p>
            </p:txBody>
          </p:sp>
        </mc:Choice>
        <mc:Fallback>
          <p:sp>
            <p:nvSpPr>
              <p:cNvPr id="9" name="Text Box 4"/>
              <p:cNvSpPr txBox="1">
                <a:spLocks noRot="1" noChangeAspect="1" noMove="1" noResize="1" noEditPoints="1" noAdjustHandles="1" noChangeArrowheads="1" noChangeShapeType="1" noTextEdit="1"/>
              </p:cNvSpPr>
              <p:nvPr/>
            </p:nvSpPr>
            <p:spPr bwMode="auto">
              <a:xfrm>
                <a:off x="457200" y="807244"/>
                <a:ext cx="8077200" cy="830997"/>
              </a:xfrm>
              <a:prstGeom prst="rect">
                <a:avLst/>
              </a:prstGeom>
              <a:blipFill rotWithShape="1">
                <a:blip r:embed="rId6" cstate="print"/>
                <a:stretch>
                  <a:fillRect l="-1132" t="-7299" r="-906" b="-16058"/>
                </a:stretch>
              </a:blip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10" name="Text Box 7"/>
          <p:cNvSpPr txBox="1">
            <a:spLocks noChangeArrowheads="1"/>
          </p:cNvSpPr>
          <p:nvPr/>
        </p:nvSpPr>
        <p:spPr bwMode="auto">
          <a:xfrm>
            <a:off x="762000" y="2331244"/>
            <a:ext cx="220980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spcBef>
                <a:spcPct val="50000"/>
              </a:spcBef>
            </a:pPr>
            <a:r>
              <a:rPr lang="en-US"/>
              <a:t>Then </a:t>
            </a:r>
            <a:r>
              <a:rPr lang="en-US">
                <a:latin typeface="cmbxti10" pitchFamily="34" charset="0"/>
              </a:rPr>
              <a:t>y=f(u</a:t>
            </a:r>
            <a:r>
              <a:rPr lang="en-US"/>
              <a:t>) and </a:t>
            </a:r>
          </a:p>
        </p:txBody>
      </p:sp>
      <p:sp>
        <p:nvSpPr>
          <p:cNvPr id="11" name="Text Box 10"/>
          <p:cNvSpPr txBox="1">
            <a:spLocks noChangeArrowheads="1"/>
          </p:cNvSpPr>
          <p:nvPr/>
        </p:nvSpPr>
        <p:spPr bwMode="auto">
          <a:xfrm>
            <a:off x="457200" y="5303044"/>
            <a:ext cx="20574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spcBef>
                <a:spcPct val="50000"/>
              </a:spcBef>
            </a:pPr>
            <a:r>
              <a:rPr lang="en-US" sz="2400" b="1" dirty="0">
                <a:solidFill>
                  <a:srgbClr val="008000"/>
                </a:solidFill>
              </a:rPr>
              <a:t>Example </a:t>
            </a:r>
          </a:p>
        </p:txBody>
      </p:sp>
      <p:sp>
        <p:nvSpPr>
          <p:cNvPr id="12" name="Text Box 13"/>
          <p:cNvSpPr txBox="1">
            <a:spLocks noChangeArrowheads="1"/>
          </p:cNvSpPr>
          <p:nvPr/>
        </p:nvSpPr>
        <p:spPr bwMode="auto">
          <a:xfrm>
            <a:off x="457200" y="3245644"/>
            <a:ext cx="20574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spcBef>
                <a:spcPct val="50000"/>
              </a:spcBef>
            </a:pPr>
            <a:r>
              <a:rPr lang="en-US" sz="2400">
                <a:solidFill>
                  <a:srgbClr val="008000"/>
                </a:solidFill>
              </a:rPr>
              <a:t>Alternatively</a:t>
            </a:r>
          </a:p>
        </p:txBody>
      </p:sp>
      <p:pic>
        <p:nvPicPr>
          <p:cNvPr id="13" name="Picture 12"/>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2514600" y="3581400"/>
            <a:ext cx="4572000" cy="663575"/>
          </a:xfrm>
          <a:prstGeom prst="rect">
            <a:avLst/>
          </a:prstGeom>
          <a:solidFill>
            <a:srgbClr val="CCFFFF"/>
          </a:solidFill>
          <a:ln>
            <a:noFill/>
          </a:ln>
          <a:effectLst/>
          <a:extLs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sp>
        <p:nvSpPr>
          <p:cNvPr id="14" name="AutoShape 17"/>
          <p:cNvSpPr>
            <a:spLocks noChangeArrowheads="1"/>
          </p:cNvSpPr>
          <p:nvPr/>
        </p:nvSpPr>
        <p:spPr bwMode="auto">
          <a:xfrm>
            <a:off x="2514600" y="4769644"/>
            <a:ext cx="2514600" cy="609600"/>
          </a:xfrm>
          <a:prstGeom prst="wedgeRoundRectCallout">
            <a:avLst>
              <a:gd name="adj1" fmla="val 87690"/>
              <a:gd name="adj2" fmla="val -126565"/>
              <a:gd name="adj3" fmla="val 16667"/>
            </a:avLst>
          </a:prstGeom>
          <a:solidFill>
            <a:srgbClr val="FFFF99"/>
          </a:solidFill>
          <a:ln w="9525">
            <a:solidFill>
              <a:schemeClr val="tx1"/>
            </a:solidFill>
            <a:miter lim="800000"/>
            <a:headEnd/>
            <a:tailEnd/>
          </a:ln>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r>
              <a:rPr lang="en-US" dirty="0">
                <a:solidFill>
                  <a:srgbClr val="008000"/>
                </a:solidFill>
              </a:rPr>
              <a:t>Derivative of outside function</a:t>
            </a:r>
          </a:p>
        </p:txBody>
      </p:sp>
      <p:sp>
        <p:nvSpPr>
          <p:cNvPr id="15" name="AutoShape 18"/>
          <p:cNvSpPr>
            <a:spLocks noChangeArrowheads="1"/>
          </p:cNvSpPr>
          <p:nvPr/>
        </p:nvSpPr>
        <p:spPr bwMode="auto">
          <a:xfrm>
            <a:off x="6324600" y="5150644"/>
            <a:ext cx="1981200" cy="762000"/>
          </a:xfrm>
          <a:prstGeom prst="wedgeRoundRectCallout">
            <a:avLst>
              <a:gd name="adj1" fmla="val -28764"/>
              <a:gd name="adj2" fmla="val -166667"/>
              <a:gd name="adj3" fmla="val 16667"/>
            </a:avLst>
          </a:prstGeom>
          <a:solidFill>
            <a:srgbClr val="FF0000"/>
          </a:solidFill>
          <a:ln w="9525">
            <a:solidFill>
              <a:schemeClr val="tx1"/>
            </a:solidFill>
            <a:miter lim="800000"/>
            <a:headEnd/>
            <a:tailEnd/>
          </a:ln>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r>
              <a:rPr lang="en-US"/>
              <a:t>Derivative of inside function</a:t>
            </a:r>
          </a:p>
        </p:txBody>
      </p:sp>
    </p:spTree>
    <p:extLst>
      <p:ext uri="{BB962C8B-B14F-4D97-AF65-F5344CB8AC3E}">
        <p14:creationId xmlns="" xmlns:p14="http://schemas.microsoft.com/office/powerpoint/2010/main" val="1746573365"/>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4"/>
          <p:cNvSpPr txBox="1">
            <a:spLocks noChangeArrowheads="1"/>
          </p:cNvSpPr>
          <p:nvPr/>
        </p:nvSpPr>
        <p:spPr bwMode="auto">
          <a:xfrm>
            <a:off x="1562100" y="914400"/>
            <a:ext cx="91440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spcBef>
                <a:spcPct val="50000"/>
              </a:spcBef>
            </a:pPr>
            <a:r>
              <a:rPr lang="en-US"/>
              <a:t>Let </a:t>
            </a:r>
          </a:p>
        </p:txBody>
      </p:sp>
      <p:pic>
        <p:nvPicPr>
          <p:cNvPr id="6" name="Picture 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476500" y="838200"/>
            <a:ext cx="990600" cy="4159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pic>
        <p:nvPicPr>
          <p:cNvPr id="7" name="Picture 6"/>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3848100" y="914400"/>
            <a:ext cx="1955800" cy="3429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pic>
        <p:nvPicPr>
          <p:cNvPr id="8" name="Picture 7"/>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2857500" y="1524000"/>
            <a:ext cx="622300" cy="7239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pic>
        <p:nvPicPr>
          <p:cNvPr id="9" name="Picture 8"/>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3543300" y="1676400"/>
            <a:ext cx="1066800" cy="36671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sp>
        <p:nvSpPr>
          <p:cNvPr id="10" name="Text Box 16"/>
          <p:cNvSpPr txBox="1">
            <a:spLocks noChangeArrowheads="1"/>
          </p:cNvSpPr>
          <p:nvPr/>
        </p:nvSpPr>
        <p:spPr bwMode="auto">
          <a:xfrm>
            <a:off x="1409700" y="2209800"/>
            <a:ext cx="83820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spcBef>
                <a:spcPct val="50000"/>
              </a:spcBef>
            </a:pPr>
            <a:r>
              <a:rPr lang="en-US"/>
              <a:t>And </a:t>
            </a:r>
          </a:p>
        </p:txBody>
      </p:sp>
      <p:pic>
        <p:nvPicPr>
          <p:cNvPr id="11" name="Picture 10"/>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2781300" y="2514600"/>
            <a:ext cx="622300" cy="7239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pic>
        <p:nvPicPr>
          <p:cNvPr id="12" name="Picture 11"/>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3543300" y="2667000"/>
            <a:ext cx="533400" cy="4000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pic>
        <p:nvPicPr>
          <p:cNvPr id="13" name="Picture 12"/>
          <p:cNvPicPr>
            <a:picLocks noChangeAspect="1" noChangeArrowheads="1"/>
          </p:cNvPicPr>
          <p:nvPr/>
        </p:nvPicPr>
        <p:blipFill>
          <a:blip r:embed="rId9" cstate="print">
            <a:extLst>
              <a:ext uri="{28A0092B-C50C-407E-A947-70E740481C1C}">
                <a14:useLocalDpi xmlns="" xmlns:a14="http://schemas.microsoft.com/office/drawing/2010/main" val="0"/>
              </a:ext>
            </a:extLst>
          </a:blip>
          <a:srcRect/>
          <a:stretch>
            <a:fillRect/>
          </a:stretch>
        </p:blipFill>
        <p:spPr bwMode="auto">
          <a:xfrm>
            <a:off x="2628900" y="3657600"/>
            <a:ext cx="1600200" cy="7239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pic>
        <p:nvPicPr>
          <p:cNvPr id="14" name="Picture 13"/>
          <p:cNvPicPr>
            <a:picLocks noChangeAspect="1" noChangeArrowheads="1"/>
          </p:cNvPicPr>
          <p:nvPr/>
        </p:nvPicPr>
        <p:blipFill>
          <a:blip r:embed="rId10" cstate="print">
            <a:extLst>
              <a:ext uri="{28A0092B-C50C-407E-A947-70E740481C1C}">
                <a14:useLocalDpi xmlns="" xmlns:a14="http://schemas.microsoft.com/office/drawing/2010/main" val="0"/>
              </a:ext>
            </a:extLst>
          </a:blip>
          <a:srcRect/>
          <a:stretch>
            <a:fillRect/>
          </a:stretch>
        </p:blipFill>
        <p:spPr bwMode="auto">
          <a:xfrm>
            <a:off x="3009900" y="4495800"/>
            <a:ext cx="2286000" cy="40163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pic>
        <p:nvPicPr>
          <p:cNvPr id="15" name="Picture 14"/>
          <p:cNvPicPr>
            <a:picLocks noChangeAspect="1" noChangeArrowheads="1"/>
          </p:cNvPicPr>
          <p:nvPr/>
        </p:nvPicPr>
        <p:blipFill>
          <a:blip r:embed="rId11" cstate="print">
            <a:extLst>
              <a:ext uri="{28A0092B-C50C-407E-A947-70E740481C1C}">
                <a14:useLocalDpi xmlns="" xmlns:a14="http://schemas.microsoft.com/office/drawing/2010/main" val="0"/>
              </a:ext>
            </a:extLst>
          </a:blip>
          <a:srcRect/>
          <a:stretch>
            <a:fillRect/>
          </a:stretch>
        </p:blipFill>
        <p:spPr bwMode="auto">
          <a:xfrm>
            <a:off x="3009900" y="5616575"/>
            <a:ext cx="1981200" cy="4032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sp>
        <p:nvSpPr>
          <p:cNvPr id="16" name="AutoShape 22"/>
          <p:cNvSpPr>
            <a:spLocks noChangeArrowheads="1"/>
          </p:cNvSpPr>
          <p:nvPr/>
        </p:nvSpPr>
        <p:spPr bwMode="auto">
          <a:xfrm>
            <a:off x="5143500" y="2362200"/>
            <a:ext cx="2590800" cy="1447800"/>
          </a:xfrm>
          <a:prstGeom prst="cloudCallout">
            <a:avLst>
              <a:gd name="adj1" fmla="val -77574"/>
              <a:gd name="adj2" fmla="val 60306"/>
            </a:avLst>
          </a:prstGeom>
          <a:solidFill>
            <a:srgbClr val="3366FF"/>
          </a:solidFill>
          <a:ln w="9525">
            <a:solidFill>
              <a:schemeClr val="tx1"/>
            </a:solidFill>
            <a:round/>
            <a:headEnd/>
            <a:tailEnd/>
          </a:ln>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r>
              <a:rPr lang="en-US"/>
              <a:t>Rates of change multiply</a:t>
            </a:r>
          </a:p>
        </p:txBody>
      </p:sp>
    </p:spTree>
    <p:extLst>
      <p:ext uri="{BB962C8B-B14F-4D97-AF65-F5344CB8AC3E}">
        <p14:creationId xmlns="" xmlns:p14="http://schemas.microsoft.com/office/powerpoint/2010/main" val="2626838278"/>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3" name="Content Placeholder 2"/>
              <p:cNvSpPr>
                <a:spLocks noGrp="1"/>
              </p:cNvSpPr>
              <p:nvPr>
                <p:ph idx="1"/>
              </p:nvPr>
            </p:nvSpPr>
            <p:spPr>
              <a:xfrm>
                <a:off x="457200" y="457200"/>
                <a:ext cx="8229600" cy="5668963"/>
              </a:xfrm>
            </p:spPr>
            <p:txBody>
              <a:bodyPr/>
              <a:lstStyle/>
              <a:p>
                <a:pPr marL="0" indent="0">
                  <a:buNone/>
                </a:pPr>
                <a:r>
                  <a:rPr lang="en-US" sz="2400" dirty="0" smtClean="0">
                    <a:latin typeface="Arial" pitchFamily="34" charset="0"/>
                    <a:cs typeface="Arial" pitchFamily="34" charset="0"/>
                  </a:rPr>
                  <a:t>Q1(d) (Exercise 1.1):</a:t>
                </a:r>
              </a:p>
              <a:p>
                <a:pPr marL="0" indent="0">
                  <a:buNone/>
                </a:pPr>
                <a:r>
                  <a:rPr lang="en-US" sz="1800" b="0" dirty="0" smtClean="0">
                    <a:latin typeface="Arial" pitchFamily="34" charset="0"/>
                    <a:cs typeface="Arial" pitchFamily="34" charset="0"/>
                  </a:rPr>
                  <a:t>Find</a:t>
                </a:r>
                <a:r>
                  <a:rPr lang="en-US" sz="1800" b="0" dirty="0" smtClean="0">
                    <a:cs typeface="Arial" pitchFamily="34" charset="0"/>
                  </a:rPr>
                  <a:t>  </a:t>
                </a:r>
                <a14:m>
                  <m:oMath xmlns:m="http://schemas.openxmlformats.org/officeDocument/2006/math">
                    <m:f>
                      <m:fPr>
                        <m:ctrlPr>
                          <a:rPr lang="en-US" sz="1800" b="0" i="1" smtClean="0">
                            <a:latin typeface="Cambria Math"/>
                            <a:cs typeface="Arial" pitchFamily="34" charset="0"/>
                          </a:rPr>
                        </m:ctrlPr>
                      </m:fPr>
                      <m:num>
                        <m:r>
                          <a:rPr lang="en-US" sz="1800" b="0" i="1" smtClean="0">
                            <a:latin typeface="Cambria Math"/>
                            <a:cs typeface="Arial" pitchFamily="34" charset="0"/>
                          </a:rPr>
                          <m:t>𝜕</m:t>
                        </m:r>
                      </m:num>
                      <m:den>
                        <m:r>
                          <a:rPr lang="en-US" sz="1800" b="0" i="1" smtClean="0">
                            <a:latin typeface="Cambria Math"/>
                            <a:cs typeface="Arial" pitchFamily="34" charset="0"/>
                          </a:rPr>
                          <m:t>𝜕</m:t>
                        </m:r>
                        <m:r>
                          <a:rPr lang="en-US" sz="1800" b="0" i="1" smtClean="0">
                            <a:latin typeface="Cambria Math"/>
                            <a:cs typeface="Arial" pitchFamily="34" charset="0"/>
                          </a:rPr>
                          <m:t>𝑦</m:t>
                        </m:r>
                      </m:den>
                    </m:f>
                    <m:r>
                      <a:rPr lang="en-US" sz="1800" b="0" i="1" smtClean="0">
                        <a:latin typeface="Cambria Math"/>
                        <a:cs typeface="Arial" pitchFamily="34" charset="0"/>
                      </a:rPr>
                      <m:t>(</m:t>
                    </m:r>
                    <m:r>
                      <a:rPr lang="en-US" sz="1800" b="0" i="1" smtClean="0">
                        <a:latin typeface="Cambria Math"/>
                        <a:cs typeface="Arial" pitchFamily="34" charset="0"/>
                      </a:rPr>
                      <m:t>𝑠𝑖𝑛𝑓</m:t>
                    </m:r>
                    <m:r>
                      <a:rPr lang="en-US" sz="1800" b="0" i="1" smtClean="0">
                        <a:latin typeface="Cambria Math"/>
                        <a:cs typeface="Arial" pitchFamily="34" charset="0"/>
                      </a:rPr>
                      <m:t>)</m:t>
                    </m:r>
                  </m:oMath>
                </a14:m>
                <a:r>
                  <a:rPr lang="en-US" sz="1800" dirty="0" smtClean="0">
                    <a:latin typeface="Arial" pitchFamily="34" charset="0"/>
                    <a:cs typeface="Arial" pitchFamily="34" charset="0"/>
                  </a:rPr>
                  <a:t> where </a:t>
                </a:r>
                <a14:m>
                  <m:oMath xmlns:m="http://schemas.openxmlformats.org/officeDocument/2006/math">
                    <m:r>
                      <a:rPr lang="en-US" sz="1800" b="0" i="1" smtClean="0">
                        <a:latin typeface="Cambria Math"/>
                        <a:cs typeface="Arial" pitchFamily="34" charset="0"/>
                      </a:rPr>
                      <m:t>𝑓</m:t>
                    </m:r>
                    <m:r>
                      <a:rPr lang="en-US" sz="1800" b="0" i="1" smtClean="0">
                        <a:latin typeface="Cambria Math"/>
                        <a:cs typeface="Arial" pitchFamily="34" charset="0"/>
                      </a:rPr>
                      <m:t>=</m:t>
                    </m:r>
                    <m:sSup>
                      <m:sSupPr>
                        <m:ctrlPr>
                          <a:rPr lang="en-US" sz="1800" b="0" i="1" smtClean="0">
                            <a:latin typeface="Cambria Math"/>
                            <a:cs typeface="Arial" pitchFamily="34" charset="0"/>
                          </a:rPr>
                        </m:ctrlPr>
                      </m:sSupPr>
                      <m:e>
                        <m:r>
                          <a:rPr lang="en-US" sz="1800" b="0" i="1" smtClean="0">
                            <a:latin typeface="Cambria Math"/>
                            <a:cs typeface="Arial" pitchFamily="34" charset="0"/>
                          </a:rPr>
                          <m:t>𝑥</m:t>
                        </m:r>
                      </m:e>
                      <m:sup>
                        <m:r>
                          <a:rPr lang="en-US" sz="1800" b="0" i="1" smtClean="0">
                            <a:latin typeface="Cambria Math"/>
                            <a:cs typeface="Arial" pitchFamily="34" charset="0"/>
                          </a:rPr>
                          <m:t>2</m:t>
                        </m:r>
                      </m:sup>
                    </m:sSup>
                    <m:r>
                      <a:rPr lang="en-US" sz="1800" b="0" i="1" smtClean="0">
                        <a:latin typeface="Cambria Math"/>
                        <a:cs typeface="Arial" pitchFamily="34" charset="0"/>
                      </a:rPr>
                      <m:t>𝑦</m:t>
                    </m:r>
                  </m:oMath>
                </a14:m>
                <a:r>
                  <a:rPr lang="en-US" sz="1800" dirty="0" smtClean="0">
                    <a:latin typeface="Arial" pitchFamily="34" charset="0"/>
                    <a:cs typeface="Arial" pitchFamily="34" charset="0"/>
                  </a:rPr>
                  <a:t>.</a:t>
                </a:r>
              </a:p>
              <a:p>
                <a:pPr marL="0" indent="0">
                  <a:buNone/>
                </a:pPr>
                <a:endParaRPr lang="en-US" sz="1800" dirty="0" smtClean="0">
                  <a:latin typeface="Arial" pitchFamily="34" charset="0"/>
                  <a:cs typeface="Arial" pitchFamily="34" charset="0"/>
                </a:endParaRPr>
              </a:p>
              <a:p>
                <a:pPr marL="0" indent="0">
                  <a:buNone/>
                </a:pP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457200"/>
                <a:ext cx="8229600" cy="5668963"/>
              </a:xfrm>
              <a:blipFill rotWithShape="1">
                <a:blip r:embed="rId3" cstate="print"/>
                <a:stretch>
                  <a:fillRect l="-1852" t="-753"/>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0AD2A1D3-94CF-4BE8-B9A0-75EFE4C74F95}" type="slidenum">
              <a:rPr lang="en-US" smtClean="0"/>
              <a:pPr/>
              <a:t>26</a:t>
            </a:fld>
            <a:endParaRPr lang="en-US"/>
          </a:p>
        </p:txBody>
      </p:sp>
    </p:spTree>
    <p:extLst>
      <p:ext uri="{BB962C8B-B14F-4D97-AF65-F5344CB8AC3E}">
        <p14:creationId xmlns="" xmlns:p14="http://schemas.microsoft.com/office/powerpoint/2010/main" val="3038491193"/>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7" name="Picture 3"/>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971675" y="1266825"/>
            <a:ext cx="5200650" cy="43243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463450738"/>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1480</TotalTime>
  <Words>555</Words>
  <Application>Microsoft Office PowerPoint</Application>
  <PresentationFormat>On-screen Show (4:3)</PresentationFormat>
  <Paragraphs>154</Paragraphs>
  <Slides>27</Slides>
  <Notes>2</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27</vt:i4>
      </vt:variant>
    </vt:vector>
  </HeadingPairs>
  <TitlesOfParts>
    <vt:vector size="30" baseType="lpstr">
      <vt:lpstr>Office Theme</vt:lpstr>
      <vt:lpstr>Equation</vt:lpstr>
      <vt:lpstr>Microsoft Equation 3.0</vt:lpstr>
      <vt:lpstr>Slide 1</vt:lpstr>
      <vt:lpstr>Slide 2</vt:lpstr>
      <vt:lpstr>Slide 3</vt:lpstr>
      <vt:lpstr>Slide 4</vt:lpstr>
      <vt:lpstr>Slide 5</vt:lpstr>
      <vt:lpstr>Slide 6</vt:lpstr>
      <vt:lpstr>Slide 7</vt:lpstr>
      <vt:lpstr>Slide 8</vt:lpstr>
      <vt:lpstr>Slide 9</vt:lpstr>
      <vt:lpstr>Slide 10</vt:lpstr>
      <vt:lpstr>SOME DEFINITIONS:</vt:lpstr>
      <vt:lpstr>SOME DEFINITIONS:</vt:lpstr>
      <vt:lpstr>SOME DEFINITIONS:</vt:lpstr>
      <vt:lpstr>SOME DEFINITIONS</vt:lpstr>
      <vt:lpstr>Euclidean Space</vt:lpstr>
      <vt:lpstr>Euclidean Space</vt:lpstr>
      <vt:lpstr>Field </vt:lpstr>
      <vt:lpstr>Slide 18</vt:lpstr>
      <vt:lpstr>Slide 19</vt:lpstr>
      <vt:lpstr>Slide 20</vt:lpstr>
      <vt:lpstr>Euclidean Space</vt:lpstr>
      <vt:lpstr> </vt:lpstr>
      <vt:lpstr>Arithmetic of differentiable functions</vt:lpstr>
      <vt:lpstr>Slide 24</vt:lpstr>
      <vt:lpstr>Slide 25</vt:lpstr>
      <vt:lpstr>Slide 26</vt:lpstr>
      <vt:lpstr>Slide 27</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NTS</cp:lastModifiedBy>
  <cp:revision>261</cp:revision>
  <dcterms:created xsi:type="dcterms:W3CDTF">2012-02-27T05:45:45Z</dcterms:created>
  <dcterms:modified xsi:type="dcterms:W3CDTF">2013-03-15T12:44:04Z</dcterms:modified>
</cp:coreProperties>
</file>