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1" r:id="rId2"/>
    <p:sldId id="322" r:id="rId3"/>
    <p:sldId id="323" r:id="rId4"/>
    <p:sldId id="325" r:id="rId5"/>
    <p:sldId id="326" r:id="rId6"/>
    <p:sldId id="327" r:id="rId7"/>
    <p:sldId id="324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9" r:id="rId20"/>
    <p:sldId id="270" r:id="rId21"/>
    <p:sldId id="272" r:id="rId22"/>
    <p:sldId id="273" r:id="rId23"/>
    <p:sldId id="274" r:id="rId24"/>
    <p:sldId id="275" r:id="rId25"/>
    <p:sldId id="329" r:id="rId26"/>
    <p:sldId id="276" r:id="rId27"/>
    <p:sldId id="277" r:id="rId28"/>
    <p:sldId id="278" r:id="rId29"/>
    <p:sldId id="279" r:id="rId30"/>
    <p:sldId id="280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F5CA9-A96A-43EE-BF84-DF3F10406629}" type="datetimeFigureOut">
              <a:rPr lang="en-US" smtClean="0"/>
              <a:pPr/>
              <a:t>2/21/2014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32C7E-7E67-4334-9970-237CC683FD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F5CA9-A96A-43EE-BF84-DF3F10406629}" type="datetimeFigureOut">
              <a:rPr lang="en-US" smtClean="0"/>
              <a:pPr/>
              <a:t>2/21/2014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32C7E-7E67-4334-9970-237CC683FD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F5CA9-A96A-43EE-BF84-DF3F10406629}" type="datetimeFigureOut">
              <a:rPr lang="en-US" smtClean="0"/>
              <a:pPr/>
              <a:t>2/21/2014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32C7E-7E67-4334-9970-237CC683FD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F5CA9-A96A-43EE-BF84-DF3F10406629}" type="datetimeFigureOut">
              <a:rPr lang="en-US" smtClean="0"/>
              <a:pPr/>
              <a:t>2/21/2014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32C7E-7E67-4334-9970-237CC683FD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F5CA9-A96A-43EE-BF84-DF3F10406629}" type="datetimeFigureOut">
              <a:rPr lang="en-US" smtClean="0"/>
              <a:pPr/>
              <a:t>2/21/2014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32C7E-7E67-4334-9970-237CC683FD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F5CA9-A96A-43EE-BF84-DF3F10406629}" type="datetimeFigureOut">
              <a:rPr lang="en-US" smtClean="0"/>
              <a:pPr/>
              <a:t>2/21/2014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32C7E-7E67-4334-9970-237CC683FD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F5CA9-A96A-43EE-BF84-DF3F10406629}" type="datetimeFigureOut">
              <a:rPr lang="en-US" smtClean="0"/>
              <a:pPr/>
              <a:t>2/21/2014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32C7E-7E67-4334-9970-237CC683FD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F5CA9-A96A-43EE-BF84-DF3F10406629}" type="datetimeFigureOut">
              <a:rPr lang="en-US" smtClean="0"/>
              <a:pPr/>
              <a:t>2/21/2014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32C7E-7E67-4334-9970-237CC683FD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F5CA9-A96A-43EE-BF84-DF3F10406629}" type="datetimeFigureOut">
              <a:rPr lang="en-US" smtClean="0"/>
              <a:pPr/>
              <a:t>2/21/2014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32C7E-7E67-4334-9970-237CC683FD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F5CA9-A96A-43EE-BF84-DF3F10406629}" type="datetimeFigureOut">
              <a:rPr lang="en-US" smtClean="0"/>
              <a:pPr/>
              <a:t>2/21/2014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32C7E-7E67-4334-9970-237CC683FD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F5CA9-A96A-43EE-BF84-DF3F10406629}" type="datetimeFigureOut">
              <a:rPr lang="en-US" smtClean="0"/>
              <a:pPr/>
              <a:t>2/21/2014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32C7E-7E67-4334-9970-237CC683FD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3F5CA9-A96A-43EE-BF84-DF3F10406629}" type="datetimeFigureOut">
              <a:rPr lang="en-US" smtClean="0"/>
              <a:pPr/>
              <a:t>2/21/2014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32C7E-7E67-4334-9970-237CC683FD1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E382FD-9D6B-4800-A63E-4C65C213BBB8}" type="slidenum">
              <a:rPr lang="en-US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3779838"/>
            <a:ext cx="7315200" cy="1470025"/>
          </a:xfrm>
        </p:spPr>
        <p:txBody>
          <a:bodyPr/>
          <a:lstStyle/>
          <a:p>
            <a:pPr eaLnBrk="1" hangingPunct="1"/>
            <a:r>
              <a:rPr lang="en-US" sz="3200" b="1" smtClean="0">
                <a:solidFill>
                  <a:schemeClr val="accent2"/>
                </a:solidFill>
              </a:rPr>
              <a:t>By</a:t>
            </a:r>
            <a:br>
              <a:rPr lang="en-US" sz="3200" b="1" smtClean="0">
                <a:solidFill>
                  <a:schemeClr val="accent2"/>
                </a:solidFill>
              </a:rPr>
            </a:br>
            <a:r>
              <a:rPr lang="en-US" sz="3200" b="1" smtClean="0">
                <a:solidFill>
                  <a:schemeClr val="accent2"/>
                </a:solidFill>
              </a:rPr>
              <a:t>Dr. Saqib Hussain</a:t>
            </a:r>
          </a:p>
        </p:txBody>
      </p:sp>
      <p:sp>
        <p:nvSpPr>
          <p:cNvPr id="2052" name="Text Box 3"/>
          <p:cNvSpPr txBox="1">
            <a:spLocks noChangeArrowheads="1"/>
          </p:cNvSpPr>
          <p:nvPr/>
        </p:nvSpPr>
        <p:spPr bwMode="auto">
          <a:xfrm>
            <a:off x="1143000" y="2209800"/>
            <a:ext cx="6553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>
                <a:solidFill>
                  <a:schemeClr val="tx2"/>
                </a:solidFill>
                <a:latin typeface="Calibri" pitchFamily="34" charset="0"/>
              </a:rPr>
              <a:t>Real Analysis II</a:t>
            </a:r>
          </a:p>
        </p:txBody>
      </p:sp>
      <p:sp>
        <p:nvSpPr>
          <p:cNvPr id="2053" name="Text Box 4"/>
          <p:cNvSpPr txBox="1">
            <a:spLocks noChangeArrowheads="1"/>
          </p:cNvSpPr>
          <p:nvPr/>
        </p:nvSpPr>
        <p:spPr bwMode="auto">
          <a:xfrm>
            <a:off x="3276600" y="1143000"/>
            <a:ext cx="2667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>
                <a:solidFill>
                  <a:schemeClr val="accent1"/>
                </a:solidFill>
                <a:latin typeface="Calibri" pitchFamily="34" charset="0"/>
              </a:rPr>
              <a:t>MTH 322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981000-46D7-4F5A-8EEC-03319834C47D}" type="slidenum">
              <a:rPr lang="en-US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990600" y="3276600"/>
            <a:ext cx="7315200" cy="1470025"/>
          </a:xfrm>
        </p:spPr>
        <p:txBody>
          <a:bodyPr/>
          <a:lstStyle/>
          <a:p>
            <a:pPr eaLnBrk="1" hangingPunct="1"/>
            <a:r>
              <a:rPr lang="en-US" sz="4700" b="1" dirty="0" smtClean="0">
                <a:solidFill>
                  <a:srgbClr val="0A014F"/>
                </a:solidFill>
              </a:rPr>
              <a:t>Series of functions</a:t>
            </a:r>
          </a:p>
        </p:txBody>
      </p:sp>
      <p:sp>
        <p:nvSpPr>
          <p:cNvPr id="3076" name="Text Box 3"/>
          <p:cNvSpPr txBox="1">
            <a:spLocks noChangeArrowheads="1"/>
          </p:cNvSpPr>
          <p:nvPr/>
        </p:nvSpPr>
        <p:spPr bwMode="auto">
          <a:xfrm>
            <a:off x="2895600" y="2209800"/>
            <a:ext cx="3429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0" dirty="0">
                <a:solidFill>
                  <a:schemeClr val="accent2"/>
                </a:solidFill>
                <a:latin typeface="Calibri" pitchFamily="34" charset="0"/>
              </a:rPr>
              <a:t>Lecture # </a:t>
            </a:r>
            <a:r>
              <a:rPr lang="en-US" sz="4400" b="0" dirty="0" smtClean="0">
                <a:solidFill>
                  <a:schemeClr val="accent2"/>
                </a:solidFill>
                <a:latin typeface="Calibri" pitchFamily="34" charset="0"/>
              </a:rPr>
              <a:t>5</a:t>
            </a:r>
            <a:endParaRPr lang="en-US" sz="4400" b="0" dirty="0">
              <a:solidFill>
                <a:schemeClr val="accent2"/>
              </a:solidFill>
              <a:latin typeface="Calibri" pitchFamily="34" charset="0"/>
            </a:endParaRPr>
          </a:p>
        </p:txBody>
      </p:sp>
      <p:sp>
        <p:nvSpPr>
          <p:cNvPr id="3077" name="Text Box 4"/>
          <p:cNvSpPr txBox="1">
            <a:spLocks noChangeArrowheads="1"/>
          </p:cNvSpPr>
          <p:nvPr/>
        </p:nvSpPr>
        <p:spPr bwMode="auto">
          <a:xfrm>
            <a:off x="3352800" y="1066800"/>
            <a:ext cx="2514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0">
                <a:solidFill>
                  <a:schemeClr val="accent2"/>
                </a:solidFill>
                <a:latin typeface="Calibri" pitchFamily="34" charset="0"/>
              </a:rPr>
              <a:t>MTH 322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8600BB-CA3B-4DC0-B134-6353DFAFC1E8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4099" name="TextBox 2"/>
          <p:cNvSpPr txBox="1">
            <a:spLocks noChangeArrowheads="1"/>
          </p:cNvSpPr>
          <p:nvPr/>
        </p:nvSpPr>
        <p:spPr bwMode="auto">
          <a:xfrm>
            <a:off x="228600" y="228600"/>
            <a:ext cx="8534400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u="sng">
                <a:solidFill>
                  <a:srgbClr val="0000FF"/>
                </a:solidFill>
              </a:rPr>
              <a:t>References:</a:t>
            </a:r>
            <a:endParaRPr lang="en-US" sz="2800"/>
          </a:p>
          <a:p>
            <a:endParaRPr lang="en-US" sz="2800" b="0"/>
          </a:p>
          <a:p>
            <a:r>
              <a:rPr lang="en-US" sz="2800" b="0"/>
              <a:t>1. Principles of Mathematical Analysis by Walter    </a:t>
            </a:r>
          </a:p>
          <a:p>
            <a:r>
              <a:rPr lang="en-US" sz="2800" b="0"/>
              <a:t>     Rudin</a:t>
            </a:r>
          </a:p>
          <a:p>
            <a:r>
              <a:rPr lang="en-US" sz="2800" b="0"/>
              <a:t>2. Introduction to real analysis by William F. Trench.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/>
          <p:cNvSpPr txBox="1">
            <a:spLocks noChangeArrowheads="1"/>
          </p:cNvSpPr>
          <p:nvPr/>
        </p:nvSpPr>
        <p:spPr bwMode="auto">
          <a:xfrm>
            <a:off x="152400" y="152400"/>
            <a:ext cx="8534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u="sng" dirty="0" smtClean="0">
                <a:solidFill>
                  <a:srgbClr val="0000FF"/>
                </a:solidFill>
              </a:rPr>
              <a:t>Recall</a:t>
            </a:r>
            <a:endParaRPr lang="en-US" sz="2800" u="sng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44326F-F647-4031-A8FC-9CE0FC40EC0C}" type="slidenum">
              <a:rPr lang="en-US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8195" name="TextBox 2"/>
          <p:cNvSpPr txBox="1">
            <a:spLocks noChangeArrowheads="1"/>
          </p:cNvSpPr>
          <p:nvPr/>
        </p:nvSpPr>
        <p:spPr bwMode="auto">
          <a:xfrm>
            <a:off x="609600" y="1371600"/>
            <a:ext cx="85344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2800" b="0" dirty="0">
              <a:solidFill>
                <a:srgbClr val="0000FF"/>
              </a:solidFill>
            </a:endParaRPr>
          </a:p>
          <a:p>
            <a:pPr>
              <a:buFontTx/>
              <a:buChar char="•"/>
            </a:pPr>
            <a:r>
              <a:rPr lang="en-US" sz="2800" b="0" dirty="0">
                <a:solidFill>
                  <a:srgbClr val="0000FF"/>
                </a:solidFill>
              </a:rPr>
              <a:t>  </a:t>
            </a:r>
            <a:r>
              <a:rPr lang="en-US" sz="2800" b="0" dirty="0" smtClean="0">
                <a:solidFill>
                  <a:srgbClr val="0000FF"/>
                </a:solidFill>
              </a:rPr>
              <a:t>Series </a:t>
            </a:r>
            <a:r>
              <a:rPr lang="en-US" sz="2800" b="0" dirty="0">
                <a:solidFill>
                  <a:srgbClr val="0000FF"/>
                </a:solidFill>
              </a:rPr>
              <a:t>of functions</a:t>
            </a:r>
          </a:p>
          <a:p>
            <a:endParaRPr lang="en-US" sz="2800" b="0" dirty="0">
              <a:solidFill>
                <a:srgbClr val="0000FF"/>
              </a:solidFill>
            </a:endParaRPr>
          </a:p>
          <a:p>
            <a:pPr>
              <a:buFontTx/>
              <a:buChar char="•"/>
            </a:pPr>
            <a:r>
              <a:rPr lang="en-US" sz="2800" b="0" dirty="0" smtClean="0">
                <a:solidFill>
                  <a:srgbClr val="0000FF"/>
                </a:solidFill>
              </a:rPr>
              <a:t>  convergence </a:t>
            </a:r>
            <a:r>
              <a:rPr lang="en-US" sz="2800" b="0" dirty="0">
                <a:solidFill>
                  <a:srgbClr val="0000FF"/>
                </a:solidFill>
              </a:rPr>
              <a:t>of </a:t>
            </a:r>
            <a:r>
              <a:rPr lang="en-US" sz="2800" b="0" dirty="0" smtClean="0">
                <a:solidFill>
                  <a:srgbClr val="0000FF"/>
                </a:solidFill>
              </a:rPr>
              <a:t>series </a:t>
            </a:r>
            <a:r>
              <a:rPr lang="en-US" sz="2800" b="0" dirty="0">
                <a:solidFill>
                  <a:srgbClr val="0000FF"/>
                </a:solidFill>
              </a:rPr>
              <a:t>of functions</a:t>
            </a:r>
          </a:p>
          <a:p>
            <a:endParaRPr lang="en-US" sz="2800" b="0" dirty="0">
              <a:solidFill>
                <a:srgbClr val="0000FF"/>
              </a:solidFill>
            </a:endParaRPr>
          </a:p>
          <a:p>
            <a:endParaRPr lang="en-US" sz="2800" b="0" dirty="0">
              <a:solidFill>
                <a:srgbClr val="0000FF"/>
              </a:solidFill>
            </a:endParaRPr>
          </a:p>
          <a:p>
            <a:endParaRPr lang="en-US" sz="2800" b="0" dirty="0">
              <a:solidFill>
                <a:srgbClr val="0000FF"/>
              </a:solidFill>
            </a:endParaRPr>
          </a:p>
          <a:p>
            <a:endParaRPr lang="en-US" sz="2800" b="0" dirty="0">
              <a:solidFill>
                <a:srgbClr val="0000FF"/>
              </a:solidFill>
            </a:endParaRPr>
          </a:p>
          <a:p>
            <a:endParaRPr lang="en-US" sz="2800" b="0" dirty="0">
              <a:solidFill>
                <a:srgbClr val="0000FF"/>
              </a:solidFill>
            </a:endParaRPr>
          </a:p>
        </p:txBody>
      </p:sp>
      <p:sp>
        <p:nvSpPr>
          <p:cNvPr id="8196" name="Title 1"/>
          <p:cNvSpPr>
            <a:spLocks/>
          </p:cNvSpPr>
          <p:nvPr/>
        </p:nvSpPr>
        <p:spPr bwMode="auto">
          <a:xfrm>
            <a:off x="381000" y="3048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fr-FR" sz="2800" u="sng">
                <a:solidFill>
                  <a:srgbClr val="0000FF"/>
                </a:solidFill>
              </a:rPr>
              <a:t>Lecture’s Outline</a:t>
            </a:r>
            <a:endParaRPr lang="en-US" sz="2800" u="sng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E0D4A5-807D-4CDB-97C2-B5E6C35437CE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27651" name="TextBox 6"/>
          <p:cNvSpPr txBox="1">
            <a:spLocks noChangeArrowheads="1"/>
          </p:cNvSpPr>
          <p:nvPr/>
        </p:nvSpPr>
        <p:spPr bwMode="auto">
          <a:xfrm>
            <a:off x="228600" y="304800"/>
            <a:ext cx="8534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u="sng" dirty="0" err="1">
                <a:solidFill>
                  <a:srgbClr val="0000FF"/>
                </a:solidFill>
              </a:rPr>
              <a:t>Mn</a:t>
            </a:r>
            <a:r>
              <a:rPr lang="en-US" sz="2800" u="sng" dirty="0">
                <a:solidFill>
                  <a:srgbClr val="0000FF"/>
                </a:solidFill>
              </a:rPr>
              <a:t>-test for uniform convergence</a:t>
            </a:r>
          </a:p>
        </p:txBody>
      </p:sp>
      <p:sp>
        <p:nvSpPr>
          <p:cNvPr id="27652" name="TextBox 6"/>
          <p:cNvSpPr txBox="1">
            <a:spLocks noChangeArrowheads="1"/>
          </p:cNvSpPr>
          <p:nvPr/>
        </p:nvSpPr>
        <p:spPr bwMode="auto">
          <a:xfrm>
            <a:off x="198438" y="2752725"/>
            <a:ext cx="8534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u="sng">
                <a:solidFill>
                  <a:srgbClr val="0000FF"/>
                </a:solidFill>
              </a:rPr>
              <a:t>Proof:</a:t>
            </a:r>
          </a:p>
        </p:txBody>
      </p:sp>
      <p:pic>
        <p:nvPicPr>
          <p:cNvPr id="2765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884238"/>
            <a:ext cx="6570663" cy="186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6A885C-497C-462F-8FFD-15AFB673EE7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969F1E-17AC-4A71-982B-DD0134DAF562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DE4577-7F1C-4614-BE5C-3B399C4B0442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30723" name="TextBox 6"/>
          <p:cNvSpPr txBox="1">
            <a:spLocks noChangeArrowheads="1"/>
          </p:cNvSpPr>
          <p:nvPr/>
        </p:nvSpPr>
        <p:spPr bwMode="auto">
          <a:xfrm>
            <a:off x="228600" y="304800"/>
            <a:ext cx="8534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u="sng">
                <a:solidFill>
                  <a:srgbClr val="0000FF"/>
                </a:solidFill>
              </a:rPr>
              <a:t>Example:</a:t>
            </a:r>
          </a:p>
        </p:txBody>
      </p:sp>
      <p:sp>
        <p:nvSpPr>
          <p:cNvPr id="30724" name="TextBox 6"/>
          <p:cNvSpPr txBox="1">
            <a:spLocks noChangeArrowheads="1"/>
          </p:cNvSpPr>
          <p:nvPr/>
        </p:nvSpPr>
        <p:spPr bwMode="auto">
          <a:xfrm>
            <a:off x="228600" y="1752600"/>
            <a:ext cx="8534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u="sng">
                <a:solidFill>
                  <a:srgbClr val="0000FF"/>
                </a:solidFill>
              </a:rPr>
              <a:t>Solution:</a:t>
            </a:r>
          </a:p>
        </p:txBody>
      </p:sp>
      <p:pic>
        <p:nvPicPr>
          <p:cNvPr id="3072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2413" y="990600"/>
            <a:ext cx="848201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EF235A-DEC8-4E04-8FAE-D282C0AE87F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3FDD1D-52B9-464F-A2D0-F0E0CF0FC5C5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4D2521-17BD-47D5-B8B8-22D1A323B201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3D34B6-A1ED-4D96-B4DC-069250F8DE2C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43D1AF-9A44-4794-98B2-095E74FACD02}" type="slidenum">
              <a:rPr 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35843" name="TextBox 6"/>
          <p:cNvSpPr txBox="1">
            <a:spLocks noChangeArrowheads="1"/>
          </p:cNvSpPr>
          <p:nvPr/>
        </p:nvSpPr>
        <p:spPr bwMode="auto">
          <a:xfrm>
            <a:off x="228600" y="304800"/>
            <a:ext cx="8534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u="sng">
                <a:solidFill>
                  <a:srgbClr val="0000FF"/>
                </a:solidFill>
              </a:rPr>
              <a:t>Example:</a:t>
            </a:r>
          </a:p>
        </p:txBody>
      </p:sp>
      <p:sp>
        <p:nvSpPr>
          <p:cNvPr id="35844" name="TextBox 6"/>
          <p:cNvSpPr txBox="1">
            <a:spLocks noChangeArrowheads="1"/>
          </p:cNvSpPr>
          <p:nvPr/>
        </p:nvSpPr>
        <p:spPr bwMode="auto">
          <a:xfrm>
            <a:off x="228600" y="1914525"/>
            <a:ext cx="8534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u="sng">
                <a:solidFill>
                  <a:srgbClr val="0000FF"/>
                </a:solidFill>
              </a:rPr>
              <a:t>Solution:</a:t>
            </a:r>
          </a:p>
        </p:txBody>
      </p:sp>
      <p:pic>
        <p:nvPicPr>
          <p:cNvPr id="35845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363" y="828675"/>
            <a:ext cx="8088312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845525-69A5-421D-B87A-F83465181626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E092AE-2CD5-4FAC-86E4-F614067369BE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B48535-0C2C-4893-83D8-44F1C0CA2A93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39939" name="TextBox 6"/>
          <p:cNvSpPr txBox="1">
            <a:spLocks noChangeArrowheads="1"/>
          </p:cNvSpPr>
          <p:nvPr/>
        </p:nvSpPr>
        <p:spPr bwMode="auto">
          <a:xfrm>
            <a:off x="228600" y="304800"/>
            <a:ext cx="8534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u="sng">
                <a:solidFill>
                  <a:srgbClr val="0000FF"/>
                </a:solidFill>
              </a:rPr>
              <a:t>Series of functions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709298-5710-427E-A9B8-6324B0B277B9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EA382A-80B7-42A5-89DF-71AB1AE7FE12}" type="slidenum">
              <a:rPr lang="en-US"/>
              <a:pPr>
                <a:defRPr/>
              </a:pPr>
              <a:t>21</a:t>
            </a:fld>
            <a:endParaRPr lang="en-US"/>
          </a:p>
        </p:txBody>
      </p:sp>
      <p:sp>
        <p:nvSpPr>
          <p:cNvPr id="43011" name="TextBox 6"/>
          <p:cNvSpPr txBox="1">
            <a:spLocks noChangeArrowheads="1"/>
          </p:cNvSpPr>
          <p:nvPr/>
        </p:nvSpPr>
        <p:spPr bwMode="auto">
          <a:xfrm>
            <a:off x="228600" y="304800"/>
            <a:ext cx="8534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u="sng">
                <a:solidFill>
                  <a:srgbClr val="0000FF"/>
                </a:solidFill>
              </a:rPr>
              <a:t>Example:</a:t>
            </a:r>
          </a:p>
        </p:txBody>
      </p:sp>
      <p:sp>
        <p:nvSpPr>
          <p:cNvPr id="43012" name="TextBox 6"/>
          <p:cNvSpPr txBox="1">
            <a:spLocks noChangeArrowheads="1"/>
          </p:cNvSpPr>
          <p:nvPr/>
        </p:nvSpPr>
        <p:spPr bwMode="auto">
          <a:xfrm>
            <a:off x="228600" y="1600200"/>
            <a:ext cx="8534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u="sng">
                <a:solidFill>
                  <a:srgbClr val="0000FF"/>
                </a:solidFill>
              </a:rPr>
              <a:t>Solution:</a:t>
            </a:r>
          </a:p>
        </p:txBody>
      </p:sp>
      <p:pic>
        <p:nvPicPr>
          <p:cNvPr id="4301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914400"/>
            <a:ext cx="6705600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A08309-4269-43F5-995D-A0B99B5DFC60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35EFC5-8A90-4B10-A2C9-BA3EF1950F3E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251351-C915-4129-A1E4-9B55D639F7B4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56BBC0-086F-4238-8263-0EE5CC26A246}" type="slidenum">
              <a:rPr lang="en-US"/>
              <a:pPr>
                <a:defRPr/>
              </a:pPr>
              <a:t>26</a:t>
            </a:fld>
            <a:endParaRPr lang="en-US"/>
          </a:p>
        </p:txBody>
      </p:sp>
      <p:sp>
        <p:nvSpPr>
          <p:cNvPr id="47107" name="TextBox 6"/>
          <p:cNvSpPr txBox="1">
            <a:spLocks noChangeArrowheads="1"/>
          </p:cNvSpPr>
          <p:nvPr/>
        </p:nvSpPr>
        <p:spPr bwMode="auto">
          <a:xfrm>
            <a:off x="228600" y="304800"/>
            <a:ext cx="8534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u="sng">
                <a:solidFill>
                  <a:srgbClr val="0000FF"/>
                </a:solidFill>
              </a:rPr>
              <a:t>Example:</a:t>
            </a:r>
          </a:p>
        </p:txBody>
      </p:sp>
      <p:sp>
        <p:nvSpPr>
          <p:cNvPr id="47108" name="TextBox 6"/>
          <p:cNvSpPr txBox="1">
            <a:spLocks noChangeArrowheads="1"/>
          </p:cNvSpPr>
          <p:nvPr/>
        </p:nvSpPr>
        <p:spPr bwMode="auto">
          <a:xfrm>
            <a:off x="228600" y="1752600"/>
            <a:ext cx="8534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u="sng">
                <a:solidFill>
                  <a:srgbClr val="0000FF"/>
                </a:solidFill>
              </a:rPr>
              <a:t>Solution:</a:t>
            </a:r>
          </a:p>
        </p:txBody>
      </p:sp>
      <p:pic>
        <p:nvPicPr>
          <p:cNvPr id="4710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831850"/>
            <a:ext cx="7620000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869A8E-2096-4088-AE36-E3E76A0308EE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2AFFEF-A6DE-40A9-B644-7CB463C71BDD}" type="slidenum">
              <a:rPr lang="en-US"/>
              <a:pPr>
                <a:defRPr/>
              </a:pPr>
              <a:t>28</a:t>
            </a:fld>
            <a:endParaRPr lang="en-US"/>
          </a:p>
        </p:txBody>
      </p:sp>
      <p:sp>
        <p:nvSpPr>
          <p:cNvPr id="49155" name="TextBox 6"/>
          <p:cNvSpPr txBox="1">
            <a:spLocks noChangeArrowheads="1"/>
          </p:cNvSpPr>
          <p:nvPr/>
        </p:nvSpPr>
        <p:spPr bwMode="auto">
          <a:xfrm>
            <a:off x="228600" y="304800"/>
            <a:ext cx="8534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u="sng">
                <a:solidFill>
                  <a:srgbClr val="0000FF"/>
                </a:solidFill>
              </a:rPr>
              <a:t>Example:</a:t>
            </a:r>
          </a:p>
        </p:txBody>
      </p:sp>
      <p:sp>
        <p:nvSpPr>
          <p:cNvPr id="49156" name="TextBox 6"/>
          <p:cNvSpPr txBox="1">
            <a:spLocks noChangeArrowheads="1"/>
          </p:cNvSpPr>
          <p:nvPr/>
        </p:nvSpPr>
        <p:spPr bwMode="auto">
          <a:xfrm>
            <a:off x="228600" y="1447800"/>
            <a:ext cx="8534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u="sng">
                <a:solidFill>
                  <a:srgbClr val="0000FF"/>
                </a:solidFill>
              </a:rPr>
              <a:t>Solution:</a:t>
            </a:r>
          </a:p>
        </p:txBody>
      </p:sp>
      <p:pic>
        <p:nvPicPr>
          <p:cNvPr id="4915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831850"/>
            <a:ext cx="6856413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30C640-E4CF-490D-9E42-449F3038F29F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092861-DB81-4530-89D8-FFA72AAFF0BD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106</Words>
  <Application>Microsoft Office PowerPoint</Application>
  <PresentationFormat>On-screen Show (4:3)</PresentationFormat>
  <Paragraphs>59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By Dr. Saqib Hussain</vt:lpstr>
      <vt:lpstr>Series of functions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By Dr. Saqib Hussain</dc:title>
  <dc:creator>Administrator</dc:creator>
  <cp:lastModifiedBy>Administrator</cp:lastModifiedBy>
  <cp:revision>4</cp:revision>
  <dcterms:created xsi:type="dcterms:W3CDTF">2014-02-21T06:34:42Z</dcterms:created>
  <dcterms:modified xsi:type="dcterms:W3CDTF">2014-02-21T08:21:00Z</dcterms:modified>
</cp:coreProperties>
</file>