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03" r:id="rId2"/>
    <p:sldId id="296" r:id="rId3"/>
    <p:sldId id="365" r:id="rId4"/>
    <p:sldId id="456" r:id="rId5"/>
    <p:sldId id="457" r:id="rId6"/>
    <p:sldId id="458" r:id="rId7"/>
    <p:sldId id="460" r:id="rId8"/>
    <p:sldId id="461" r:id="rId9"/>
    <p:sldId id="477" r:id="rId10"/>
    <p:sldId id="463" r:id="rId11"/>
    <p:sldId id="464" r:id="rId12"/>
    <p:sldId id="467" r:id="rId13"/>
    <p:sldId id="471" r:id="rId14"/>
    <p:sldId id="472" r:id="rId15"/>
    <p:sldId id="474" r:id="rId16"/>
    <p:sldId id="478" r:id="rId17"/>
    <p:sldId id="479" r:id="rId18"/>
    <p:sldId id="480" r:id="rId19"/>
    <p:sldId id="377" r:id="rId20"/>
    <p:sldId id="30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216" y="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5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 dirty="0">
                <a:latin typeface="Arial Black" pitchFamily="34" charset="0"/>
              </a:rPr>
              <a:t># </a:t>
            </a:r>
            <a:r>
              <a:rPr lang="en-US" sz="2800" b="1" dirty="0" smtClean="0">
                <a:latin typeface="Arial Black" pitchFamily="34" charset="0"/>
              </a:rPr>
              <a:t>32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b="1" dirty="0" smtClean="0"/>
                  <a:t>In this Lecture we will state and prove</a:t>
                </a:r>
              </a:p>
              <a:p>
                <a:pPr marL="514350" indent="-514350">
                  <a:buAutoNum type="arabicPeriod" startAt="2"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is integrable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/>
                      </a:rPr>
                      <m:t>a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𝑐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𝑏</m:t>
                    </m:r>
                  </m:oMath>
                </a14:m>
                <a:r>
                  <a:rPr lang="en-US" sz="2400" dirty="0"/>
                  <a:t>, 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is integrable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𝑐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𝑐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and  </a:t>
                </a:r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US" sz="2400" i="1">
                          <a:latin typeface="Cambria Math"/>
                        </a:rPr>
                        <m:t>𝑑𝑥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𝑐</m:t>
                          </m:r>
                        </m:sup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US" sz="2400" i="1">
                          <a:latin typeface="Cambria Math"/>
                        </a:rPr>
                        <m:t>𝑑𝑥</m:t>
                      </m:r>
                      <m:r>
                        <a:rPr lang="en-US" sz="2400" i="1">
                          <a:latin typeface="Cambria Math"/>
                        </a:rPr>
                        <m:t>+ </m:t>
                      </m:r>
                      <m:nary>
                        <m:naryPr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𝑐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US" sz="2400" i="1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sz="2400" dirty="0"/>
              </a:p>
              <a:p>
                <a:pPr>
                  <a:lnSpc>
                    <a:spcPct val="150000"/>
                  </a:lnSpc>
                </a:pPr>
                <a:endParaRPr lang="en-US" sz="2400" b="1" dirty="0" smtClean="0"/>
              </a:p>
              <a:p>
                <a:endParaRPr lang="en-US" sz="1800" b="1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800" b="1" dirty="0" smtClean="0"/>
                  <a:t>Theorem.</a:t>
                </a:r>
                <a:r>
                  <a:rPr lang="en-US" dirty="0" smtClean="0"/>
                  <a:t/>
                </a:r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is integrable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/>
                      </a:rPr>
                      <m:t>a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𝑐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𝑏</m:t>
                    </m:r>
                  </m:oMath>
                </a14:m>
                <a:r>
                  <a:rPr lang="en-US" sz="2400" dirty="0"/>
                  <a:t>, 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is integrable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𝑐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𝑐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and  </a:t>
                </a:r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US" sz="2400" i="1">
                          <a:latin typeface="Cambria Math"/>
                        </a:rPr>
                        <m:t>𝑑𝑥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𝑐</m:t>
                          </m:r>
                        </m:sup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US" sz="2400" i="1">
                          <a:latin typeface="Cambria Math"/>
                        </a:rPr>
                        <m:t>𝑑𝑥</m:t>
                      </m:r>
                      <m:r>
                        <a:rPr lang="en-US" sz="2400" i="1">
                          <a:latin typeface="Cambria Math"/>
                        </a:rPr>
                        <m:t>+ </m:t>
                      </m:r>
                      <m:nary>
                        <m:naryPr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𝑐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US" sz="2400" i="1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481" t="-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519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924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8919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617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7905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7116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9310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5075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5777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522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7888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6194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795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0047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0356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Lecture summery:</a:t>
                </a:r>
              </a:p>
              <a:p>
                <a:pPr marL="514350" indent="-514350">
                  <a:buAutoNum type="arabicPeriod" startAt="2"/>
                </a:pPr>
                <a:r>
                  <a:rPr lang="en-US" sz="2800" dirty="0"/>
                  <a:t>If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800" dirty="0"/>
                  <a:t> is integrable on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[</m:t>
                    </m:r>
                    <m:r>
                      <a:rPr lang="en-US" sz="2800" i="1">
                        <a:latin typeface="Cambria Math"/>
                      </a:rPr>
                      <m:t>𝑎</m:t>
                    </m:r>
                    <m:r>
                      <a:rPr lang="en-US" sz="2800" i="1">
                        <a:latin typeface="Cambria Math"/>
                      </a:rPr>
                      <m:t>,</m:t>
                    </m:r>
                    <m:r>
                      <a:rPr lang="en-US" sz="2800" i="1">
                        <a:latin typeface="Cambria Math"/>
                      </a:rPr>
                      <m:t>𝑏</m:t>
                    </m:r>
                    <m:r>
                      <a:rPr lang="en-US" sz="28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>
                        <a:latin typeface="Cambria Math"/>
                      </a:rPr>
                      <m:t>a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𝑐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𝑏</m:t>
                    </m:r>
                  </m:oMath>
                </a14:m>
                <a:r>
                  <a:rPr lang="en-US" sz="2800" dirty="0"/>
                  <a:t>, then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800" dirty="0"/>
                  <a:t> is integrable on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[</m:t>
                    </m:r>
                    <m:r>
                      <a:rPr lang="en-US" sz="2800" i="1">
                        <a:latin typeface="Cambria Math"/>
                      </a:rPr>
                      <m:t>𝑎</m:t>
                    </m:r>
                    <m:r>
                      <a:rPr lang="en-US" sz="2800" i="1">
                        <a:latin typeface="Cambria Math"/>
                      </a:rPr>
                      <m:t>,</m:t>
                    </m:r>
                    <m:r>
                      <a:rPr lang="en-US" sz="2800" i="1">
                        <a:latin typeface="Cambria Math"/>
                      </a:rPr>
                      <m:t>𝑐</m:t>
                    </m:r>
                    <m:r>
                      <a:rPr lang="en-US" sz="28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[</m:t>
                    </m:r>
                    <m:r>
                      <a:rPr lang="en-US" sz="2800" i="1">
                        <a:latin typeface="Cambria Math"/>
                      </a:rPr>
                      <m:t>𝑐</m:t>
                    </m:r>
                    <m:r>
                      <a:rPr lang="en-US" sz="2800" i="1">
                        <a:latin typeface="Cambria Math"/>
                      </a:rPr>
                      <m:t>,</m:t>
                    </m:r>
                    <m:r>
                      <a:rPr lang="en-US" sz="2800" i="1">
                        <a:latin typeface="Cambria Math"/>
                      </a:rPr>
                      <m:t>𝑏</m:t>
                    </m:r>
                    <m:r>
                      <a:rPr lang="en-US" sz="28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800" dirty="0"/>
                  <a:t> and  </a:t>
                </a:r>
                <a:endParaRPr lang="en-US" sz="2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8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28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2800" i="1">
                              <a:latin typeface="Cambria Math"/>
                            </a:rPr>
                            <m:t>𝑓</m:t>
                          </m:r>
                          <m:r>
                            <a:rPr lang="en-US" sz="2800" i="1">
                              <a:latin typeface="Cambria Math"/>
                            </a:rPr>
                            <m:t>(</m:t>
                          </m:r>
                          <m:r>
                            <a:rPr lang="en-US" sz="2800" i="1">
                              <a:latin typeface="Cambria Math"/>
                            </a:rPr>
                            <m:t>𝑥</m:t>
                          </m:r>
                          <m:r>
                            <a:rPr lang="en-US" sz="2800" i="1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US" sz="2800" i="1">
                          <a:latin typeface="Cambria Math"/>
                        </a:rPr>
                        <m:t>𝑑𝑥</m:t>
                      </m:r>
                      <m:r>
                        <a:rPr lang="en-US" sz="2800" i="1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en-US" sz="2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8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2800" i="1">
                              <a:latin typeface="Cambria Math"/>
                            </a:rPr>
                            <m:t>𝑐</m:t>
                          </m:r>
                        </m:sup>
                        <m:e>
                          <m:r>
                            <a:rPr lang="en-US" sz="2800" i="1">
                              <a:latin typeface="Cambria Math"/>
                            </a:rPr>
                            <m:t>𝑓</m:t>
                          </m:r>
                          <m:r>
                            <a:rPr lang="en-US" sz="2800" i="1">
                              <a:latin typeface="Cambria Math"/>
                            </a:rPr>
                            <m:t>(</m:t>
                          </m:r>
                          <m:r>
                            <a:rPr lang="en-US" sz="2800" i="1">
                              <a:latin typeface="Cambria Math"/>
                            </a:rPr>
                            <m:t>𝑥</m:t>
                          </m:r>
                          <m:r>
                            <a:rPr lang="en-US" sz="2800" i="1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US" sz="2800" i="1">
                          <a:latin typeface="Cambria Math"/>
                        </a:rPr>
                        <m:t>𝑑𝑥</m:t>
                      </m:r>
                      <m:r>
                        <a:rPr lang="en-US" sz="2800" i="1">
                          <a:latin typeface="Cambria Math"/>
                        </a:rPr>
                        <m:t>+ </m:t>
                      </m:r>
                      <m:nary>
                        <m:naryPr>
                          <m:ctrlPr>
                            <a:rPr lang="en-US" sz="2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800" i="1">
                              <a:latin typeface="Cambria Math"/>
                            </a:rPr>
                            <m:t>𝑐</m:t>
                          </m:r>
                        </m:sub>
                        <m:sup>
                          <m:r>
                            <a:rPr lang="en-US" sz="28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2800" i="1">
                              <a:latin typeface="Cambria Math"/>
                            </a:rPr>
                            <m:t>𝑓</m:t>
                          </m:r>
                          <m:r>
                            <a:rPr lang="en-US" sz="2800" i="1">
                              <a:latin typeface="Cambria Math"/>
                            </a:rPr>
                            <m:t>(</m:t>
                          </m:r>
                          <m:r>
                            <a:rPr lang="en-US" sz="2800" i="1">
                              <a:latin typeface="Cambria Math"/>
                            </a:rPr>
                            <m:t>𝑥</m:t>
                          </m:r>
                          <m:r>
                            <a:rPr lang="en-US" sz="2800" i="1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US" sz="2800" i="1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sz="2800" dirty="0"/>
              </a:p>
              <a:p>
                <a:endParaRPr lang="en-US" sz="2800" dirty="0">
                  <a:latin typeface="Arial Black" pitchFamily="34" charset="0"/>
                </a:endParaRPr>
              </a:p>
              <a:p>
                <a:pPr marL="457200" indent="-457200">
                  <a:buAutoNum type="arabicPeriod" startAt="2"/>
                </a:pP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481" t="-1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542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15032</TotalTime>
  <Words>25</Words>
  <Application>Microsoft Office PowerPoint</Application>
  <PresentationFormat>On-screen Show (4:3)</PresentationFormat>
  <Paragraphs>21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Lecture Outline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vcomsats</cp:lastModifiedBy>
  <cp:revision>222</cp:revision>
  <dcterms:created xsi:type="dcterms:W3CDTF">2012-11-27T13:12:39Z</dcterms:created>
  <dcterms:modified xsi:type="dcterms:W3CDTF">2013-04-25T06:41:40Z</dcterms:modified>
</cp:coreProperties>
</file>