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03" r:id="rId2"/>
    <p:sldId id="296" r:id="rId3"/>
    <p:sldId id="365" r:id="rId4"/>
    <p:sldId id="481" r:id="rId5"/>
    <p:sldId id="456" r:id="rId6"/>
    <p:sldId id="482" r:id="rId7"/>
    <p:sldId id="483" r:id="rId8"/>
    <p:sldId id="484" r:id="rId9"/>
    <p:sldId id="457" r:id="rId10"/>
    <p:sldId id="459" r:id="rId11"/>
    <p:sldId id="458" r:id="rId12"/>
    <p:sldId id="460" r:id="rId13"/>
    <p:sldId id="461" r:id="rId14"/>
    <p:sldId id="377" r:id="rId15"/>
    <p:sldId id="30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216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31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b="1" dirty="0" smtClean="0"/>
                  <a:t>In this Lecture we will state and prove</a:t>
                </a:r>
              </a:p>
              <a:p>
                <a:pPr marL="514350" indent="-51435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sz="2800" b="1" dirty="0"/>
                  <a:t>. </a:t>
                </a:r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/>
                  <a:t> is a real number,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𝑘𝑓</m:t>
                    </m:r>
                  </m:oMath>
                </a14:m>
                <a:r>
                  <a:rPr lang="en-US" sz="24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𝑘𝑓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𝑘</m:t>
                    </m:r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</m:oMath>
                </a14:m>
                <a:endParaRPr lang="en-US" sz="2400" b="1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2.	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dirty="0"/>
                  <a:t> are integrable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, and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)≤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for all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r>
                  <a:rPr lang="en-US" sz="2400" dirty="0"/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≤</m:t>
                    </m:r>
                    <m:nary>
                      <m:naryPr>
                        <m:ctrlPr>
                          <a:rPr lang="en-US" sz="24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sz="2400" i="1">
                        <a:latin typeface="Cambria Math"/>
                      </a:rPr>
                      <m:t>𝑑𝑥</m:t>
                    </m:r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endParaRPr lang="en-US" sz="1800" b="1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5410200"/>
              </a:xfrm>
              <a:blipFill rotWithShape="1">
                <a:blip r:embed="rId2"/>
                <a:stretch>
                  <a:fillRect l="-1481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pPr algn="ctr"/>
                <a:r>
                  <a:rPr lang="en-US" sz="2800" b="1" dirty="0" smtClean="0"/>
                  <a:t>Theorem. </a:t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is integrable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dirty="0" smtClean="0"/>
                  <a:t> is a real number, 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𝑘𝑓</m:t>
                    </m:r>
                  </m:oMath>
                </a14:m>
                <a:r>
                  <a:rPr lang="en-US" sz="2400" dirty="0" smtClean="0"/>
                  <a:t> is integrable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[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b="0" i="1" smtClean="0">
                            <a:latin typeface="Cambria Math"/>
                          </a:rPr>
                          <m:t>𝑘𝑓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b="0" i="1" smtClean="0">
                        <a:latin typeface="Cambria Math"/>
                      </a:rPr>
                      <m:t>𝑑𝑥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𝑘</m:t>
                    </m:r>
                    <m:nary>
                      <m:naryPr>
                        <m:ctrlPr>
                          <a:rPr lang="en-US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400" b="0" i="1" smtClean="0">
                            <a:latin typeface="Cambria Math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400" b="0" i="1" smtClean="0">
                        <a:latin typeface="Cambria Math"/>
                      </a:rPr>
                      <m:t>𝑑𝑥</m:t>
                    </m:r>
                  </m:oMath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74" t="-942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388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1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45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141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652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2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 </a:t>
                </a:r>
                <a:r>
                  <a:rPr lang="en-US" sz="2800" dirty="0"/>
                  <a:t>I</a:t>
                </a:r>
                <a:r>
                  <a:rPr lang="en-US" sz="2800" dirty="0" smtClean="0"/>
                  <a:t>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800" dirty="0" smtClean="0"/>
                  <a:t> are integrable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[</m:t>
                    </m:r>
                    <m:r>
                      <a:rPr lang="en-US" sz="2800" b="0" i="1" smtClean="0">
                        <a:latin typeface="Cambria Math"/>
                      </a:rPr>
                      <m:t>𝑎</m:t>
                    </m:r>
                    <m:r>
                      <a:rPr lang="en-US" sz="2800" b="0" i="1" smtClean="0">
                        <a:latin typeface="Cambria Math"/>
                      </a:rPr>
                      <m:t>,</m:t>
                    </m:r>
                    <m:r>
                      <a:rPr lang="en-US" sz="2800" b="0" i="1" smtClean="0">
                        <a:latin typeface="Cambria Math"/>
                      </a:rPr>
                      <m:t>𝑏</m:t>
                    </m:r>
                    <m:r>
                      <a:rPr lang="en-US" sz="28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 smtClean="0"/>
                  <a:t>, and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𝑓</m:t>
                    </m:r>
                    <m:r>
                      <a:rPr lang="en-US" sz="2800" b="0" i="1" smtClean="0">
                        <a:latin typeface="Cambria Math"/>
                      </a:rPr>
                      <m:t>(</m:t>
                    </m:r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latin typeface="Cambria Math"/>
                      </a:rPr>
                      <m:t>)≤</m:t>
                    </m:r>
                    <m:r>
                      <a:rPr lang="en-US" sz="2800" b="0" i="1" smtClean="0">
                        <a:latin typeface="Cambria Math"/>
                      </a:rPr>
                      <m:t>𝑔</m:t>
                    </m:r>
                    <m:r>
                      <a:rPr lang="en-US" sz="2800" b="0" i="1" smtClean="0">
                        <a:latin typeface="Cambria Math"/>
                      </a:rPr>
                      <m:t>(</m:t>
                    </m:r>
                    <m:r>
                      <a:rPr lang="en-US" sz="2800" b="0" i="1" smtClean="0">
                        <a:latin typeface="Cambria Math"/>
                      </a:rPr>
                      <m:t>𝑥</m:t>
                    </m:r>
                    <m:r>
                      <a:rPr lang="en-US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 smtClean="0"/>
                  <a:t> for all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800" b="0" i="1" smtClean="0">
                        <a:latin typeface="Cambria Math"/>
                      </a:rPr>
                      <m:t>[</m:t>
                    </m:r>
                    <m:r>
                      <a:rPr lang="en-US" sz="2800" b="0" i="1" smtClean="0">
                        <a:latin typeface="Cambria Math"/>
                      </a:rPr>
                      <m:t>𝑎</m:t>
                    </m:r>
                    <m:r>
                      <a:rPr lang="en-US" sz="2800" b="0" i="1" smtClean="0">
                        <a:latin typeface="Cambria Math"/>
                      </a:rPr>
                      <m:t>,</m:t>
                    </m:r>
                    <m:r>
                      <a:rPr lang="en-US" sz="2800" b="0" i="1" smtClean="0">
                        <a:latin typeface="Cambria Math"/>
                      </a:rPr>
                      <m:t>𝑏</m:t>
                    </m:r>
                    <m:r>
                      <a:rPr lang="en-US" sz="2800" b="0" i="1" smtClean="0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 smtClean="0"/>
                  <a:t> then</a:t>
                </a:r>
              </a:p>
              <a:p>
                <a:r>
                  <a:rPr lang="en-US" sz="2800" dirty="0" smtClean="0"/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8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𝑑𝑥</m:t>
                    </m:r>
                    <m:r>
                      <a:rPr lang="en-US" sz="2800" b="0" i="1" smtClean="0">
                        <a:latin typeface="Cambria Math"/>
                        <a:ea typeface="Cambria Math"/>
                      </a:rPr>
                      <m:t>≤</m:t>
                    </m:r>
                    <m:nary>
                      <m:naryPr>
                        <m:ctrlPr>
                          <a:rPr lang="en-US" sz="28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b="0" i="1" smtClean="0">
                            <a:latin typeface="Cambria Math"/>
                          </a:rPr>
                          <m:t>𝑔</m:t>
                        </m:r>
                        <m:r>
                          <a:rPr lang="en-US" sz="2800" b="0" i="1" smtClean="0">
                            <a:latin typeface="Cambria Math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800" b="0" i="1" smtClean="0">
                        <a:latin typeface="Cambria Math"/>
                      </a:rPr>
                      <m:t>𝑑𝑥</m:t>
                    </m:r>
                  </m:oMath>
                </a14:m>
                <a:endParaRPr lang="en-US" sz="2800" dirty="0" smtClean="0"/>
              </a:p>
              <a:p>
                <a:r>
                  <a:rPr lang="en-US" sz="2800" b="1" dirty="0" smtClean="0"/>
                  <a:t>Proof.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0398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91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61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90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800" dirty="0"/>
                  <a:t> are integrable 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[</m:t>
                    </m:r>
                    <m:r>
                      <a:rPr lang="en-US" sz="2800" i="1">
                        <a:latin typeface="Cambria Math"/>
                      </a:rPr>
                      <m:t>𝑎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𝑏</m:t>
                    </m:r>
                    <m:r>
                      <a:rPr lang="en-US" sz="28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/>
                  <a:t>, and if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𝑥</m:t>
                    </m:r>
                    <m:r>
                      <a:rPr lang="en-US" sz="2800" i="1">
                        <a:latin typeface="Cambria Math"/>
                      </a:rPr>
                      <m:t>)≤</m:t>
                    </m:r>
                    <m:r>
                      <a:rPr lang="en-US" sz="2800" i="1">
                        <a:latin typeface="Cambria Math"/>
                      </a:rPr>
                      <m:t>𝑔</m:t>
                    </m:r>
                    <m:r>
                      <a:rPr lang="en-US" sz="2800" i="1">
                        <a:latin typeface="Cambria Math"/>
                      </a:rPr>
                      <m:t>(</m:t>
                    </m:r>
                    <m:r>
                      <a:rPr lang="en-US" sz="2800" i="1">
                        <a:latin typeface="Cambria Math"/>
                      </a:rPr>
                      <m:t>𝑥</m:t>
                    </m:r>
                    <m:r>
                      <a:rPr lang="en-US" sz="2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/>
                  <a:t> for all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>
                        <a:latin typeface="Cambria Math"/>
                        <a:ea typeface="Cambria Math"/>
                      </a:rPr>
                      <m:t>x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800" i="1">
                        <a:latin typeface="Cambria Math"/>
                      </a:rPr>
                      <m:t>[</m:t>
                    </m:r>
                    <m:r>
                      <a:rPr lang="en-US" sz="2800" i="1">
                        <a:latin typeface="Cambria Math"/>
                      </a:rPr>
                      <m:t>𝑎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𝑏</m:t>
                    </m:r>
                    <m:r>
                      <a:rPr lang="en-US" sz="28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/>
                  <a:t> then</a:t>
                </a:r>
              </a:p>
              <a:p>
                <a:r>
                  <a:rPr lang="en-US" sz="2800" dirty="0"/>
                  <a:t/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sz="2800" i="1">
                        <a:latin typeface="Cambria Math"/>
                      </a:rPr>
                      <m:t>𝑑𝑥</m:t>
                    </m:r>
                    <m:r>
                      <a:rPr lang="en-US" sz="2800" i="1">
                        <a:latin typeface="Cambria Math"/>
                        <a:ea typeface="Cambria Math"/>
                      </a:rPr>
                      <m:t>≤</m:t>
                    </m:r>
                    <m:nary>
                      <m:naryPr>
                        <m:ctrlPr>
                          <a:rPr lang="en-US" sz="2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i="1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nary>
                    <m:r>
                      <a:rPr lang="en-US" sz="2800" i="1">
                        <a:latin typeface="Cambria Math"/>
                      </a:rPr>
                      <m:t>𝑑𝑥</m:t>
                    </m:r>
                  </m:oMath>
                </a14:m>
                <a:endParaRPr lang="en-US" sz="2800" dirty="0" smtClean="0"/>
              </a:p>
              <a:p>
                <a:pPr marL="0" indent="0">
                  <a:buNone/>
                </a:pPr>
                <a:r>
                  <a:rPr lang="en-US" sz="2800" b="1" smtClean="0"/>
                  <a:t>2.	 </a:t>
                </a:r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8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[</m:t>
                    </m:r>
                    <m:r>
                      <a:rPr lang="en-US" sz="2800" i="1">
                        <a:latin typeface="Cambria Math"/>
                      </a:rPr>
                      <m:t>𝑎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𝑏</m:t>
                    </m:r>
                    <m:r>
                      <a:rPr lang="en-US" sz="28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𝑘</m:t>
                    </m:r>
                  </m:oMath>
                </a14:m>
                <a:r>
                  <a:rPr lang="en-US" sz="2800" dirty="0"/>
                  <a:t> is a real number, then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𝑘𝑓</m:t>
                    </m:r>
                  </m:oMath>
                </a14:m>
                <a:r>
                  <a:rPr lang="en-US" sz="2800" dirty="0"/>
                  <a:t> is integrable on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[</m:t>
                    </m:r>
                    <m:r>
                      <a:rPr lang="en-US" sz="2800" i="1">
                        <a:latin typeface="Cambria Math"/>
                      </a:rPr>
                      <m:t>𝑎</m:t>
                    </m:r>
                    <m:r>
                      <a:rPr lang="en-US" sz="2800" i="1">
                        <a:latin typeface="Cambria Math"/>
                      </a:rPr>
                      <m:t>,</m:t>
                    </m:r>
                    <m:r>
                      <a:rPr lang="en-US" sz="2800" i="1">
                        <a:latin typeface="Cambria Math"/>
                      </a:rPr>
                      <m:t>𝑏</m:t>
                    </m:r>
                    <m:r>
                      <a:rPr lang="en-US" sz="28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i="1">
                            <a:latin typeface="Cambria Math"/>
                          </a:rPr>
                          <m:t>𝑘𝑓</m:t>
                        </m:r>
                        <m:r>
                          <a:rPr lang="en-US" sz="2800" i="1">
                            <a:latin typeface="Cambria Math"/>
                          </a:rPr>
                          <m:t>(</m:t>
                        </m:r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800" i="1">
                        <a:latin typeface="Cambria Math"/>
                      </a:rPr>
                      <m:t>𝑑𝑥</m:t>
                    </m:r>
                    <m:r>
                      <a:rPr lang="en-US" sz="2800" i="1">
                        <a:latin typeface="Cambria Math"/>
                      </a:rPr>
                      <m:t>=</m:t>
                    </m:r>
                    <m:r>
                      <a:rPr lang="en-US" sz="2800" i="1">
                        <a:latin typeface="Cambria Math"/>
                      </a:rPr>
                      <m:t>𝑘</m:t>
                    </m:r>
                    <m:nary>
                      <m:naryPr>
                        <m:ctrlPr>
                          <a:rPr lang="en-US" sz="2800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800" i="1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sz="2800" i="1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sz="2800" i="1">
                            <a:latin typeface="Cambria Math"/>
                          </a:rPr>
                          <m:t>𝑓</m:t>
                        </m:r>
                        <m:r>
                          <a:rPr lang="en-US" sz="2800" i="1">
                            <a:latin typeface="Cambria Math"/>
                          </a:rPr>
                          <m:t>(</m:t>
                        </m:r>
                        <m:r>
                          <a:rPr lang="en-US" sz="2800" i="1">
                            <a:latin typeface="Cambria Math"/>
                          </a:rPr>
                          <m:t>𝑥</m:t>
                        </m:r>
                        <m:r>
                          <a:rPr lang="en-US" sz="2800" i="1">
                            <a:latin typeface="Cambria Math"/>
                          </a:rPr>
                          <m:t>)</m:t>
                        </m:r>
                      </m:e>
                    </m:nary>
                    <m:r>
                      <a:rPr lang="en-US" sz="2800" i="1">
                        <a:latin typeface="Cambria Math"/>
                      </a:rPr>
                      <m:t>𝑑𝑥</m:t>
                    </m:r>
                  </m:oMath>
                </a14:m>
                <a:endParaRPr lang="en-US" sz="2800" dirty="0"/>
              </a:p>
              <a:p>
                <a:endParaRPr lang="en-US" sz="2800" dirty="0"/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pPr marL="457200" indent="-457200">
                  <a:buAutoNum type="arabicPeriod" startAt="2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481" t="-1062" r="-2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15043</TotalTime>
  <Words>25</Words>
  <Application>Microsoft Office PowerPoint</Application>
  <PresentationFormat>On-screen Show (4:3)</PresentationFormat>
  <Paragraphs>22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vcomsats</cp:lastModifiedBy>
  <cp:revision>225</cp:revision>
  <dcterms:created xsi:type="dcterms:W3CDTF">2012-11-27T13:12:39Z</dcterms:created>
  <dcterms:modified xsi:type="dcterms:W3CDTF">2013-04-25T05:30:48Z</dcterms:modified>
</cp:coreProperties>
</file>