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3" r:id="rId2"/>
    <p:sldId id="296" r:id="rId3"/>
    <p:sldId id="365" r:id="rId4"/>
    <p:sldId id="457" r:id="rId5"/>
    <p:sldId id="458" r:id="rId6"/>
    <p:sldId id="459" r:id="rId7"/>
    <p:sldId id="455" r:id="rId8"/>
    <p:sldId id="456" r:id="rId9"/>
    <p:sldId id="460" r:id="rId10"/>
    <p:sldId id="461" r:id="rId11"/>
    <p:sldId id="419" r:id="rId12"/>
    <p:sldId id="438" r:id="rId13"/>
    <p:sldId id="439" r:id="rId14"/>
    <p:sldId id="453" r:id="rId15"/>
    <p:sldId id="454" r:id="rId16"/>
    <p:sldId id="462" r:id="rId17"/>
    <p:sldId id="463" r:id="rId18"/>
    <p:sldId id="464" r:id="rId19"/>
    <p:sldId id="465" r:id="rId20"/>
    <p:sldId id="377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26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In this Lecture we will Riemann Integration</a:t>
            </a:r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Riemann Integration</a:t>
            </a:r>
          </a:p>
          <a:p>
            <a:endParaRPr lang="en-US" dirty="0"/>
          </a:p>
          <a:p>
            <a:r>
              <a:rPr lang="en-US" dirty="0"/>
              <a:t>The integral as the area of a region under a curve.</a:t>
            </a:r>
          </a:p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1"/>
            <a:ext cx="5638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2046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00250"/>
            <a:ext cx="754380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820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4525" y="2000250"/>
            <a:ext cx="53149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4074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800" b="1" dirty="0" smtClean="0"/>
                  <a:t>Definition</a:t>
                </a:r>
                <a:r>
                  <a:rPr lang="en-US" b="1" dirty="0" smtClean="0"/>
                  <a:t>.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be a given interval. By a </a:t>
                </a:r>
                <a:r>
                  <a:rPr lang="en-US" sz="2400" i="1" dirty="0"/>
                  <a:t>partition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𝑃</m:t>
                    </m:r>
                  </m:oMath>
                </a14:m>
                <a:r>
                  <a:rPr lang="en-US" sz="2400" i="1" dirty="0"/>
                  <a:t>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we mean a finite set of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sub>
                    </m:sSub>
                  </m:oMath>
                </a14:m>
                <a:r>
                  <a:rPr lang="en-US" sz="2400" dirty="0"/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            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≤…≤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We write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sz="2400" dirty="0"/>
                  <a:t>        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</m:t>
                    </m:r>
                    <m:r>
                      <a:rPr lang="en-US" sz="2400" i="1">
                        <a:latin typeface="Cambria Math"/>
                      </a:rPr>
                      <m:t>=(1,…,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2305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Now 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a bounded real function defined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dirty="0"/>
                  <a:t>. Corresponding to each partition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𝑃</m:t>
                    </m:r>
                  </m:oMath>
                </a14:m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dirty="0"/>
                  <a:t> we put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/>
                  <a:t>sup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 err="1"/>
                  <a:t>inf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19400"/>
            <a:ext cx="761999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248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168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322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 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And finally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𝑓𝑑𝑥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</m:e>
                    </m:nary>
                  </m:oMath>
                </a14:m>
                <a:r>
                  <a:rPr lang="en-US" sz="2400" dirty="0"/>
                  <a:t/>
                </a:r>
                <a:r>
                  <a:rPr lang="en-US" sz="2400" dirty="0" err="1"/>
                  <a:t>inf</a:t>
                </a:r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𝑈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𝑃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𝑓𝑑𝑥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</m:e>
                    </m:nary>
                  </m:oMath>
                </a14:m>
                <a:r>
                  <a:rPr lang="en-US" sz="2400" dirty="0"/>
                  <a:t> sup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𝑃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963" t="-8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If the upper and lower integrals are equal, we say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</a:t>
                </a:r>
                <a:r>
                  <a:rPr lang="en-US" sz="2400" i="1" dirty="0"/>
                  <a:t>Riemann integral on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we write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ℛ</m:t>
                    </m:r>
                  </m:oMath>
                </a14:m>
                <a:r>
                  <a:rPr lang="en-US" sz="2400" dirty="0"/>
                  <a:t> (that is,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ℛ</m:t>
                    </m:r>
                  </m:oMath>
                </a14:m>
                <a:r>
                  <a:rPr lang="en-US" sz="2400" dirty="0"/>
                  <a:t> denote the set of Riemann integrable functions), and we denote the common value of (1) and (2) by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𝑓𝑑𝑥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</m:e>
                    </m:nary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Or by </a:t>
                </a:r>
              </a:p>
              <a:p>
                <a:pPr lvl="0"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𝑑𝑥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This is the </a:t>
                </a:r>
                <a:r>
                  <a:rPr lang="en-US" sz="2400" i="1" dirty="0"/>
                  <a:t>Riemann integral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over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9092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bounded, there exist two numbers,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𝑀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)≤</m:t>
                    </m:r>
                    <m:r>
                      <a:rPr lang="en-US" sz="2400" i="1">
                        <a:latin typeface="Cambria Math"/>
                      </a:rPr>
                      <m:t>𝑀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≤</m:t>
                        </m:r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 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Hence, for every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partition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𝑃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/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𝑈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</a:rPr>
                      <m:t>𝑀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668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34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23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650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660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037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45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Lecture summery:</a:t>
            </a:r>
            <a:endParaRPr lang="en-US" sz="2800" dirty="0">
              <a:latin typeface="Arial Black" pitchFamily="34" charset="0"/>
            </a:endParaRPr>
          </a:p>
          <a:p>
            <a:pPr marL="457200" indent="-457200">
              <a:buFont typeface="Arial" pitchFamily="34" charset="0"/>
              <a:buAutoNum type="arabicPeriod" startAt="2"/>
            </a:pPr>
            <a:r>
              <a:rPr lang="en-US" sz="2400" b="1" dirty="0"/>
              <a:t>In this Lecture we </a:t>
            </a:r>
            <a:r>
              <a:rPr lang="en-US" sz="2400" b="1" dirty="0" smtClean="0"/>
              <a:t>have discussed </a:t>
            </a:r>
            <a:r>
              <a:rPr lang="en-US" sz="2400" b="1" dirty="0"/>
              <a:t>Riemann Integration</a:t>
            </a:r>
          </a:p>
          <a:p>
            <a:pPr marL="457200" indent="-457200">
              <a:buAutoNum type="arabicPeriod" startAt="2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6634</TotalTime>
  <Words>57</Words>
  <Application>Microsoft Office PowerPoint</Application>
  <PresentationFormat>On-screen Show (4:3)</PresentationFormat>
  <Paragraphs>32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217</cp:revision>
  <dcterms:created xsi:type="dcterms:W3CDTF">2012-11-27T13:12:39Z</dcterms:created>
  <dcterms:modified xsi:type="dcterms:W3CDTF">2013-04-15T07:00:27Z</dcterms:modified>
</cp:coreProperties>
</file>