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303" r:id="rId2"/>
    <p:sldId id="296" r:id="rId3"/>
    <p:sldId id="365" r:id="rId4"/>
    <p:sldId id="477" r:id="rId5"/>
    <p:sldId id="476" r:id="rId6"/>
    <p:sldId id="475" r:id="rId7"/>
    <p:sldId id="474" r:id="rId8"/>
    <p:sldId id="473" r:id="rId9"/>
    <p:sldId id="451" r:id="rId10"/>
    <p:sldId id="459" r:id="rId11"/>
    <p:sldId id="460" r:id="rId12"/>
    <p:sldId id="461" r:id="rId13"/>
    <p:sldId id="462" r:id="rId14"/>
    <p:sldId id="463" r:id="rId15"/>
    <p:sldId id="464" r:id="rId16"/>
    <p:sldId id="465" r:id="rId17"/>
    <p:sldId id="471" r:id="rId18"/>
    <p:sldId id="472" r:id="rId19"/>
    <p:sldId id="466" r:id="rId20"/>
    <p:sldId id="467" r:id="rId21"/>
    <p:sldId id="468" r:id="rId22"/>
    <p:sldId id="469" r:id="rId23"/>
    <p:sldId id="470" r:id="rId24"/>
    <p:sldId id="456" r:id="rId25"/>
    <p:sldId id="457" r:id="rId26"/>
    <p:sldId id="458" r:id="rId27"/>
    <p:sldId id="377" r:id="rId28"/>
    <p:sldId id="300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002" y="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068A5-2290-44F5-B23D-4984B573E620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08AED-09CE-4F30-BAF7-F6F605BE08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4866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F08AED-09CE-4F30-BAF7-F6F605BE082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4406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5832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5694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5404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9947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7162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949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2388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8550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748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2983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468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9AC85-55B1-4655-982A-71D28DC4F7D6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672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Real Analysis I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Course Code     MTH 321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By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Dr. </a:t>
            </a:r>
            <a:r>
              <a:rPr lang="en-US" sz="2400" b="1" dirty="0" err="1" smtClean="0">
                <a:latin typeface="Arial Black" pitchFamily="34" charset="0"/>
              </a:rPr>
              <a:t>Moiz</a:t>
            </a:r>
            <a:r>
              <a:rPr lang="en-US" sz="2400" b="1" dirty="0" smtClean="0">
                <a:latin typeface="Arial Black" pitchFamily="34" charset="0"/>
              </a:rPr>
              <a:t> </a:t>
            </a:r>
            <a:r>
              <a:rPr lang="en-US" sz="2400" b="1" dirty="0" err="1" smtClean="0">
                <a:latin typeface="Arial Black" pitchFamily="34" charset="0"/>
              </a:rPr>
              <a:t>ud</a:t>
            </a:r>
            <a:r>
              <a:rPr lang="en-US" sz="2400" b="1" dirty="0" smtClean="0">
                <a:latin typeface="Arial Black" pitchFamily="34" charset="0"/>
              </a:rPr>
              <a:t> Din khan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Professor of Mathematics</a:t>
            </a: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451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Lecture </a:t>
            </a:r>
            <a:r>
              <a:rPr lang="en-US" sz="2800" b="1" dirty="0">
                <a:latin typeface="Arial Black" pitchFamily="34" charset="0"/>
              </a:rPr>
              <a:t># </a:t>
            </a:r>
            <a:r>
              <a:rPr lang="en-US" sz="2800" b="1" dirty="0" smtClean="0">
                <a:latin typeface="Arial Black" pitchFamily="34" charset="0"/>
              </a:rPr>
              <a:t>25</a:t>
            </a:r>
            <a:endParaRPr lang="en-US" sz="2800" b="1" dirty="0">
              <a:latin typeface="Arial Black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057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In this Lecture we will discuss following examples:</a:t>
            </a:r>
          </a:p>
          <a:p>
            <a:pPr marL="0" lvl="0" indent="0">
              <a:buNone/>
            </a:pP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xmlns="" val="310494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Autofit/>
              </a:bodyPr>
              <a:lstStyle/>
              <a:p>
                <a:r>
                  <a:rPr lang="en-US" sz="2400" b="1" dirty="0" smtClean="0"/>
                  <a:t>In this Lecture we will </a:t>
                </a:r>
                <a:r>
                  <a:rPr lang="en-US" sz="2400" b="1" dirty="0" smtClean="0"/>
                  <a:t>discuss following examples:</a:t>
                </a:r>
              </a:p>
              <a:p>
                <a:r>
                  <a:rPr lang="en-US" sz="1800" dirty="0"/>
                  <a:t>Let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  <m:r>
                      <a:rPr lang="en-US" sz="1800" i="1">
                        <a:latin typeface="Cambria Math"/>
                      </a:rPr>
                      <m:t> :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0,</m:t>
                        </m:r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∞</m:t>
                        </m:r>
                      </m:e>
                    </m:d>
                    <m:r>
                      <a:rPr lang="en-US" sz="1800" i="1">
                        <a:latin typeface="Cambria Math"/>
                        <a:ea typeface="Cambria Math"/>
                      </a:rPr>
                      <m:t> →  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𝑅</m:t>
                    </m:r>
                  </m:oMath>
                </a14:m>
                <a:r>
                  <a:rPr lang="en-US" sz="1800" dirty="0"/>
                  <a:t> be defined by </a:t>
                </a:r>
              </a:p>
              <a:p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 </m:t>
                    </m:r>
                    <m:d>
                      <m:dPr>
                        <m:begChr m:val="{"/>
                        <m:endChr m:val="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         ;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𝑖𝑓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∈[0,1)</m:t>
                            </m:r>
                          </m:e>
                          <m:e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−1, 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𝑖𝑓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∈[1,∞)</m:t>
                            </m:r>
                          </m:e>
                        </m:eqArr>
                      </m:e>
                    </m:d>
                  </m:oMath>
                </a14:m>
                <a:endParaRPr lang="en-US" sz="1800" dirty="0"/>
              </a:p>
              <a:p>
                <a:r>
                  <a:rPr lang="en-US" sz="1800" dirty="0"/>
                  <a:t>Then show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1800" i="1">
                        <a:latin typeface="Cambria Math"/>
                      </a:rPr>
                      <m:t>(1)</m:t>
                    </m:r>
                  </m:oMath>
                </a14:m>
                <a:r>
                  <a:rPr lang="en-US" sz="1800" dirty="0"/>
                  <a:t> does not exist.</a:t>
                </a:r>
              </a:p>
              <a:p>
                <a:endParaRPr lang="en-US" sz="1800" b="1" dirty="0">
                  <a:ea typeface="Cambria Math"/>
                </a:endParaRPr>
              </a:p>
              <a:p>
                <a:pPr marL="0" lvl="0" indent="0">
                  <a:buNone/>
                </a:pPr>
                <a:endParaRPr lang="en-US" sz="18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/>
                <a:stretch>
                  <a:fillRect l="-963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5806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Autofit/>
              </a:bodyPr>
              <a:lstStyle/>
              <a:p>
                <a:r>
                  <a:rPr lang="en-US" sz="2400" b="1" dirty="0" smtClean="0"/>
                  <a:t>In this Lecture we will </a:t>
                </a:r>
                <a:r>
                  <a:rPr lang="en-US" sz="2400" b="1" dirty="0" smtClean="0"/>
                  <a:t>discuss following examples:</a:t>
                </a:r>
              </a:p>
              <a:p>
                <a:r>
                  <a:rPr lang="en-US" sz="1800" dirty="0"/>
                  <a:t>Let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  <m:r>
                      <a:rPr lang="en-US" sz="1800" i="1">
                        <a:latin typeface="Cambria Math"/>
                      </a:rPr>
                      <m:t> :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0,</m:t>
                        </m:r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∞</m:t>
                        </m:r>
                      </m:e>
                    </m:d>
                    <m:r>
                      <a:rPr lang="en-US" sz="1800" i="1">
                        <a:latin typeface="Cambria Math"/>
                        <a:ea typeface="Cambria Math"/>
                      </a:rPr>
                      <m:t> →  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𝑅</m:t>
                    </m:r>
                  </m:oMath>
                </a14:m>
                <a:r>
                  <a:rPr lang="en-US" sz="1800" dirty="0"/>
                  <a:t> be defined by </a:t>
                </a:r>
              </a:p>
              <a:p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 </m:t>
                    </m:r>
                    <m:d>
                      <m:dPr>
                        <m:begChr m:val="{"/>
                        <m:endChr m:val="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         ;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𝑖𝑓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∈[0,1)</m:t>
                            </m:r>
                          </m:e>
                          <m:e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−1, 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𝑖𝑓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∈[1,∞)</m:t>
                            </m:r>
                          </m:e>
                        </m:eqArr>
                      </m:e>
                    </m:d>
                  </m:oMath>
                </a14:m>
                <a:endParaRPr lang="en-US" sz="1800" dirty="0"/>
              </a:p>
              <a:p>
                <a:r>
                  <a:rPr lang="en-US" sz="1800" dirty="0"/>
                  <a:t>Then show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1800" i="1">
                        <a:latin typeface="Cambria Math"/>
                      </a:rPr>
                      <m:t>(1)</m:t>
                    </m:r>
                  </m:oMath>
                </a14:m>
                <a:r>
                  <a:rPr lang="en-US" sz="1800" dirty="0"/>
                  <a:t> does not exist.</a:t>
                </a:r>
              </a:p>
              <a:p>
                <a:r>
                  <a:rPr lang="en-US" sz="1800" dirty="0"/>
                  <a:t>Show that the function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/>
                  <a:t> defined by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</m:t>
                    </m:r>
                    <m:r>
                      <a:rPr lang="en-US" sz="1800" i="1">
                        <a:latin typeface="Cambria Math"/>
                      </a:rPr>
                      <m:t>𝑥</m:t>
                    </m:r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US" sz="1800" i="1">
                                <a:latin typeface="Cambria Math"/>
                              </a:rPr>
                              <m:t>1+</m:t>
                            </m:r>
                            <m:f>
                              <m:f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18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1800" i="1"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  <m:func>
                              <m:func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1800">
                                    <a:latin typeface="Cambria Math"/>
                                  </a:rPr>
                                  <m:t>sin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𝑙𝑜𝑔</m:t>
                                    </m:r>
                                    <m:sSup>
                                      <m:sSupPr>
                                        <m:ctrlPr>
                                          <a:rPr lang="en-US" sz="1800" i="1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80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US" sz="1800" i="1"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</m:func>
                            <m:r>
                              <a:rPr lang="en-US" sz="1800" i="1">
                                <a:latin typeface="Cambria Math"/>
                              </a:rPr>
                              <m:t>,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≠0</m:t>
                            </m:r>
                          </m:e>
                          <m:e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0                  , 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=0</m:t>
                            </m:r>
                          </m:e>
                        </m:eqArr>
                      </m:e>
                    </m:d>
                    <m:r>
                      <a:rPr lang="en-US" sz="1800" i="1">
                        <a:latin typeface="Cambria Math"/>
                      </a:rPr>
                      <m:t>,    </m:t>
                    </m:r>
                  </m:oMath>
                </a14:m>
                <a:endParaRPr lang="en-US" sz="1800" dirty="0"/>
              </a:p>
              <a:p>
                <a:r>
                  <a:rPr lang="en-US" sz="1800" dirty="0"/>
                  <a:t>Is continuous everywhere and monotonic but has no differential coefficient at 0.</a:t>
                </a:r>
              </a:p>
              <a:p>
                <a:pPr marL="0" lvl="0" indent="0">
                  <a:buNone/>
                </a:pPr>
                <a:endParaRPr lang="en-US" sz="18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2"/>
                <a:stretch>
                  <a:fillRect l="-963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629728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Autofit/>
              </a:bodyPr>
              <a:lstStyle/>
              <a:p>
                <a:r>
                  <a:rPr lang="en-US" sz="2400" b="1" dirty="0" smtClean="0"/>
                  <a:t>In this Lecture we will </a:t>
                </a:r>
                <a:r>
                  <a:rPr lang="en-US" sz="2400" b="1" dirty="0" smtClean="0"/>
                  <a:t>discuss following examples:</a:t>
                </a:r>
              </a:p>
              <a:p>
                <a:r>
                  <a:rPr lang="en-US" sz="1800" dirty="0"/>
                  <a:t>Let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  <m:r>
                      <a:rPr lang="en-US" sz="1800" i="1">
                        <a:latin typeface="Cambria Math"/>
                      </a:rPr>
                      <m:t> :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0,</m:t>
                        </m:r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∞</m:t>
                        </m:r>
                      </m:e>
                    </m:d>
                    <m:r>
                      <a:rPr lang="en-US" sz="1800" i="1">
                        <a:latin typeface="Cambria Math"/>
                        <a:ea typeface="Cambria Math"/>
                      </a:rPr>
                      <m:t> →  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𝑅</m:t>
                    </m:r>
                  </m:oMath>
                </a14:m>
                <a:r>
                  <a:rPr lang="en-US" sz="1800" dirty="0"/>
                  <a:t> be defined by </a:t>
                </a:r>
              </a:p>
              <a:p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 </m:t>
                    </m:r>
                    <m:d>
                      <m:dPr>
                        <m:begChr m:val="{"/>
                        <m:endChr m:val="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         ;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𝑖𝑓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∈[0,1)</m:t>
                            </m:r>
                          </m:e>
                          <m:e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−1, 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𝑖𝑓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∈[1,∞)</m:t>
                            </m:r>
                          </m:e>
                        </m:eqArr>
                      </m:e>
                    </m:d>
                  </m:oMath>
                </a14:m>
                <a:endParaRPr lang="en-US" sz="1800" dirty="0"/>
              </a:p>
              <a:p>
                <a:r>
                  <a:rPr lang="en-US" sz="1800" dirty="0"/>
                  <a:t>Then show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1800" i="1">
                        <a:latin typeface="Cambria Math"/>
                      </a:rPr>
                      <m:t>(1)</m:t>
                    </m:r>
                  </m:oMath>
                </a14:m>
                <a:r>
                  <a:rPr lang="en-US" sz="1800" dirty="0"/>
                  <a:t> does not exist.</a:t>
                </a:r>
              </a:p>
              <a:p>
                <a:r>
                  <a:rPr lang="en-US" sz="1800" dirty="0"/>
                  <a:t>Show that the function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/>
                  <a:t> defined by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</m:t>
                    </m:r>
                    <m:r>
                      <a:rPr lang="en-US" sz="1800" i="1">
                        <a:latin typeface="Cambria Math"/>
                      </a:rPr>
                      <m:t>𝑥</m:t>
                    </m:r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US" sz="1800" i="1">
                                <a:latin typeface="Cambria Math"/>
                              </a:rPr>
                              <m:t>1+</m:t>
                            </m:r>
                            <m:f>
                              <m:f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18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1800" i="1"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  <m:func>
                              <m:func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1800">
                                    <a:latin typeface="Cambria Math"/>
                                  </a:rPr>
                                  <m:t>sin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𝑙𝑜𝑔</m:t>
                                    </m:r>
                                    <m:sSup>
                                      <m:sSupPr>
                                        <m:ctrlPr>
                                          <a:rPr lang="en-US" sz="1800" i="1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80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US" sz="1800" i="1"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</m:func>
                            <m:r>
                              <a:rPr lang="en-US" sz="1800" i="1">
                                <a:latin typeface="Cambria Math"/>
                              </a:rPr>
                              <m:t>,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≠0</m:t>
                            </m:r>
                          </m:e>
                          <m:e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0                  , 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=0</m:t>
                            </m:r>
                          </m:e>
                        </m:eqArr>
                      </m:e>
                    </m:d>
                    <m:r>
                      <a:rPr lang="en-US" sz="1800" i="1">
                        <a:latin typeface="Cambria Math"/>
                      </a:rPr>
                      <m:t>,    </m:t>
                    </m:r>
                  </m:oMath>
                </a14:m>
                <a:endParaRPr lang="en-US" sz="1800" dirty="0"/>
              </a:p>
              <a:p>
                <a:r>
                  <a:rPr lang="en-US" sz="1800" dirty="0"/>
                  <a:t>Is continuous everywhere and monotonic but has no differential coefficient at 0.</a:t>
                </a:r>
              </a:p>
              <a:p>
                <a:pPr marL="0" indent="0">
                  <a:buNone/>
                </a:pPr>
                <a:r>
                  <a:rPr lang="en-US" sz="1800" dirty="0"/>
                  <a:t>Verify the first mean value theorem for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</m:t>
                    </m:r>
                    <m:r>
                      <a:rPr lang="en-US" sz="1800" i="1">
                        <a:latin typeface="Cambria Math"/>
                      </a:rPr>
                      <m:t>𝑥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  <m:r>
                          <a:rPr lang="en-US" sz="1800" i="1">
                            <a:latin typeface="Cambria Math"/>
                          </a:rPr>
                          <m:t>−1</m:t>
                        </m:r>
                      </m:e>
                    </m:d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  <m:r>
                          <a:rPr lang="en-US" sz="1800" i="1">
                            <a:latin typeface="Cambria Math"/>
                          </a:rPr>
                          <m:t>−2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;   0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≤</m:t>
                    </m:r>
                    <m:f>
                      <m:f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en-US" sz="1800" dirty="0"/>
              </a:p>
              <a:p>
                <a:pPr marL="0" lvl="0" indent="0">
                  <a:buNone/>
                </a:pPr>
                <a:endParaRPr lang="en-US" sz="18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/>
                <a:stretch>
                  <a:fillRect l="-963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29410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Autofit/>
              </a:bodyPr>
              <a:lstStyle/>
              <a:p>
                <a:r>
                  <a:rPr lang="en-US" sz="2400" b="1" dirty="0" smtClean="0"/>
                  <a:t>In this Lecture we will </a:t>
                </a:r>
                <a:r>
                  <a:rPr lang="en-US" sz="2400" b="1" dirty="0" smtClean="0"/>
                  <a:t>discuss following examples:</a:t>
                </a:r>
              </a:p>
              <a:p>
                <a:r>
                  <a:rPr lang="en-US" sz="1800" dirty="0"/>
                  <a:t>Let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  <m:r>
                      <a:rPr lang="en-US" sz="1800" i="1">
                        <a:latin typeface="Cambria Math"/>
                      </a:rPr>
                      <m:t> :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0,</m:t>
                        </m:r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∞</m:t>
                        </m:r>
                      </m:e>
                    </m:d>
                    <m:r>
                      <a:rPr lang="en-US" sz="1800" i="1">
                        <a:latin typeface="Cambria Math"/>
                        <a:ea typeface="Cambria Math"/>
                      </a:rPr>
                      <m:t> →  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𝑅</m:t>
                    </m:r>
                  </m:oMath>
                </a14:m>
                <a:r>
                  <a:rPr lang="en-US" sz="1800" dirty="0"/>
                  <a:t> be defined by </a:t>
                </a:r>
              </a:p>
              <a:p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 </m:t>
                    </m:r>
                    <m:d>
                      <m:dPr>
                        <m:begChr m:val="{"/>
                        <m:endChr m:val="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         ;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𝑖𝑓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∈[0,1)</m:t>
                            </m:r>
                          </m:e>
                          <m:e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−1, 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𝑖𝑓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∈[1,∞)</m:t>
                            </m:r>
                          </m:e>
                        </m:eqArr>
                      </m:e>
                    </m:d>
                  </m:oMath>
                </a14:m>
                <a:endParaRPr lang="en-US" sz="1800" dirty="0"/>
              </a:p>
              <a:p>
                <a:r>
                  <a:rPr lang="en-US" sz="1800" dirty="0"/>
                  <a:t>Then show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1800" i="1">
                        <a:latin typeface="Cambria Math"/>
                      </a:rPr>
                      <m:t>(1)</m:t>
                    </m:r>
                  </m:oMath>
                </a14:m>
                <a:r>
                  <a:rPr lang="en-US" sz="1800" dirty="0"/>
                  <a:t> does not exist.</a:t>
                </a:r>
              </a:p>
              <a:p>
                <a:r>
                  <a:rPr lang="en-US" sz="1800" dirty="0"/>
                  <a:t>Show that the function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/>
                  <a:t> defined by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</m:t>
                    </m:r>
                    <m:r>
                      <a:rPr lang="en-US" sz="1800" i="1">
                        <a:latin typeface="Cambria Math"/>
                      </a:rPr>
                      <m:t>𝑥</m:t>
                    </m:r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US" sz="1800" i="1">
                                <a:latin typeface="Cambria Math"/>
                              </a:rPr>
                              <m:t>1+</m:t>
                            </m:r>
                            <m:f>
                              <m:f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18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1800" i="1"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  <m:func>
                              <m:func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1800">
                                    <a:latin typeface="Cambria Math"/>
                                  </a:rPr>
                                  <m:t>sin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𝑙𝑜𝑔</m:t>
                                    </m:r>
                                    <m:sSup>
                                      <m:sSupPr>
                                        <m:ctrlPr>
                                          <a:rPr lang="en-US" sz="1800" i="1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80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US" sz="1800" i="1"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</m:func>
                            <m:r>
                              <a:rPr lang="en-US" sz="1800" i="1">
                                <a:latin typeface="Cambria Math"/>
                              </a:rPr>
                              <m:t>,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≠0</m:t>
                            </m:r>
                          </m:e>
                          <m:e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0                  , 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=0</m:t>
                            </m:r>
                          </m:e>
                        </m:eqArr>
                      </m:e>
                    </m:d>
                    <m:r>
                      <a:rPr lang="en-US" sz="1800" i="1">
                        <a:latin typeface="Cambria Math"/>
                      </a:rPr>
                      <m:t>,    </m:t>
                    </m:r>
                  </m:oMath>
                </a14:m>
                <a:endParaRPr lang="en-US" sz="1800" dirty="0"/>
              </a:p>
              <a:p>
                <a:r>
                  <a:rPr lang="en-US" sz="1800" dirty="0"/>
                  <a:t>Is continuous everywhere and monotonic but has no differential coefficient at 0.</a:t>
                </a:r>
              </a:p>
              <a:p>
                <a:pPr marL="0" indent="0">
                  <a:buNone/>
                </a:pPr>
                <a:r>
                  <a:rPr lang="en-US" sz="1800" dirty="0"/>
                  <a:t>Verify the first mean value theorem for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</m:t>
                    </m:r>
                    <m:r>
                      <a:rPr lang="en-US" sz="1800" i="1">
                        <a:latin typeface="Cambria Math"/>
                      </a:rPr>
                      <m:t>𝑥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  <m:r>
                          <a:rPr lang="en-US" sz="1800" i="1">
                            <a:latin typeface="Cambria Math"/>
                          </a:rPr>
                          <m:t>−1</m:t>
                        </m:r>
                      </m:e>
                    </m:d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  <m:r>
                          <a:rPr lang="en-US" sz="1800" i="1">
                            <a:latin typeface="Cambria Math"/>
                          </a:rPr>
                          <m:t>−2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;   0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≤</m:t>
                    </m:r>
                    <m:f>
                      <m:f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en-US" sz="1800" dirty="0"/>
              </a:p>
              <a:p>
                <a:r>
                  <a:rPr lang="en-US" sz="1800" dirty="0"/>
                  <a:t>Determine whether mean value theorem is applicable to the function for the interval in which it is defined:</a:t>
                </a:r>
              </a:p>
              <a:p>
                <a:pPr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en-US" sz="1800" i="1">
                        <a:latin typeface="Cambria Math"/>
                      </a:rPr>
                      <m:t>−10</m:t>
                    </m:r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1800" i="1">
                        <a:latin typeface="Cambria Math"/>
                      </a:rPr>
                      <m:t>−8</m:t>
                    </m:r>
                    <m:r>
                      <a:rPr lang="en-US" sz="1800" i="1">
                        <a:latin typeface="Cambria Math"/>
                      </a:rPr>
                      <m:t>𝑥</m:t>
                    </m:r>
                    <m:r>
                      <a:rPr lang="en-US" sz="1800" i="1">
                        <a:latin typeface="Cambria Math"/>
                      </a:rPr>
                      <m:t>+1</m:t>
                    </m:r>
                  </m:oMath>
                </a14:m>
                <a:r>
                  <a:rPr lang="en-US" sz="1800" dirty="0"/>
                  <a:t>,          for         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0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≤2</m:t>
                    </m:r>
                  </m:oMath>
                </a14:m>
                <a:endParaRPr lang="en-US" sz="1800" dirty="0"/>
              </a:p>
              <a:p>
                <a:pPr marL="0" lvl="0" indent="0">
                  <a:buNone/>
                </a:pPr>
                <a:endParaRPr lang="en-US" sz="18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2"/>
                <a:stretch>
                  <a:fillRect l="-963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4133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Autofit/>
              </a:bodyPr>
              <a:lstStyle/>
              <a:p>
                <a:r>
                  <a:rPr lang="en-US" sz="2400" b="1" dirty="0" smtClean="0"/>
                  <a:t>In this Lecture we will </a:t>
                </a:r>
                <a:r>
                  <a:rPr lang="en-US" sz="2400" b="1" dirty="0" smtClean="0"/>
                  <a:t>discuss following examples:</a:t>
                </a:r>
              </a:p>
              <a:p>
                <a:r>
                  <a:rPr lang="en-US" sz="1800" dirty="0"/>
                  <a:t>Let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  <m:r>
                      <a:rPr lang="en-US" sz="1800" i="1">
                        <a:latin typeface="Cambria Math"/>
                      </a:rPr>
                      <m:t> :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0,</m:t>
                        </m:r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∞</m:t>
                        </m:r>
                      </m:e>
                    </m:d>
                    <m:r>
                      <a:rPr lang="en-US" sz="1800" i="1">
                        <a:latin typeface="Cambria Math"/>
                        <a:ea typeface="Cambria Math"/>
                      </a:rPr>
                      <m:t> →  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𝑅</m:t>
                    </m:r>
                  </m:oMath>
                </a14:m>
                <a:r>
                  <a:rPr lang="en-US" sz="1800" dirty="0"/>
                  <a:t> be defined by </a:t>
                </a:r>
              </a:p>
              <a:p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 </m:t>
                    </m:r>
                    <m:d>
                      <m:dPr>
                        <m:begChr m:val="{"/>
                        <m:endChr m:val="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         ;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𝑖𝑓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∈[0,1)</m:t>
                            </m:r>
                          </m:e>
                          <m:e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−1, 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𝑖𝑓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∈[1,∞)</m:t>
                            </m:r>
                          </m:e>
                        </m:eqArr>
                      </m:e>
                    </m:d>
                  </m:oMath>
                </a14:m>
                <a:endParaRPr lang="en-US" sz="1800" dirty="0"/>
              </a:p>
              <a:p>
                <a:r>
                  <a:rPr lang="en-US" sz="1800" dirty="0"/>
                  <a:t>Then show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1800" i="1">
                        <a:latin typeface="Cambria Math"/>
                      </a:rPr>
                      <m:t>(1)</m:t>
                    </m:r>
                  </m:oMath>
                </a14:m>
                <a:r>
                  <a:rPr lang="en-US" sz="1800" dirty="0"/>
                  <a:t> does not exist.</a:t>
                </a:r>
              </a:p>
              <a:p>
                <a:r>
                  <a:rPr lang="en-US" sz="1800" dirty="0"/>
                  <a:t>Show that the function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/>
                  <a:t> defined by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</m:t>
                    </m:r>
                    <m:r>
                      <a:rPr lang="en-US" sz="1800" i="1">
                        <a:latin typeface="Cambria Math"/>
                      </a:rPr>
                      <m:t>𝑥</m:t>
                    </m:r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US" sz="1800" i="1">
                                <a:latin typeface="Cambria Math"/>
                              </a:rPr>
                              <m:t>1+</m:t>
                            </m:r>
                            <m:f>
                              <m:f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18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1800" i="1"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  <m:func>
                              <m:func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1800">
                                    <a:latin typeface="Cambria Math"/>
                                  </a:rPr>
                                  <m:t>sin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𝑙𝑜𝑔</m:t>
                                    </m:r>
                                    <m:sSup>
                                      <m:sSupPr>
                                        <m:ctrlPr>
                                          <a:rPr lang="en-US" sz="1800" i="1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80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US" sz="1800" i="1"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</m:func>
                            <m:r>
                              <a:rPr lang="en-US" sz="1800" i="1">
                                <a:latin typeface="Cambria Math"/>
                              </a:rPr>
                              <m:t>,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≠0</m:t>
                            </m:r>
                          </m:e>
                          <m:e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0                  , 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=0</m:t>
                            </m:r>
                          </m:e>
                        </m:eqArr>
                      </m:e>
                    </m:d>
                    <m:r>
                      <a:rPr lang="en-US" sz="1800" i="1">
                        <a:latin typeface="Cambria Math"/>
                      </a:rPr>
                      <m:t>,    </m:t>
                    </m:r>
                  </m:oMath>
                </a14:m>
                <a:endParaRPr lang="en-US" sz="1800" dirty="0"/>
              </a:p>
              <a:p>
                <a:r>
                  <a:rPr lang="en-US" sz="1800" dirty="0"/>
                  <a:t>Is continuous everywhere and monotonic but has no differential coefficient at 0.</a:t>
                </a:r>
              </a:p>
              <a:p>
                <a:pPr marL="0" indent="0">
                  <a:buNone/>
                </a:pPr>
                <a:r>
                  <a:rPr lang="en-US" sz="1800" dirty="0"/>
                  <a:t>Verify the first mean value theorem for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</m:t>
                    </m:r>
                    <m:r>
                      <a:rPr lang="en-US" sz="1800" i="1">
                        <a:latin typeface="Cambria Math"/>
                      </a:rPr>
                      <m:t>𝑥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  <m:r>
                          <a:rPr lang="en-US" sz="1800" i="1">
                            <a:latin typeface="Cambria Math"/>
                          </a:rPr>
                          <m:t>−1</m:t>
                        </m:r>
                      </m:e>
                    </m:d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  <m:r>
                          <a:rPr lang="en-US" sz="1800" i="1">
                            <a:latin typeface="Cambria Math"/>
                          </a:rPr>
                          <m:t>−2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;   0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≤</m:t>
                    </m:r>
                    <m:f>
                      <m:f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en-US" sz="1800" dirty="0"/>
              </a:p>
              <a:p>
                <a:r>
                  <a:rPr lang="en-US" sz="1800" dirty="0"/>
                  <a:t>Determine whether mean value theorem is applicable to the function for the interval in which it is defined:</a:t>
                </a:r>
              </a:p>
              <a:p>
                <a:pPr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en-US" sz="1800" i="1">
                        <a:latin typeface="Cambria Math"/>
                      </a:rPr>
                      <m:t>−10</m:t>
                    </m:r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1800" i="1">
                        <a:latin typeface="Cambria Math"/>
                      </a:rPr>
                      <m:t>−8</m:t>
                    </m:r>
                    <m:r>
                      <a:rPr lang="en-US" sz="1800" i="1">
                        <a:latin typeface="Cambria Math"/>
                      </a:rPr>
                      <m:t>𝑥</m:t>
                    </m:r>
                    <m:r>
                      <a:rPr lang="en-US" sz="1800" i="1">
                        <a:latin typeface="Cambria Math"/>
                      </a:rPr>
                      <m:t>+1</m:t>
                    </m:r>
                  </m:oMath>
                </a14:m>
                <a:r>
                  <a:rPr lang="en-US" sz="1800" dirty="0"/>
                  <a:t>,          for         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0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≤2</m:t>
                    </m:r>
                  </m:oMath>
                </a14:m>
                <a:endParaRPr lang="en-US" sz="1800" dirty="0"/>
              </a:p>
              <a:p>
                <a:pPr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1800" b="1" i="1">
                        <a:latin typeface="Cambria Math"/>
                      </a:rPr>
                      <m:t>𝒇</m:t>
                    </m:r>
                    <m:d>
                      <m:dPr>
                        <m:ctrlPr>
                          <a:rPr lang="en-US" sz="1800" b="1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1" i="1">
                            <a:latin typeface="Cambria Math"/>
                          </a:rPr>
                          <m:t>𝒙</m:t>
                        </m:r>
                      </m:e>
                    </m:d>
                    <m:r>
                      <a:rPr lang="en-US" sz="1800" b="1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1800" b="1" i="1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800" b="1" i="1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US" sz="1800" b="1" i="1">
                                <a:latin typeface="Cambria Math"/>
                              </a:rPr>
                              <m:t>𝒔𝒊𝒏</m:t>
                            </m:r>
                            <m:f>
                              <m:fPr>
                                <m:ctrlPr>
                                  <a:rPr lang="en-US" sz="1800" b="1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1800" b="1" i="1">
                                    <a:latin typeface="Cambria Math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en-US" sz="1800" b="1" i="1">
                                    <a:latin typeface="Cambria Math"/>
                                  </a:rPr>
                                  <m:t>𝒙</m:t>
                                </m:r>
                              </m:den>
                            </m:f>
                            <m:r>
                              <a:rPr lang="en-US" sz="1800" b="1" i="1">
                                <a:latin typeface="Cambria Math"/>
                              </a:rPr>
                              <m:t>   ;  </m:t>
                            </m:r>
                            <m:r>
                              <a:rPr lang="en-US" sz="1800" b="1" i="1">
                                <a:latin typeface="Cambria Math"/>
                              </a:rPr>
                              <m:t>𝒇𝒐𝒓</m:t>
                            </m:r>
                            <m:r>
                              <a:rPr lang="en-US" sz="1800" b="1" i="1">
                                <a:latin typeface="Cambria Math"/>
                              </a:rPr>
                              <m:t>    </m:t>
                            </m:r>
                            <m:r>
                              <a:rPr lang="en-US" sz="1800" b="1" i="1">
                                <a:latin typeface="Cambria Math"/>
                              </a:rPr>
                              <m:t>𝟎</m:t>
                            </m:r>
                            <m:r>
                              <a:rPr lang="en-US" sz="1800" b="1" i="1">
                                <a:latin typeface="Cambria Math"/>
                                <a:ea typeface="Cambria Math"/>
                              </a:rPr>
                              <m:t>&lt;</m:t>
                            </m:r>
                            <m:r>
                              <a:rPr lang="en-US" sz="1800" b="1" i="1">
                                <a:latin typeface="Cambria Math"/>
                                <a:ea typeface="Cambria Math"/>
                              </a:rPr>
                              <m:t>𝒙</m:t>
                            </m:r>
                            <m:r>
                              <a:rPr lang="en-US" sz="1800" b="1" i="1">
                                <a:latin typeface="Cambria Math"/>
                                <a:ea typeface="Cambria Math"/>
                              </a:rPr>
                              <m:t>≤</m:t>
                            </m:r>
                            <m:f>
                              <m:fPr>
                                <m:ctrlPr>
                                  <a:rPr lang="en-US" sz="1800" b="1" i="1">
                                    <a:latin typeface="Cambria Math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1800" b="1" i="1">
                                    <a:latin typeface="Cambria Math"/>
                                    <a:ea typeface="Cambria Math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en-US" sz="1800" b="1" i="1">
                                    <a:latin typeface="Cambria Math"/>
                                    <a:ea typeface="Cambria Math"/>
                                  </a:rPr>
                                  <m:t>𝝅</m:t>
                                </m:r>
                              </m:den>
                            </m:f>
                          </m:e>
                          <m:e>
                            <m:r>
                              <a:rPr lang="en-US" sz="1800" b="1" i="1">
                                <a:latin typeface="Cambria Math"/>
                              </a:rPr>
                              <m:t>𝟎</m:t>
                            </m:r>
                            <m:r>
                              <a:rPr lang="en-US" sz="1800" b="1" i="1">
                                <a:latin typeface="Cambria Math"/>
                              </a:rPr>
                              <m:t>         ;   </m:t>
                            </m:r>
                            <m:r>
                              <a:rPr lang="en-US" sz="1800" b="1" i="1">
                                <a:latin typeface="Cambria Math"/>
                              </a:rPr>
                              <m:t>𝒇𝒐𝒓</m:t>
                            </m:r>
                            <m:r>
                              <a:rPr lang="en-US" sz="1800" b="1" i="1">
                                <a:latin typeface="Cambria Math"/>
                              </a:rPr>
                              <m:t>   </m:t>
                            </m:r>
                            <m:r>
                              <a:rPr lang="en-US" sz="18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1800" b="1" i="1">
                                <a:latin typeface="Cambria Math"/>
                              </a:rPr>
                              <m:t>=</m:t>
                            </m:r>
                            <m:r>
                              <a:rPr lang="en-US" sz="1800" b="1" i="1">
                                <a:latin typeface="Cambria Math"/>
                              </a:rPr>
                              <m:t>𝟎</m:t>
                            </m:r>
                            <m:r>
                              <a:rPr lang="en-US" sz="1800" b="1" i="1">
                                <a:latin typeface="Cambria Math"/>
                              </a:rPr>
                              <m:t>      </m:t>
                            </m:r>
                          </m:e>
                        </m:eqArr>
                      </m:e>
                    </m:d>
                  </m:oMath>
                </a14:m>
                <a:endParaRPr lang="en-US" sz="1800" b="1" dirty="0">
                  <a:ea typeface="Cambria Math"/>
                </a:endParaRPr>
              </a:p>
              <a:p>
                <a:pPr marL="0" lvl="0" indent="0">
                  <a:buNone/>
                </a:pPr>
                <a:endParaRPr lang="en-US" sz="18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2"/>
                <a:stretch>
                  <a:fillRect l="-963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87479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>
                <a:normAutofit/>
              </a:bodyPr>
              <a:lstStyle/>
              <a:p>
                <a:r>
                  <a:rPr lang="en-US" sz="2800" b="1" dirty="0" smtClean="0"/>
                  <a:t>Example.</a:t>
                </a:r>
              </a:p>
              <a:p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  <m:r>
                      <a:rPr lang="en-US" sz="2400" b="0" i="1" smtClean="0">
                        <a:latin typeface="Cambria Math"/>
                      </a:rPr>
                      <m:t> :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0,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∞</m:t>
                        </m:r>
                      </m:e>
                    </m:d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→ 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𝑅</m:t>
                    </m:r>
                  </m:oMath>
                </a14:m>
                <a:r>
                  <a:rPr lang="en-US" sz="2400" dirty="0" smtClean="0"/>
                  <a:t> be defined by 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 </m:t>
                    </m:r>
                    <m:d>
                      <m:dPr>
                        <m:begChr m:val="{"/>
                        <m:endChr m:val=""/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          ;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𝑖𝑓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∈[0,1)</m:t>
                            </m:r>
                          </m:e>
                          <m:e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−1, </m:t>
                            </m:r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𝑖𝑓</m:t>
                            </m:r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∈[1,∞)</m:t>
                            </m:r>
                          </m:e>
                        </m:eqArr>
                      </m:e>
                    </m:d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Then show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</a:rPr>
                      <m:t>(1)</m:t>
                    </m:r>
                  </m:oMath>
                </a14:m>
                <a:r>
                  <a:rPr lang="en-US" sz="2400" dirty="0" smtClean="0"/>
                  <a:t> does not exist.</a:t>
                </a:r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3"/>
                <a:stretch>
                  <a:fillRect l="-1259" t="-9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31778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0286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5619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sz="2800" b="1" dirty="0" smtClean="0"/>
                  <a:t>Example.</a:t>
                </a:r>
              </a:p>
              <a:p>
                <a:r>
                  <a:rPr lang="en-US" sz="2400" dirty="0" smtClean="0"/>
                  <a:t>Show that the function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 smtClean="0"/>
                  <a:t> defined by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{1+</m:t>
                            </m:r>
                            <m:f>
                              <m:fPr>
                                <m:ctrlPr>
                                  <a:rPr lang="en-US" sz="2400" b="0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  <m:func>
                              <m:funcPr>
                                <m:ctrlPr>
                                  <a:rPr lang="en-US" sz="2400" b="0" i="1" smtClean="0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400" b="0" i="0" smtClean="0">
                                    <a:latin typeface="Cambria Math"/>
                                  </a:rPr>
                                  <m:t>sin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sz="2400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𝑙𝑜𝑔</m:t>
                                    </m:r>
                                    <m:sSup>
                                      <m:sSupPr>
                                        <m:ctrlPr>
                                          <a:rPr lang="en-US" sz="2400" b="0" i="1" smtClean="0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400" b="0" i="1" smtClean="0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US" sz="2400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d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}</m:t>
                                </m:r>
                              </m:e>
                            </m:func>
                            <m:r>
                              <a:rPr lang="en-US" sz="2400" b="0" i="1" smtClean="0">
                                <a:latin typeface="Cambria Math"/>
                              </a:rPr>
                              <m:t>, 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 ≠0</m:t>
                            </m:r>
                          </m:e>
                          <m:e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0                 </m:t>
                            </m:r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            </m:t>
                            </m:r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     </m:t>
                            </m:r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, </m:t>
                            </m:r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=0</m:t>
                            </m:r>
                          </m:e>
                        </m:eqAr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,    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/>
                  <a:t>i</a:t>
                </a:r>
                <a:r>
                  <a:rPr lang="en-US" sz="2400" dirty="0" smtClean="0"/>
                  <a:t>s </a:t>
                </a:r>
                <a:r>
                  <a:rPr lang="en-US" sz="2400" dirty="0" smtClean="0"/>
                  <a:t>continuous </a:t>
                </a:r>
                <a:r>
                  <a:rPr lang="en-US" sz="2400" dirty="0" smtClean="0"/>
                  <a:t>every where </a:t>
                </a:r>
                <a:r>
                  <a:rPr lang="en-US" sz="2400" dirty="0" smtClean="0"/>
                  <a:t>and monotonic but has no differential coefficient at 0.</a:t>
                </a:r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/>
                <a:stretch>
                  <a:fillRect l="-1259" t="-9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1420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590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61939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0198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2206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816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1649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sz="2800" b="1" dirty="0" smtClean="0"/>
                  <a:t>Example.</a:t>
                </a:r>
              </a:p>
              <a:p>
                <a:r>
                  <a:rPr lang="en-US" sz="2400" dirty="0" smtClean="0"/>
                  <a:t>Verify the first mean value theorem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/>
                          </a:rPr>
                          <m:t>−1</m:t>
                        </m:r>
                      </m:e>
                    </m:d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/>
                          </a:rPr>
                          <m:t>−2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;   0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≤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/>
                <a:stretch>
                  <a:fillRect l="-1259" t="-9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233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9264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8665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sz="2800" b="1" dirty="0" smtClean="0"/>
                  <a:t>Example.</a:t>
                </a:r>
              </a:p>
              <a:p>
                <a:r>
                  <a:rPr lang="en-US" sz="2400" dirty="0" smtClean="0"/>
                  <a:t>Determine whether mean value theorem is applicable to the function for the interval in which it is defined: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</a:rPr>
                      <m:t>−10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</a:rPr>
                      <m:t>−8</m:t>
                    </m:r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+1</m:t>
                    </m:r>
                  </m:oMath>
                </a14:m>
                <a:r>
                  <a:rPr lang="en-US" sz="2400" dirty="0" smtClean="0"/>
                  <a:t>,          for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0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≤2</m:t>
                    </m:r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/>
                <a:stretch>
                  <a:fillRect l="-1259" t="-9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01854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6662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09600"/>
                <a:ext cx="8229600" cy="5516563"/>
              </a:xfrm>
            </p:spPr>
            <p:txBody>
              <a:bodyPr>
                <a:normAutofit/>
              </a:bodyPr>
              <a:lstStyle/>
              <a:p>
                <a:r>
                  <a:rPr lang="en-US" sz="2800" b="1" dirty="0" smtClean="0"/>
                  <a:t>Example.</a:t>
                </a:r>
              </a:p>
              <a:p>
                <a:r>
                  <a:rPr lang="en-US" sz="2400" dirty="0"/>
                  <a:t>Determine whether mean value theorem is applicable to the function for the interval in which it is defined:</a:t>
                </a:r>
              </a:p>
              <a:p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/>
                      </a:rPr>
                      <m:t>𝒇</m:t>
                    </m:r>
                    <m:d>
                      <m:dPr>
                        <m:ctrlPr>
                          <a:rPr lang="en-US" sz="2800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800" b="1" i="1" smtClean="0">
                            <a:latin typeface="Cambria Math"/>
                          </a:rPr>
                          <m:t>𝒙</m:t>
                        </m:r>
                      </m:e>
                    </m:d>
                    <m:r>
                      <a:rPr lang="en-US" sz="2800" b="1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2800" b="1" i="1" smtClean="0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800" b="1" i="1" smtClean="0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US" sz="2800" b="1" i="1" smtClean="0">
                                <a:latin typeface="Cambria Math"/>
                              </a:rPr>
                              <m:t>𝒔𝒊𝒏</m:t>
                            </m:r>
                            <m:f>
                              <m:fPr>
                                <m:ctrlPr>
                                  <a:rPr lang="en-US" sz="2800" b="1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2800" b="1" i="1" smtClean="0">
                                    <a:latin typeface="Cambria Math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en-US" sz="2800" b="1" i="1" smtClean="0">
                                    <a:latin typeface="Cambria Math"/>
                                  </a:rPr>
                                  <m:t>𝒙</m:t>
                                </m:r>
                              </m:den>
                            </m:f>
                            <m:r>
                              <a:rPr lang="en-US" sz="2800" b="1" i="1" smtClean="0">
                                <a:latin typeface="Cambria Math"/>
                              </a:rPr>
                              <m:t>   ;  </m:t>
                            </m:r>
                            <m:r>
                              <a:rPr lang="en-US" sz="2800" b="1" i="1" smtClean="0">
                                <a:latin typeface="Cambria Math"/>
                              </a:rPr>
                              <m:t>𝒇𝒐𝒓</m:t>
                            </m:r>
                            <m:r>
                              <a:rPr lang="en-US" sz="2800" b="1" i="1" smtClean="0">
                                <a:latin typeface="Cambria Math"/>
                              </a:rPr>
                              <m:t>    </m:t>
                            </m:r>
                            <m:r>
                              <a:rPr lang="en-US" sz="2800" b="1" i="1" smtClean="0">
                                <a:latin typeface="Cambria Math"/>
                              </a:rPr>
                              <m:t>𝟎</m:t>
                            </m:r>
                            <m:r>
                              <a:rPr lang="en-US" sz="2800" b="1" i="1" smtClean="0">
                                <a:latin typeface="Cambria Math"/>
                                <a:ea typeface="Cambria Math"/>
                              </a:rPr>
                              <m:t>&lt;</m:t>
                            </m:r>
                            <m:r>
                              <a:rPr lang="en-US" sz="2800" b="1" i="1" smtClean="0">
                                <a:latin typeface="Cambria Math"/>
                                <a:ea typeface="Cambria Math"/>
                              </a:rPr>
                              <m:t>𝒙</m:t>
                            </m:r>
                            <m:r>
                              <a:rPr lang="en-US" sz="2800" b="1" i="1" smtClean="0">
                                <a:latin typeface="Cambria Math"/>
                                <a:ea typeface="Cambria Math"/>
                              </a:rPr>
                              <m:t>≤</m:t>
                            </m:r>
                            <m:f>
                              <m:fPr>
                                <m:ctrlPr>
                                  <a:rPr lang="en-US" sz="2800" b="1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2800" b="1" i="1" smtClean="0">
                                    <a:latin typeface="Cambria Math"/>
                                    <a:ea typeface="Cambria Math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en-US" sz="2800" b="1" i="1" smtClean="0">
                                    <a:latin typeface="Cambria Math"/>
                                    <a:ea typeface="Cambria Math"/>
                                  </a:rPr>
                                  <m:t>𝝅</m:t>
                                </m:r>
                              </m:den>
                            </m:f>
                          </m:e>
                          <m:e>
                            <m:r>
                              <a:rPr lang="en-US" sz="2800" b="1" i="1" smtClean="0">
                                <a:latin typeface="Cambria Math"/>
                              </a:rPr>
                              <m:t>𝟎</m:t>
                            </m:r>
                            <m:r>
                              <a:rPr lang="en-US" sz="2800" b="1" i="1" smtClean="0">
                                <a:latin typeface="Cambria Math"/>
                              </a:rPr>
                              <m:t>         ;   </m:t>
                            </m:r>
                            <m:r>
                              <a:rPr lang="en-US" sz="2800" b="1" i="1" smtClean="0">
                                <a:latin typeface="Cambria Math"/>
                              </a:rPr>
                              <m:t>𝒇𝒐𝒓</m:t>
                            </m:r>
                            <m:r>
                              <a:rPr lang="en-US" sz="2800" b="1" i="1" smtClean="0">
                                <a:latin typeface="Cambria Math"/>
                              </a:rPr>
                              <m:t>   </m:t>
                            </m:r>
                            <m:r>
                              <a:rPr lang="en-US" sz="2800" b="1" i="1" smtClean="0">
                                <a:latin typeface="Cambria Math"/>
                              </a:rPr>
                              <m:t>𝒙</m:t>
                            </m:r>
                            <m:r>
                              <a:rPr lang="en-US" sz="2800" b="1" i="1" smtClean="0">
                                <a:latin typeface="Cambria Math"/>
                              </a:rPr>
                              <m:t>=</m:t>
                            </m:r>
                            <m:r>
                              <a:rPr lang="en-US" sz="2800" b="1" i="1" smtClean="0">
                                <a:latin typeface="Cambria Math"/>
                              </a:rPr>
                              <m:t>𝟎</m:t>
                            </m:r>
                            <m:r>
                              <a:rPr lang="en-US" sz="2800" b="1" i="1" smtClean="0">
                                <a:latin typeface="Cambria Math"/>
                              </a:rPr>
                              <m:t>      </m:t>
                            </m:r>
                          </m:e>
                        </m:eqArr>
                      </m:e>
                    </m:d>
                  </m:oMath>
                </a14:m>
                <a:endParaRPr lang="en-US" sz="2800" b="1" dirty="0" smtClean="0">
                  <a:ea typeface="Cambria Math"/>
                </a:endParaRPr>
              </a:p>
              <a:p>
                <a:endParaRPr lang="en-US" sz="2800" b="1" dirty="0" smtClean="0">
                  <a:ea typeface="Cambria Math"/>
                </a:endParaRPr>
              </a:p>
              <a:p>
                <a:endParaRPr lang="en-US" sz="2800" b="1" dirty="0" smtClean="0">
                  <a:ea typeface="Cambria Math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09600"/>
                <a:ext cx="8229600" cy="5516563"/>
              </a:xfrm>
              <a:blipFill rotWithShape="1">
                <a:blip r:embed="rId3"/>
                <a:stretch>
                  <a:fillRect l="-1259" t="-9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5199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924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89192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en-US" sz="2800" dirty="0" smtClean="0">
                    <a:latin typeface="Arial Black" pitchFamily="34" charset="0"/>
                  </a:rPr>
                  <a:t>Lecture summery:</a:t>
                </a:r>
                <a:endParaRPr lang="en-US" sz="2800" dirty="0">
                  <a:latin typeface="Arial Black" pitchFamily="34" charset="0"/>
                </a:endParaRPr>
              </a:p>
              <a:p>
                <a:r>
                  <a:rPr lang="en-US" sz="2400" b="1" dirty="0"/>
                  <a:t>In this Lecture we </a:t>
                </a:r>
                <a:r>
                  <a:rPr lang="en-US" sz="2400" b="1" dirty="0" smtClean="0"/>
                  <a:t>have discussed </a:t>
                </a:r>
                <a:r>
                  <a:rPr lang="en-US" sz="2400" b="1" dirty="0"/>
                  <a:t>following examples:</a:t>
                </a:r>
              </a:p>
              <a:p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 :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0,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∞</m:t>
                        </m:r>
                      </m:e>
                    </m:d>
                    <m:r>
                      <a:rPr lang="en-US" sz="2400" i="1">
                        <a:latin typeface="Cambria Math"/>
                        <a:ea typeface="Cambria Math"/>
                      </a:rPr>
                      <m:t> →  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𝑅</m:t>
                    </m:r>
                  </m:oMath>
                </a14:m>
                <a:r>
                  <a:rPr lang="en-US" sz="2400" dirty="0"/>
                  <a:t> be defined by </a:t>
                </a: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 </m:t>
                    </m:r>
                    <m:d>
                      <m:dPr>
                        <m:begChr m:val="{"/>
                        <m:endChr m:val="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          ;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𝑖𝑓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∈[0,1)</m:t>
                            </m:r>
                          </m:e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−1, </m:t>
                            </m:r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𝑖𝑓</m:t>
                            </m:r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 </m:t>
                            </m:r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∈[1,∞)</m:t>
                            </m:r>
                          </m:e>
                        </m:eqArr>
                      </m:e>
                    </m:d>
                  </m:oMath>
                </a14:m>
                <a:endParaRPr lang="en-US" sz="2400" dirty="0"/>
              </a:p>
              <a:p>
                <a:r>
                  <a:rPr lang="en-US" sz="2400" dirty="0"/>
                  <a:t>Then </a:t>
                </a:r>
                <a:r>
                  <a:rPr lang="en-US" sz="2400" dirty="0" smtClean="0"/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400" i="1">
                        <a:latin typeface="Cambria Math"/>
                      </a:rPr>
                      <m:t>(1)</m:t>
                    </m:r>
                  </m:oMath>
                </a14:m>
                <a:r>
                  <a:rPr lang="en-US" sz="2400" dirty="0"/>
                  <a:t> does not exist.</a:t>
                </a:r>
              </a:p>
              <a:p>
                <a:pPr marL="0" indent="0">
                  <a:buNone/>
                </a:pPr>
                <a:r>
                  <a:rPr lang="en-US" sz="2400" dirty="0" smtClean="0"/>
                  <a:t>The </a:t>
                </a:r>
                <a:r>
                  <a:rPr lang="en-US" sz="2400" dirty="0"/>
                  <a:t>function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/>
                  <a:t> defined by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US" sz="2400" i="1">
                                <a:latin typeface="Cambria Math"/>
                              </a:rPr>
                              <m:t>1+</m:t>
                            </m:r>
                            <m:f>
                              <m:f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24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400" i="1"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  <m:func>
                              <m:func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400">
                                    <a:latin typeface="Cambria Math"/>
                                  </a:rPr>
                                  <m:t>sin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sz="24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𝑙𝑜𝑔</m:t>
                                    </m:r>
                                    <m:sSup>
                                      <m:sSupPr>
                                        <m:ctrlPr>
                                          <a:rPr lang="en-US" sz="2400" i="1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40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US" sz="2400" i="1"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</m:func>
                            <m:r>
                              <a:rPr lang="en-US" sz="2400" i="1">
                                <a:latin typeface="Cambria Math"/>
                              </a:rPr>
                              <m:t>,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 ≠0</m:t>
                            </m:r>
                          </m:e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0                  , </m:t>
                            </m:r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=0</m:t>
                            </m:r>
                          </m:e>
                        </m:eqArr>
                      </m:e>
                    </m:d>
                    <m:r>
                      <a:rPr lang="en-US" sz="2400" i="1">
                        <a:latin typeface="Cambria Math"/>
                      </a:rPr>
                      <m:t>,    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Is continuous everywhere and monotonic but has no differential coefficient at 0.</a:t>
                </a:r>
              </a:p>
              <a:p>
                <a:pPr marL="0" indent="0">
                  <a:buNone/>
                </a:pPr>
                <a:r>
                  <a:rPr lang="en-US" sz="2400" dirty="0" smtClean="0"/>
                  <a:t>Verified </a:t>
                </a:r>
                <a:r>
                  <a:rPr lang="en-US" sz="2400" dirty="0"/>
                  <a:t>the first mean value theorem for </a:t>
                </a:r>
                <a:endParaRPr lang="en-US" sz="240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𝑥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  <m:r>
                            <a:rPr lang="en-US" sz="2400" i="1">
                              <a:latin typeface="Cambria Math"/>
                            </a:rPr>
                            <m:t>−1</m:t>
                          </m:r>
                        </m:e>
                      </m:d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  <m:r>
                            <a:rPr lang="en-US" sz="2400" i="1">
                              <a:latin typeface="Cambria Math"/>
                            </a:rPr>
                            <m:t>−2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;   0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≤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≤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 smtClean="0"/>
                  <a:t>Determined </a:t>
                </a:r>
                <a:r>
                  <a:rPr lang="en-US" sz="2400" dirty="0"/>
                  <a:t>whether mean value theorem is applicable to the function for the interval in which it is defined:</a:t>
                </a:r>
              </a:p>
              <a:p>
                <a:pPr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en-US" sz="2400" i="1">
                        <a:latin typeface="Cambria Math"/>
                      </a:rPr>
                      <m:t>−10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/>
                      </a:rPr>
                      <m:t>−8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+1</m:t>
                    </m:r>
                  </m:oMath>
                </a14:m>
                <a:r>
                  <a:rPr lang="en-US" sz="2400" dirty="0"/>
                  <a:t>,          for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0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≤2</m:t>
                    </m:r>
                  </m:oMath>
                </a14:m>
                <a:endParaRPr lang="en-US" sz="2400" dirty="0"/>
              </a:p>
              <a:p>
                <a:pPr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𝒇</m:t>
                    </m:r>
                    <m:d>
                      <m:dPr>
                        <m:ctrlPr>
                          <a:rPr lang="en-US" sz="2400" b="1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1" i="1">
                            <a:latin typeface="Cambria Math"/>
                          </a:rPr>
                          <m:t>𝒙</m:t>
                        </m:r>
                      </m:e>
                    </m:d>
                    <m:r>
                      <a:rPr lang="en-US" sz="2400" b="1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2400" b="1" i="1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400" b="1" i="1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US" sz="2400" b="1" i="1">
                                <a:latin typeface="Cambria Math"/>
                              </a:rPr>
                              <m:t>𝒔𝒊𝒏</m:t>
                            </m:r>
                            <m:f>
                              <m:fPr>
                                <m:ctrlPr>
                                  <a:rPr lang="en-US" sz="2400" b="1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2400" b="1" i="1">
                                    <a:latin typeface="Cambria Math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en-US" sz="2400" b="1" i="1">
                                    <a:latin typeface="Cambria Math"/>
                                  </a:rPr>
                                  <m:t>𝒙</m:t>
                                </m:r>
                              </m:den>
                            </m:f>
                            <m:r>
                              <a:rPr lang="en-US" sz="2400" b="1" i="1">
                                <a:latin typeface="Cambria Math"/>
                              </a:rPr>
                              <m:t>   ;  </m:t>
                            </m:r>
                            <m:r>
                              <a:rPr lang="en-US" sz="2400" b="1" i="1">
                                <a:latin typeface="Cambria Math"/>
                              </a:rPr>
                              <m:t>𝒇𝒐𝒓</m:t>
                            </m:r>
                            <m:r>
                              <a:rPr lang="en-US" sz="2400" b="1" i="1">
                                <a:latin typeface="Cambria Math"/>
                              </a:rPr>
                              <m:t>    </m:t>
                            </m:r>
                            <m:r>
                              <a:rPr lang="en-US" sz="2400" b="1" i="1">
                                <a:latin typeface="Cambria Math"/>
                              </a:rPr>
                              <m:t>𝟎</m:t>
                            </m:r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&lt;</m:t>
                            </m:r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𝒙</m:t>
                            </m:r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≤</m:t>
                            </m:r>
                            <m:f>
                              <m:fPr>
                                <m:ctrlPr>
                                  <a:rPr lang="en-US" sz="2400" b="1" i="1">
                                    <a:latin typeface="Cambria Math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2400" b="1" i="1">
                                    <a:latin typeface="Cambria Math"/>
                                    <a:ea typeface="Cambria Math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en-US" sz="2400" b="1" i="1">
                                    <a:latin typeface="Cambria Math"/>
                                    <a:ea typeface="Cambria Math"/>
                                  </a:rPr>
                                  <m:t>𝝅</m:t>
                                </m:r>
                              </m:den>
                            </m:f>
                          </m:e>
                          <m:e>
                            <m:r>
                              <a:rPr lang="en-US" sz="2400" b="1" i="1">
                                <a:latin typeface="Cambria Math"/>
                              </a:rPr>
                              <m:t>𝟎</m:t>
                            </m:r>
                            <m:r>
                              <a:rPr lang="en-US" sz="2400" b="1" i="1">
                                <a:latin typeface="Cambria Math"/>
                              </a:rPr>
                              <m:t>         ;   </m:t>
                            </m:r>
                            <m:r>
                              <a:rPr lang="en-US" sz="2400" b="1" i="1">
                                <a:latin typeface="Cambria Math"/>
                              </a:rPr>
                              <m:t>𝒇𝒐𝒓</m:t>
                            </m:r>
                            <m:r>
                              <a:rPr lang="en-US" sz="2400" b="1" i="1">
                                <a:latin typeface="Cambria Math"/>
                              </a:rPr>
                              <m:t>   </m:t>
                            </m:r>
                            <m:r>
                              <a:rPr lang="en-US" sz="2400" b="1" i="1">
                                <a:latin typeface="Cambria Math"/>
                              </a:rPr>
                              <m:t>𝒙</m:t>
                            </m:r>
                            <m:r>
                              <a:rPr lang="en-US" sz="2400" b="1" i="1">
                                <a:latin typeface="Cambria Math"/>
                              </a:rPr>
                              <m:t>=</m:t>
                            </m:r>
                            <m:r>
                              <a:rPr lang="en-US" sz="2400" b="1" i="1">
                                <a:latin typeface="Cambria Math"/>
                              </a:rPr>
                              <m:t>𝟎</m:t>
                            </m:r>
                            <m:r>
                              <a:rPr lang="en-US" sz="2400" b="1" i="1">
                                <a:latin typeface="Cambria Math"/>
                              </a:rPr>
                              <m:t>      </m:t>
                            </m:r>
                          </m:e>
                        </m:eqArr>
                      </m:e>
                    </m:d>
                  </m:oMath>
                </a14:m>
                <a:endParaRPr lang="en-US" sz="2400" b="1" dirty="0">
                  <a:ea typeface="Cambria Math"/>
                </a:endParaRPr>
              </a:p>
              <a:p>
                <a:pPr marL="457200" indent="-457200">
                  <a:buAutoNum type="arabicPeriod" startAt="2"/>
                </a:pPr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2"/>
                <a:stretch>
                  <a:fillRect l="-963" t="-2017" r="-7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5424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 Black" pitchFamily="34" charset="0"/>
            </a:endParaRPr>
          </a:p>
          <a:p>
            <a:endParaRPr lang="en-US" sz="2800" dirty="0">
              <a:latin typeface="Arial Black" pitchFamily="34" charset="0"/>
            </a:endParaRPr>
          </a:p>
          <a:p>
            <a:endParaRPr lang="en-US" sz="2800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dirty="0" smtClean="0">
                <a:latin typeface="Arial Black" pitchFamily="34" charset="0"/>
              </a:rPr>
              <a:t>THANK YOU</a:t>
            </a:r>
            <a:endParaRPr lang="en-US" sz="2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321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9202</TotalTime>
  <Words>44</Words>
  <Application>Microsoft Office PowerPoint</Application>
  <PresentationFormat>On-screen Show (4:3)</PresentationFormat>
  <Paragraphs>35</Paragraphs>
  <Slides>28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Slide 1</vt:lpstr>
      <vt:lpstr>Slide 2</vt:lpstr>
      <vt:lpstr>Lecture Outline</vt:lpstr>
      <vt:lpstr>Lecture Outline</vt:lpstr>
      <vt:lpstr>Lecture Outline</vt:lpstr>
      <vt:lpstr>Lecture Outline</vt:lpstr>
      <vt:lpstr>Lecture Outline</vt:lpstr>
      <vt:lpstr>Lecture Outline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 Topology MTH 251</dc:title>
  <dc:creator>MyUserName</dc:creator>
  <cp:lastModifiedBy>NTS</cp:lastModifiedBy>
  <cp:revision>226</cp:revision>
  <dcterms:created xsi:type="dcterms:W3CDTF">2012-11-27T13:12:39Z</dcterms:created>
  <dcterms:modified xsi:type="dcterms:W3CDTF">2013-04-15T05:37:11Z</dcterms:modified>
</cp:coreProperties>
</file>