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03" r:id="rId2"/>
    <p:sldId id="296" r:id="rId3"/>
    <p:sldId id="365" r:id="rId4"/>
    <p:sldId id="460" r:id="rId5"/>
    <p:sldId id="457" r:id="rId6"/>
    <p:sldId id="458" r:id="rId7"/>
    <p:sldId id="459" r:id="rId8"/>
    <p:sldId id="417" r:id="rId9"/>
    <p:sldId id="441" r:id="rId10"/>
    <p:sldId id="455" r:id="rId11"/>
    <p:sldId id="456" r:id="rId12"/>
    <p:sldId id="443" r:id="rId13"/>
    <p:sldId id="444" r:id="rId14"/>
    <p:sldId id="461" r:id="rId15"/>
    <p:sldId id="462" r:id="rId16"/>
    <p:sldId id="445" r:id="rId17"/>
    <p:sldId id="446" r:id="rId18"/>
    <p:sldId id="419" r:id="rId19"/>
    <p:sldId id="422" r:id="rId20"/>
    <p:sldId id="432" r:id="rId21"/>
    <p:sldId id="436" r:id="rId22"/>
    <p:sldId id="300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57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068A5-2290-44F5-B23D-4984B573E620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08AED-09CE-4F30-BAF7-F6F605BE08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4866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F08AED-09CE-4F30-BAF7-F6F605BE082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4406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5832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5694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5404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9947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7162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949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2388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8550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748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2983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468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9AC85-55B1-4655-982A-71D28DC4F7D6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672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en.wikipedia.org/wiki/Approximation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Real Analysis I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Course Code     MTH 321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By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Dr. </a:t>
            </a:r>
            <a:r>
              <a:rPr lang="en-US" sz="2400" b="1" dirty="0" err="1" smtClean="0">
                <a:latin typeface="Arial Black" pitchFamily="34" charset="0"/>
              </a:rPr>
              <a:t>Moiz</a:t>
            </a:r>
            <a:r>
              <a:rPr lang="en-US" sz="2400" b="1" dirty="0" smtClean="0">
                <a:latin typeface="Arial Black" pitchFamily="34" charset="0"/>
              </a:rPr>
              <a:t> </a:t>
            </a:r>
            <a:r>
              <a:rPr lang="en-US" sz="2400" b="1" dirty="0" err="1" smtClean="0">
                <a:latin typeface="Arial Black" pitchFamily="34" charset="0"/>
              </a:rPr>
              <a:t>ud</a:t>
            </a:r>
            <a:r>
              <a:rPr lang="en-US" sz="2400" b="1" dirty="0" smtClean="0">
                <a:latin typeface="Arial Black" pitchFamily="34" charset="0"/>
              </a:rPr>
              <a:t> Din khan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Professor of Mathematics</a:t>
            </a: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451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Lecture </a:t>
            </a:r>
            <a:r>
              <a:rPr lang="en-US" sz="2800" b="1" dirty="0">
                <a:latin typeface="Arial Black" pitchFamily="34" charset="0"/>
              </a:rPr>
              <a:t># </a:t>
            </a:r>
            <a:r>
              <a:rPr lang="en-US" sz="2800" b="1" dirty="0" smtClean="0">
                <a:latin typeface="Arial Black" pitchFamily="34" charset="0"/>
              </a:rPr>
              <a:t>24</a:t>
            </a:r>
            <a:endParaRPr lang="en-US" sz="2800" b="1" dirty="0">
              <a:latin typeface="Arial Black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057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In this Lecture we will state and prove </a:t>
            </a:r>
            <a:r>
              <a:rPr lang="en-US" sz="2400" b="1" dirty="0" err="1" smtClean="0"/>
              <a:t>Taylor,s</a:t>
            </a:r>
            <a:r>
              <a:rPr lang="en-US" sz="2400" b="1" dirty="0" smtClean="0"/>
              <a:t> Theorem.</a:t>
            </a:r>
          </a:p>
          <a:p>
            <a:pPr marL="0" lvl="0" indent="0"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310494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/>
              <a:lstStyle/>
              <a:p>
                <a:r>
                  <a:rPr lang="en-US" sz="2800" b="1" dirty="0" smtClean="0"/>
                  <a:t>Theorem.</a:t>
                </a:r>
                <a:r>
                  <a:rPr lang="en-US" b="1" dirty="0" smtClean="0"/>
                  <a:t/>
                </a:r>
                <a:r>
                  <a:rPr lang="en-US" sz="2400" i="1" dirty="0"/>
                  <a:t>Suppose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i="1" dirty="0"/>
                  <a:t> is real differentiable function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and suppose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&lt;</m:t>
                    </m:r>
                    <m:r>
                      <a:rPr lang="en-US" sz="2400" i="1">
                        <a:latin typeface="Cambria Math"/>
                      </a:rPr>
                      <m:t>𝜆</m:t>
                    </m:r>
                    <m:r>
                      <a:rPr lang="en-US" sz="2400" i="1">
                        <a:latin typeface="Cambria Math"/>
                      </a:rPr>
                      <m:t>&lt;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r>
                  <a:rPr lang="en-US" sz="2400" dirty="0"/>
                  <a:t/>
                </a:r>
                <a:r>
                  <a:rPr lang="en-US" sz="2400" i="1" dirty="0"/>
                  <a:t>Then there is a point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∈(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i="1" dirty="0"/>
                  <a:t> such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 </m:t>
                    </m:r>
                    <m:r>
                      <a:rPr lang="en-US" sz="2400" i="1">
                        <a:latin typeface="Cambria Math"/>
                      </a:rPr>
                      <m:t>𝜆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A similar result holds of course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&gt;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dirty="0"/>
              </a:p>
              <a:p>
                <a:r>
                  <a:rPr lang="en-US" b="1" dirty="0" smtClean="0"/>
                  <a:t>Proof.</a:t>
                </a:r>
                <a:endParaRPr lang="en-US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3"/>
                <a:stretch>
                  <a:fillRect l="-1630" t="-2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31778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69008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6998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1007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/>
              </a:bodyPr>
              <a:lstStyle/>
              <a:p>
                <a:r>
                  <a:rPr lang="en-US" sz="2800" b="1" dirty="0" smtClean="0"/>
                  <a:t>Derivatives of Higher Order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2400" dirty="0" smtClean="0"/>
                  <a:t>If f has a derivative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400" dirty="0" smtClean="0"/>
                  <a:t> on an interval, and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400" dirty="0"/>
                  <a:t/>
                </a:r>
                <a:r>
                  <a:rPr lang="en-US" sz="2400" dirty="0" smtClean="0"/>
                  <a:t>is itself differentiable, then it is denoted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′</m:t>
                        </m:r>
                        <m:r>
                          <a:rPr lang="en-US" sz="2400" i="1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400" dirty="0" smtClean="0"/>
                  <a:t> and call second derivative of f.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400" dirty="0" smtClean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</m:t>
                        </m:r>
                        <m:r>
                          <a:rPr lang="en-US" sz="2400" b="0" i="1" smtClean="0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400" dirty="0" smtClean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′′</m:t>
                        </m:r>
                        <m:r>
                          <a:rPr lang="en-US" sz="2400" i="1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400" dirty="0" smtClean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(4)</m:t>
                        </m:r>
                      </m:sup>
                    </m:sSup>
                  </m:oMath>
                </a14:m>
                <a:r>
                  <a:rPr lang="en-US" sz="2400" dirty="0" smtClean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(5)</m:t>
                        </m:r>
                      </m:sup>
                    </m:sSup>
                  </m:oMath>
                </a14:m>
                <a:r>
                  <a:rPr lang="en-US" sz="2400" dirty="0" smtClean="0"/>
                  <a:t>, …,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</m:sup>
                    </m:sSup>
                    <m:r>
                      <a:rPr lang="en-US" sz="2400" b="0" i="0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2400" dirty="0" smtClean="0"/>
                  <a:t/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(</m:t>
                        </m:r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  <m:r>
                          <a:rPr lang="en-US" sz="2400" i="1">
                            <a:latin typeface="Cambria Math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sz="2400" dirty="0" smtClean="0"/>
                  <a:t> is called nth derivative of f or derivative of order “n” of f.</a:t>
                </a:r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259" t="-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62641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/>
              <a:lstStyle/>
              <a:p>
                <a:r>
                  <a:rPr lang="en-US" sz="2800" b="1" dirty="0" smtClean="0"/>
                  <a:t>Taylor’s Theorem</a:t>
                </a:r>
                <a:r>
                  <a:rPr lang="en-US" dirty="0" smtClean="0"/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b="1" dirty="0" smtClean="0"/>
                  <a:t>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latin typeface="Cambria Math"/>
                          </a:rPr>
                          <m:t>𝒇</m:t>
                        </m:r>
                      </m:e>
                      <m:sup>
                        <m:r>
                          <a:rPr lang="en-US" sz="2400" b="1" i="1">
                            <a:latin typeface="Cambria Math"/>
                          </a:rPr>
                          <m:t>(</m:t>
                        </m:r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  <m:r>
                          <a:rPr lang="en-US" sz="2400" b="1" i="1" smtClean="0">
                            <a:latin typeface="Cambria Math"/>
                          </a:rPr>
                          <m:t>−</m:t>
                        </m:r>
                        <m:r>
                          <a:rPr lang="en-US" sz="2400" b="1" i="1" smtClean="0">
                            <a:latin typeface="Cambria Math"/>
                          </a:rPr>
                          <m:t>𝟏</m:t>
                        </m:r>
                        <m:r>
                          <a:rPr lang="en-US" sz="2400" b="1" i="1">
                            <a:latin typeface="Cambria Math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sz="2400" b="1" dirty="0" smtClean="0"/>
                  <a:t> is continuous on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[</m:t>
                    </m:r>
                    <m:r>
                      <a:rPr lang="en-US" sz="2400" b="1" i="1" smtClean="0">
                        <a:latin typeface="Cambria Math"/>
                      </a:rPr>
                      <m:t>𝒂</m:t>
                    </m:r>
                    <m:r>
                      <a:rPr lang="en-US" sz="2400" b="1" i="1" smtClean="0">
                        <a:latin typeface="Cambria Math"/>
                      </a:rPr>
                      <m:t>,</m:t>
                    </m:r>
                    <m:r>
                      <a:rPr lang="en-US" sz="2400" b="1" i="1" smtClean="0">
                        <a:latin typeface="Cambria Math"/>
                      </a:rPr>
                      <m:t>𝒃</m:t>
                    </m:r>
                    <m:r>
                      <a:rPr lang="en-US" sz="2400" b="1" i="1" smtClean="0">
                        <a:latin typeface="Cambria Math"/>
                      </a:rPr>
                      <m:t>]</m:t>
                    </m:r>
                  </m:oMath>
                </a14:m>
                <a:r>
                  <a:rPr lang="en-US" sz="2400" b="1" dirty="0" smtClean="0"/>
                  <a:t> derivable on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(</m:t>
                    </m:r>
                    <m:r>
                      <a:rPr lang="en-US" sz="2400" b="1" i="1" smtClean="0">
                        <a:latin typeface="Cambria Math"/>
                      </a:rPr>
                      <m:t>𝒂</m:t>
                    </m:r>
                    <m:r>
                      <a:rPr lang="en-US" sz="2400" b="1" i="1" smtClean="0">
                        <a:latin typeface="Cambria Math"/>
                      </a:rPr>
                      <m:t>,</m:t>
                    </m:r>
                    <m:r>
                      <a:rPr lang="en-US" sz="2400" b="1" i="1" smtClean="0">
                        <a:latin typeface="Cambria Math"/>
                      </a:rPr>
                      <m:t>𝒃</m:t>
                    </m:r>
                    <m:r>
                      <a:rPr lang="en-US" sz="2400" b="1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b="1" dirty="0" smtClean="0"/>
                  <a:t> and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𝒑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𝑵</m:t>
                    </m:r>
                  </m:oMath>
                </a14:m>
                <a:r>
                  <a:rPr lang="en-US" sz="2400" b="1" dirty="0" smtClean="0"/>
                  <a:t>, then there exists a point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𝒄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∈(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𝒂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𝒃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sz="2400" b="1" dirty="0" smtClean="0"/>
                  <a:t> such that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𝒇</m:t>
                    </m:r>
                    <m:d>
                      <m:d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1" i="1" smtClean="0">
                            <a:latin typeface="Cambria Math"/>
                          </a:rPr>
                          <m:t>𝒃</m:t>
                        </m:r>
                      </m:e>
                    </m:d>
                    <m:r>
                      <a:rPr lang="en-US" sz="2400" b="1" i="1" smtClean="0">
                        <a:latin typeface="Cambria Math"/>
                      </a:rPr>
                      <m:t>=</m:t>
                    </m:r>
                    <m:r>
                      <a:rPr lang="en-US" sz="2400" b="1" i="1" smtClean="0">
                        <a:latin typeface="Cambria Math"/>
                      </a:rPr>
                      <m:t>𝒇</m:t>
                    </m:r>
                    <m:d>
                      <m:d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1" i="1" smtClean="0">
                            <a:latin typeface="Cambria Math"/>
                          </a:rPr>
                          <m:t>𝒂</m:t>
                        </m:r>
                      </m:e>
                    </m:d>
                    <m:r>
                      <a:rPr lang="en-US" sz="2400" b="1" i="1" smtClean="0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1" i="1" smtClean="0">
                            <a:latin typeface="Cambria Math"/>
                          </a:rPr>
                          <m:t>𝒃</m:t>
                        </m:r>
                        <m:r>
                          <a:rPr lang="en-US" sz="2400" b="1" i="1" smtClean="0">
                            <a:latin typeface="Cambria Math"/>
                          </a:rPr>
                          <m:t>−</m:t>
                        </m:r>
                        <m:r>
                          <a:rPr lang="en-US" sz="2400" b="1" i="1" smtClean="0">
                            <a:latin typeface="Cambria Math"/>
                          </a:rPr>
                          <m:t>𝒂</m:t>
                        </m:r>
                      </m:e>
                    </m:d>
                    <m:sSup>
                      <m:sSup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/>
                          </a:rPr>
                          <m:t>𝒇</m:t>
                        </m:r>
                      </m:e>
                      <m:sup>
                        <m:r>
                          <a:rPr lang="en-US" sz="2400" b="1" i="1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1" i="1" smtClean="0">
                            <a:latin typeface="Cambria Math"/>
                          </a:rPr>
                          <m:t>𝒂</m:t>
                        </m:r>
                      </m:e>
                    </m:d>
                    <m:r>
                      <a:rPr lang="en-US" sz="2400" b="1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b="1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1" i="1" smtClean="0">
                                <a:latin typeface="Cambria Math"/>
                              </a:rPr>
                              <m:t>(</m:t>
                            </m:r>
                            <m:r>
                              <a:rPr lang="en-US" sz="2400" b="1" i="1" smtClean="0">
                                <a:latin typeface="Cambria Math"/>
                              </a:rPr>
                              <m:t>𝒃</m:t>
                            </m:r>
                            <m:r>
                              <a:rPr lang="en-US" sz="2400" b="1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sz="2400" b="1" i="1" smtClean="0">
                                <a:latin typeface="Cambria Math"/>
                              </a:rPr>
                              <m:t>𝒂</m:t>
                            </m:r>
                            <m:r>
                              <a:rPr lang="en-US" sz="2400" b="1" i="1" smtClean="0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sz="2400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a:rPr lang="en-US" sz="2400" b="1" i="1" smtClean="0">
                            <a:latin typeface="Cambria Math"/>
                          </a:rPr>
                          <m:t>𝟐</m:t>
                        </m:r>
                        <m:r>
                          <a:rPr lang="en-US" sz="2400" b="1" i="1" smtClean="0">
                            <a:latin typeface="Cambria Math"/>
                          </a:rPr>
                          <m:t>!</m:t>
                        </m:r>
                      </m:den>
                    </m:f>
                    <m:r>
                      <a:rPr lang="en-US" sz="2400" b="1" i="1" smtClean="0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/>
                          </a:rPr>
                          <m:t>𝒇</m:t>
                        </m:r>
                      </m:e>
                      <m:sup>
                        <m:r>
                          <a:rPr lang="en-US" sz="2400" b="1" i="1" smtClean="0">
                            <a:latin typeface="Cambria Math"/>
                          </a:rPr>
                          <m:t>′′</m:t>
                        </m:r>
                      </m:sup>
                    </m:sSup>
                    <m:d>
                      <m:d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1" i="1" smtClean="0">
                            <a:latin typeface="Cambria Math"/>
                          </a:rPr>
                          <m:t>𝒂</m:t>
                        </m:r>
                      </m:e>
                    </m:d>
                    <m:r>
                      <a:rPr lang="en-US" sz="2400" b="1" i="1" smtClean="0">
                        <a:latin typeface="Cambria Math"/>
                      </a:rPr>
                      <m:t>+…+</m:t>
                    </m:r>
                    <m:f>
                      <m:f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b="1" i="1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b="1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400" b="1" i="1" smtClean="0">
                                    <a:latin typeface="Cambria Math"/>
                                  </a:rPr>
                                  <m:t>𝒃</m:t>
                                </m:r>
                                <m:r>
                                  <a:rPr lang="en-US" sz="2400" b="1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400" b="1" i="1" smtClean="0">
                                    <a:latin typeface="Cambria Math"/>
                                  </a:rPr>
                                  <m:t>𝒂</m:t>
                                </m:r>
                              </m:e>
                            </m:d>
                          </m:e>
                          <m:sup>
                            <m:r>
                              <a:rPr lang="en-US" sz="2400" b="1" i="1" smtClean="0">
                                <a:latin typeface="Cambria Math"/>
                              </a:rPr>
                              <m:t>𝒏</m:t>
                            </m:r>
                            <m:r>
                              <a:rPr lang="en-US" sz="2400" b="1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sz="2400" b="1" i="1" smtClean="0">
                                <a:latin typeface="Cambria Math"/>
                              </a:rPr>
                              <m:t>𝟏</m:t>
                            </m:r>
                          </m:sup>
                        </m:sSup>
                      </m:num>
                      <m:den>
                        <m:d>
                          <m:dPr>
                            <m:ctrlPr>
                              <a:rPr lang="en-US" sz="2400" b="1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b="1" i="1" smtClean="0">
                                <a:latin typeface="Cambria Math"/>
                              </a:rPr>
                              <m:t>𝒏</m:t>
                            </m:r>
                            <m:r>
                              <a:rPr lang="en-US" sz="2400" b="1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sz="2400" b="1" i="1" smtClean="0">
                                <a:latin typeface="Cambria Math"/>
                              </a:rPr>
                              <m:t>𝟏</m:t>
                            </m:r>
                          </m:e>
                        </m:d>
                        <m:r>
                          <a:rPr lang="en-US" sz="2400" b="1" i="1" smtClean="0">
                            <a:latin typeface="Cambria Math"/>
                          </a:rPr>
                          <m:t>!</m:t>
                        </m:r>
                      </m:den>
                    </m:f>
                    <m:r>
                      <a:rPr lang="en-US" sz="2400" b="1" i="1" smtClean="0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/>
                          </a:rPr>
                          <m:t>𝒇</m:t>
                        </m:r>
                      </m:e>
                      <m:sup>
                        <m:d>
                          <m:dPr>
                            <m:ctrlPr>
                              <a:rPr lang="en-US" sz="2400" b="1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b="1" i="1" smtClean="0">
                                <a:latin typeface="Cambria Math"/>
                              </a:rPr>
                              <m:t>𝒏</m:t>
                            </m:r>
                            <m:r>
                              <a:rPr lang="en-US" sz="2400" b="1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sz="2400" b="1" i="1" smtClean="0">
                                <a:latin typeface="Cambria Math"/>
                              </a:rPr>
                              <m:t>𝟏</m:t>
                            </m:r>
                          </m:e>
                        </m:d>
                      </m:sup>
                    </m:sSup>
                    <m:d>
                      <m:d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1" i="1" smtClean="0">
                            <a:latin typeface="Cambria Math"/>
                          </a:rPr>
                          <m:t>𝒂</m:t>
                        </m:r>
                      </m:e>
                    </m:d>
                    <m:r>
                      <a:rPr lang="en-US" sz="2400" b="1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</a:rPr>
                          <m:t>𝑹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en-US" sz="2400" b="1" dirty="0" smtClean="0"/>
                  <a:t/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b="1" dirty="0" smtClean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</a:rPr>
                          <m:t>𝑹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𝒏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b="1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1" i="1" smtClean="0">
                                <a:latin typeface="Cambria Math"/>
                              </a:rPr>
                              <m:t>(</m:t>
                            </m:r>
                            <m:r>
                              <a:rPr lang="en-US" sz="2400" b="1" i="1" smtClean="0">
                                <a:latin typeface="Cambria Math"/>
                              </a:rPr>
                              <m:t>𝒃</m:t>
                            </m:r>
                            <m:r>
                              <a:rPr lang="en-US" sz="2400" b="1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sz="2400" b="1" i="1" smtClean="0">
                                <a:latin typeface="Cambria Math"/>
                              </a:rPr>
                              <m:t>𝒂</m:t>
                            </m:r>
                            <m:r>
                              <a:rPr lang="en-US" sz="2400" b="1" i="1" smtClean="0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sz="2400" b="1" i="1" smtClean="0">
                                <a:latin typeface="Cambria Math"/>
                              </a:rPr>
                              <m:t>𝒑</m:t>
                            </m:r>
                          </m:sup>
                        </m:sSup>
                        <m:sSup>
                          <m:sSupPr>
                            <m:ctrlPr>
                              <a:rPr lang="en-US" sz="2400" b="1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1" i="1" smtClean="0">
                                <a:latin typeface="Cambria Math"/>
                              </a:rPr>
                              <m:t>(</m:t>
                            </m:r>
                            <m:r>
                              <a:rPr lang="en-US" sz="2400" b="1" i="1" smtClean="0">
                                <a:latin typeface="Cambria Math"/>
                              </a:rPr>
                              <m:t>𝒃</m:t>
                            </m:r>
                            <m:r>
                              <a:rPr lang="en-US" sz="2400" b="1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sz="2400" b="1" i="1" smtClean="0">
                                <a:latin typeface="Cambria Math"/>
                              </a:rPr>
                              <m:t>𝒄</m:t>
                            </m:r>
                            <m:r>
                              <a:rPr lang="en-US" sz="2400" b="1" i="1" smtClean="0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sz="2400" b="1" i="1" smtClean="0">
                                <a:latin typeface="Cambria Math"/>
                              </a:rPr>
                              <m:t>𝒏</m:t>
                            </m:r>
                            <m:r>
                              <a:rPr lang="en-US" sz="2400" b="1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sz="2400" b="1" i="1" smtClean="0">
                                <a:latin typeface="Cambria Math"/>
                              </a:rPr>
                              <m:t>𝒑</m:t>
                            </m:r>
                          </m:sup>
                        </m:sSup>
                      </m:num>
                      <m:den>
                        <m:d>
                          <m:dPr>
                            <m:ctrlPr>
                              <a:rPr lang="en-US" sz="2400" b="1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b="1" i="1" smtClean="0">
                                <a:latin typeface="Cambria Math"/>
                              </a:rPr>
                              <m:t>𝒏</m:t>
                            </m:r>
                            <m:r>
                              <a:rPr lang="en-US" sz="2400" b="1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sz="2400" b="1" i="1" smtClean="0">
                                <a:latin typeface="Cambria Math"/>
                              </a:rPr>
                              <m:t>𝟏</m:t>
                            </m:r>
                          </m:e>
                        </m:d>
                        <m:r>
                          <a:rPr lang="en-US" sz="2400" b="1" i="1" smtClean="0">
                            <a:latin typeface="Cambria Math"/>
                          </a:rPr>
                          <m:t>!</m:t>
                        </m:r>
                        <m:r>
                          <a:rPr lang="en-US" sz="2400" b="1" i="1" smtClean="0">
                            <a:latin typeface="Cambria Math"/>
                          </a:rPr>
                          <m:t>𝒑</m:t>
                        </m:r>
                      </m:den>
                    </m:f>
                    <m:r>
                      <a:rPr lang="en-US" sz="2400" b="1" i="1" smtClean="0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/>
                          </a:rPr>
                          <m:t>𝒇</m:t>
                        </m:r>
                      </m:e>
                      <m:sup>
                        <m:r>
                          <a:rPr lang="en-US" sz="2400" b="1" i="1" smtClean="0">
                            <a:latin typeface="Cambria Math"/>
                          </a:rPr>
                          <m:t>(</m:t>
                        </m:r>
                        <m:r>
                          <a:rPr lang="en-US" sz="2400" b="1" i="1" smtClean="0">
                            <a:latin typeface="Cambria Math"/>
                          </a:rPr>
                          <m:t>𝒏</m:t>
                        </m:r>
                        <m:r>
                          <a:rPr lang="en-US" sz="2400" b="1" i="1" smtClean="0">
                            <a:latin typeface="Cambria Math"/>
                          </a:rPr>
                          <m:t>)</m:t>
                        </m:r>
                      </m:sup>
                    </m:sSup>
                    <m:r>
                      <a:rPr lang="en-US" sz="2400" b="1" i="1" smtClean="0">
                        <a:latin typeface="Cambria Math"/>
                      </a:rPr>
                      <m:t>(</m:t>
                    </m:r>
                    <m:r>
                      <a:rPr lang="en-US" sz="2400" b="1" i="1" smtClean="0">
                        <a:latin typeface="Cambria Math"/>
                      </a:rPr>
                      <m:t>𝒄</m:t>
                    </m:r>
                    <m:r>
                      <a:rPr lang="en-US" sz="2400" b="1" i="1" smtClean="0">
                        <a:latin typeface="Cambria Math"/>
                      </a:rPr>
                      <m:t>)</m:t>
                    </m:r>
                  </m:oMath>
                </a14:m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3"/>
                <a:stretch>
                  <a:fillRect l="-1259" t="-14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027848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23051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62485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>
                <a:normAutofit/>
              </a:bodyPr>
              <a:lstStyle/>
              <a:p>
                <a:r>
                  <a:rPr lang="en-US" sz="3000" b="1" dirty="0" smtClean="0"/>
                  <a:t>Proof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(</m:t>
                        </m:r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/>
                          </a:rPr>
                          <m:t>−1</m:t>
                        </m:r>
                        <m:r>
                          <a:rPr lang="en-US" sz="2400" i="1">
                            <a:latin typeface="Cambria Math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sz="2400" dirty="0" smtClean="0"/>
                  <a:t> is continuous 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[</m:t>
                    </m:r>
                    <m:r>
                      <a:rPr lang="en-US" sz="2400" b="0" i="1" smtClean="0">
                        <a:latin typeface="Cambria Math"/>
                      </a:rPr>
                      <m:t>𝑎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𝑏</m:t>
                    </m:r>
                    <m:r>
                      <a:rPr lang="en-US" sz="2400" b="0" i="1" smtClean="0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 smtClean="0"/>
                  <a:t> and derivable 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𝑎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𝑏</m:t>
                    </m:r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/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This implies: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′′</m:t>
                        </m:r>
                      </m:sup>
                    </m:sSup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′′′</m:t>
                        </m:r>
                      </m:sup>
                    </m:sSup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(4)</m:t>
                        </m:r>
                      </m:sup>
                    </m:sSup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(5)</m:t>
                        </m:r>
                      </m:sup>
                    </m:sSup>
                  </m:oMath>
                </a14:m>
                <a:r>
                  <a:rPr lang="en-US" sz="2400" dirty="0"/>
                  <a:t>, …,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(</m:t>
                        </m:r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/>
                          </a:rPr>
                          <m:t>−1</m:t>
                        </m:r>
                        <m:r>
                          <a:rPr lang="en-US" sz="2400" i="1">
                            <a:latin typeface="Cambria Math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sz="2400" dirty="0" smtClean="0"/>
                  <a:t> are all continuous 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[</m:t>
                    </m:r>
                    <m:r>
                      <a:rPr lang="en-US" sz="2400" b="0" i="1" smtClean="0">
                        <a:latin typeface="Cambria Math"/>
                      </a:rPr>
                      <m:t>𝑎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𝑏</m:t>
                    </m:r>
                    <m:r>
                      <a:rPr lang="en-US" sz="2400" b="0" i="1" smtClean="0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 smtClean="0"/>
                  <a:t> and derivable 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𝑎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𝑏</m:t>
                    </m:r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/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Define 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𝐹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−</m:t>
                    </m:r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−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  <m:r>
                          <a:rPr lang="en-US" sz="2400" i="1"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𝑏</m:t>
                                </m:r>
                                <m:r>
                                  <a:rPr lang="en-US" sz="2400" i="1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d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2!</m:t>
                        </m:r>
                      </m:den>
                    </m:f>
                    <m:r>
                      <a:rPr lang="en-US" sz="2400" i="1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′′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−</m:t>
                    </m:r>
                    <m:r>
                      <a:rPr lang="en-US" sz="2400" i="1">
                        <a:latin typeface="Cambria Math"/>
                      </a:rPr>
                      <m:t>…</m:t>
                    </m:r>
                    <m:r>
                      <a:rPr lang="en-US" sz="2400" b="0" i="1" smtClean="0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𝑏</m:t>
                                </m:r>
                                <m:r>
                                  <a:rPr lang="en-US" sz="2400" i="1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d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</m:num>
                      <m:den>
                        <m:d>
                          <m:d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−1</m:t>
                            </m:r>
                          </m:e>
                        </m:d>
                        <m:r>
                          <a:rPr lang="en-US" sz="2400" i="1">
                            <a:latin typeface="Cambria Math"/>
                          </a:rPr>
                          <m:t>!</m:t>
                        </m:r>
                      </m:den>
                    </m:f>
                    <m:r>
                      <a:rPr lang="en-US" sz="2400" i="1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d>
                          <m:d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−1</m:t>
                            </m:r>
                          </m:e>
                        </m:d>
                      </m:sup>
                    </m:sSup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</a:rPr>
                      <m:t>𝐴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(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𝑏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(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𝑏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−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𝑎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sup>
                        </m:sSup>
                      </m:den>
                    </m:f>
                  </m:oMath>
                </a14:m>
                <a:endParaRPr lang="en-US" sz="2400" dirty="0"/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Where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2400" dirty="0" smtClean="0"/>
                  <a:t> is chosen such that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𝐹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sz="2400" dirty="0" smtClean="0"/>
                  <a:t>, i.e.</a:t>
                </a:r>
                <a:endParaRPr lang="en-US" sz="240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3"/>
                <a:stretch>
                  <a:fillRect l="-1481" t="-1309" b="-2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693265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>
                <a:normAutofit lnSpcReduction="10000"/>
              </a:bodyPr>
              <a:lstStyle/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</a:rPr>
                      <m:t>𝐹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=0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−</m:t>
                    </m:r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−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  <m:r>
                          <a:rPr lang="en-US" sz="2400" i="1"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e>
                    </m:d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𝑏</m:t>
                                </m:r>
                                <m:r>
                                  <a:rPr lang="en-US" sz="2400" i="1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</m:d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2!</m:t>
                        </m:r>
                      </m:den>
                    </m:f>
                    <m:r>
                      <a:rPr lang="en-US" sz="2400" i="1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′′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−…−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𝑏</m:t>
                                </m:r>
                                <m:r>
                                  <a:rPr lang="en-US" sz="2400" i="1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</m:d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</m:num>
                      <m:den>
                        <m:d>
                          <m:d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−1</m:t>
                            </m:r>
                          </m:e>
                        </m:d>
                        <m:r>
                          <a:rPr lang="en-US" sz="2400" i="1">
                            <a:latin typeface="Cambria Math"/>
                          </a:rPr>
                          <m:t>!</m:t>
                        </m:r>
                      </m:den>
                    </m:f>
                    <m:r>
                      <a:rPr lang="en-US" sz="2400" i="1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d>
                          <m:d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−1</m:t>
                            </m:r>
                          </m:e>
                        </m:d>
                      </m:sup>
                    </m:sSup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−</m:t>
                    </m:r>
                    <m:r>
                      <a:rPr lang="en-US" sz="2400" i="1">
                        <a:latin typeface="Cambria Math"/>
                      </a:rPr>
                      <m:t>𝐴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(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𝑏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𝑎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(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𝑏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𝑎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𝑝</m:t>
                            </m:r>
                          </m:sup>
                        </m:sSup>
                      </m:den>
                    </m:f>
                  </m:oMath>
                </a14:m>
                <a:endParaRPr lang="en-US" sz="2400" dirty="0" smtClean="0"/>
              </a:p>
              <a:p>
                <a:pPr>
                  <a:lnSpc>
                    <a:spcPct val="200000"/>
                  </a:lnSpc>
                </a:pPr>
                <a:r>
                  <a:rPr lang="en-US" sz="2400" dirty="0" smtClean="0"/>
                  <a:t>Thus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𝐹</m:t>
                    </m:r>
                  </m:oMath>
                </a14:m>
                <a:r>
                  <a:rPr lang="en-US" sz="2400" dirty="0" smtClean="0"/>
                  <a:t> is continuous on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2400" b="0" i="0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 smtClean="0"/>
                  <a:t> differentiable 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𝑎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𝑏</m:t>
                    </m:r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𝐹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𝐹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sz="2400" dirty="0" smtClean="0"/>
                  <a:t>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2400" dirty="0" smtClean="0"/>
                  <a:t>Hence there exists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𝑐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∈(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𝑏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sz="2400" dirty="0" smtClean="0"/>
                  <a:t> such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𝐹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𝑐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=0</m:t>
                    </m:r>
                  </m:oMath>
                </a14:m>
                <a:endParaRPr lang="en-US" sz="2400" dirty="0" smtClean="0"/>
              </a:p>
              <a:p>
                <a:pPr>
                  <a:lnSpc>
                    <a:spcPct val="200000"/>
                  </a:lnSpc>
                </a:pPr>
                <a:r>
                  <a:rPr lang="en-US" sz="2400" dirty="0" smtClean="0"/>
                  <a:t>This gives:</a:t>
                </a:r>
                <a:endParaRPr lang="en-US" sz="240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2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674669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𝐹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𝑏</m:t>
                                </m:r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d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</m:num>
                      <m:den>
                        <m:d>
                          <m:d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−1</m:t>
                            </m:r>
                          </m:e>
                        </m:d>
                        <m:r>
                          <a:rPr lang="en-US" sz="2400" b="0" i="1" smtClean="0">
                            <a:latin typeface="Cambria Math"/>
                          </a:rPr>
                          <m:t>!</m:t>
                        </m:r>
                      </m:den>
                    </m:f>
                    <m:r>
                      <a:rPr lang="en-US" sz="2400" b="0" i="1" smtClean="0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d>
                          <m:d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𝑛</m:t>
                            </m:r>
                          </m:e>
                        </m:d>
                      </m:sup>
                    </m:sSup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</a:rPr>
                      <m:t>𝑃𝐴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(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𝑏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(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𝑏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𝑎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𝑝</m:t>
                            </m:r>
                          </m:sup>
                        </m:sSup>
                      </m:den>
                    </m:f>
                  </m:oMath>
                </a14:m>
                <a:endParaRPr lang="en-US" sz="2400" dirty="0" smtClean="0"/>
              </a:p>
              <a:p>
                <a:pPr>
                  <a:lnSpc>
                    <a:spcPct val="200000"/>
                  </a:lnSpc>
                </a:pPr>
                <a:r>
                  <a:rPr lang="en-US" sz="2400" dirty="0" smtClean="0"/>
                  <a:t>Thus from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𝐹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𝑐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=0</m:t>
                    </m:r>
                  </m:oMath>
                </a14:m>
                <a:r>
                  <a:rPr lang="en-US" sz="2400" dirty="0" smtClean="0"/>
                  <a:t>, we get,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𝐴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𝑏</m:t>
                                </m:r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</m:d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𝑝</m:t>
                            </m:r>
                          </m:sup>
                        </m:sSup>
                        <m:sSup>
                          <m:sSup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𝑏</m:t>
                                </m:r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𝑐</m:t>
                                </m:r>
                              </m:e>
                            </m:d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𝑝</m:t>
                            </m:r>
                          </m:sup>
                        </m:sSup>
                      </m:num>
                      <m:den>
                        <m:d>
                          <m:d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−1</m:t>
                            </m:r>
                          </m:e>
                        </m:d>
                        <m:r>
                          <a:rPr lang="en-US" sz="2400" b="0" i="1" smtClean="0">
                            <a:latin typeface="Cambria Math"/>
                          </a:rPr>
                          <m:t>!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den>
                    </m:f>
                    <m:sSup>
                      <m:s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d>
                          <m:d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𝑛</m:t>
                            </m:r>
                          </m:e>
                        </m:d>
                      </m:sup>
                    </m:sSup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𝑐</m:t>
                    </m:r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endParaRPr lang="en-US" sz="2400" dirty="0" smtClean="0"/>
              </a:p>
              <a:p>
                <a:pPr>
                  <a:lnSpc>
                    <a:spcPct val="200000"/>
                  </a:lnSpc>
                </a:pPr>
                <a:r>
                  <a:rPr lang="en-US" sz="2400" dirty="0" smtClean="0"/>
                  <a:t>Putting this value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𝐴</m:t>
                    </m:r>
                  </m:oMath>
                </a14:m>
                <a:r>
                  <a:rPr lang="en-US" sz="2400" dirty="0" smtClean="0"/>
                  <a:t> we get the required result.</a:t>
                </a:r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3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24895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762000"/>
            <a:ext cx="74676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4831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24251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r>
              <a:rPr lang="en-US" sz="1800" dirty="0"/>
              <a:t>Approximation of </a:t>
            </a:r>
            <a:r>
              <a:rPr lang="en-US" sz="1800" i="1" dirty="0"/>
              <a:t>e</a:t>
            </a:r>
            <a:r>
              <a:rPr lang="en-US" sz="1800" i="1" baseline="30000" dirty="0"/>
              <a:t>x</a:t>
            </a:r>
            <a:r>
              <a:rPr lang="en-US" sz="1800" dirty="0"/>
              <a:t> (blue) by its Taylor polynomials </a:t>
            </a:r>
            <a:r>
              <a:rPr lang="en-US" sz="1800" i="1" dirty="0" err="1"/>
              <a:t>P</a:t>
            </a:r>
            <a:r>
              <a:rPr lang="en-US" sz="1800" i="1" baseline="-25000" dirty="0" err="1"/>
              <a:t>k</a:t>
            </a:r>
            <a:r>
              <a:rPr lang="en-US" sz="1800" dirty="0"/>
              <a:t> of order </a:t>
            </a:r>
            <a:r>
              <a:rPr lang="en-US" sz="1800" i="1" dirty="0"/>
              <a:t>k</a:t>
            </a:r>
            <a:r>
              <a:rPr lang="en-US" sz="1800" dirty="0"/>
              <a:t>=1,...,7 centered at </a:t>
            </a:r>
            <a:r>
              <a:rPr lang="en-US" sz="1800" i="1" dirty="0"/>
              <a:t>x</a:t>
            </a:r>
            <a:r>
              <a:rPr lang="en-US" sz="1800" dirty="0"/>
              <a:t>=0 (red).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1371600"/>
            <a:ext cx="7772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7817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r>
              <a:rPr lang="en-US" dirty="0"/>
              <a:t>Suppose that we wish to </a:t>
            </a:r>
            <a:r>
              <a:rPr lang="en-US" dirty="0">
                <a:hlinkClick r:id="rId2" tooltip="Approximation"/>
              </a:rPr>
              <a:t>approximate</a:t>
            </a:r>
            <a:r>
              <a:rPr lang="en-US" dirty="0"/>
              <a:t> the function </a:t>
            </a:r>
            <a:r>
              <a:rPr lang="en-US" i="1" dirty="0"/>
              <a:t>f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) = </a:t>
            </a:r>
            <a:r>
              <a:rPr lang="en-US" i="1" dirty="0"/>
              <a:t>e</a:t>
            </a:r>
            <a:r>
              <a:rPr lang="en-US" i="1" baseline="30000" dirty="0"/>
              <a:t>x</a:t>
            </a:r>
            <a:r>
              <a:rPr lang="en-US" dirty="0"/>
              <a:t> on the interval [−1,1] while ensuring that the error in the approximation is no more than 10</a:t>
            </a:r>
            <a:r>
              <a:rPr lang="en-US" baseline="30000" dirty="0"/>
              <a:t>−5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In this example we pretend that we only know the following properties of the exponential function:</a:t>
            </a:r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4648200"/>
            <a:ext cx="7772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0603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/>
                      </a:rPr>
                      <m:t>𝒇</m:t>
                    </m:r>
                    <m:d>
                      <m:dPr>
                        <m:ctrlPr>
                          <a:rPr lang="en-US" sz="1600" b="1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600" b="1" i="1">
                            <a:latin typeface="Cambria Math"/>
                          </a:rPr>
                          <m:t>𝒃</m:t>
                        </m:r>
                      </m:e>
                    </m:d>
                    <m:r>
                      <a:rPr lang="en-US" sz="1600" b="1" i="1">
                        <a:latin typeface="Cambria Math"/>
                      </a:rPr>
                      <m:t>=</m:t>
                    </m:r>
                    <m:r>
                      <a:rPr lang="en-US" sz="1600" b="1" i="1">
                        <a:latin typeface="Cambria Math"/>
                      </a:rPr>
                      <m:t>𝒇</m:t>
                    </m:r>
                    <m:d>
                      <m:dPr>
                        <m:ctrlPr>
                          <a:rPr lang="en-US" sz="1600" b="1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600" b="1" i="1">
                            <a:latin typeface="Cambria Math"/>
                          </a:rPr>
                          <m:t>𝒂</m:t>
                        </m:r>
                      </m:e>
                    </m:d>
                    <m:r>
                      <a:rPr lang="en-US" sz="1600" b="1" i="1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en-US" sz="1600" b="1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600" b="1" i="1">
                            <a:latin typeface="Cambria Math"/>
                          </a:rPr>
                          <m:t>𝒃</m:t>
                        </m:r>
                        <m:r>
                          <a:rPr lang="en-US" sz="1600" b="1" i="1">
                            <a:latin typeface="Cambria Math"/>
                          </a:rPr>
                          <m:t>−</m:t>
                        </m:r>
                        <m:r>
                          <a:rPr lang="en-US" sz="1600" b="1" i="1">
                            <a:latin typeface="Cambria Math"/>
                          </a:rPr>
                          <m:t>𝒂</m:t>
                        </m:r>
                      </m:e>
                    </m:d>
                    <m:sSup>
                      <m:sSupPr>
                        <m:ctrlPr>
                          <a:rPr lang="en-US" sz="16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600" b="1" i="1">
                            <a:latin typeface="Cambria Math"/>
                          </a:rPr>
                          <m:t>𝒇</m:t>
                        </m:r>
                      </m:e>
                      <m:sup>
                        <m:r>
                          <a:rPr lang="en-US" sz="1600" b="1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1600" b="1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600" b="1" i="1">
                            <a:latin typeface="Cambria Math"/>
                          </a:rPr>
                          <m:t>𝒂</m:t>
                        </m:r>
                      </m:e>
                    </m:d>
                    <m:r>
                      <a:rPr lang="en-US" sz="1600" b="1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1600" b="1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600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600" b="1" i="1">
                                <a:latin typeface="Cambria Math"/>
                              </a:rPr>
                              <m:t>(</m:t>
                            </m:r>
                            <m:r>
                              <a:rPr lang="en-US" sz="1600" b="1" i="1">
                                <a:latin typeface="Cambria Math"/>
                              </a:rPr>
                              <m:t>𝒃</m:t>
                            </m:r>
                            <m:r>
                              <a:rPr lang="en-US" sz="1600" b="1" i="1">
                                <a:latin typeface="Cambria Math"/>
                              </a:rPr>
                              <m:t>−</m:t>
                            </m:r>
                            <m:r>
                              <a:rPr lang="en-US" sz="1600" b="1" i="1">
                                <a:latin typeface="Cambria Math"/>
                              </a:rPr>
                              <m:t>𝒂</m:t>
                            </m:r>
                            <m:r>
                              <a:rPr lang="en-US" sz="1600" b="1" i="1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sz="16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a:rPr lang="en-US" sz="1600" b="1" i="1">
                            <a:latin typeface="Cambria Math"/>
                          </a:rPr>
                          <m:t>𝟐</m:t>
                        </m:r>
                        <m:r>
                          <a:rPr lang="en-US" sz="1600" b="1" i="1">
                            <a:latin typeface="Cambria Math"/>
                          </a:rPr>
                          <m:t>!</m:t>
                        </m:r>
                      </m:den>
                    </m:f>
                    <m:r>
                      <a:rPr lang="en-US" sz="1600" b="1" i="1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sz="16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600" b="1" i="1">
                            <a:latin typeface="Cambria Math"/>
                          </a:rPr>
                          <m:t>𝒇</m:t>
                        </m:r>
                      </m:e>
                      <m:sup>
                        <m:r>
                          <a:rPr lang="en-US" sz="1600" b="1" i="1">
                            <a:latin typeface="Cambria Math"/>
                          </a:rPr>
                          <m:t>′′</m:t>
                        </m:r>
                      </m:sup>
                    </m:sSup>
                    <m:d>
                      <m:dPr>
                        <m:ctrlPr>
                          <a:rPr lang="en-US" sz="1600" b="1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600" b="1" i="1">
                            <a:latin typeface="Cambria Math"/>
                          </a:rPr>
                          <m:t>𝒂</m:t>
                        </m:r>
                      </m:e>
                    </m:d>
                    <m:r>
                      <a:rPr lang="en-US" sz="1600" b="1" i="1">
                        <a:latin typeface="Cambria Math"/>
                      </a:rPr>
                      <m:t>+…+</m:t>
                    </m:r>
                    <m:f>
                      <m:fPr>
                        <m:ctrlPr>
                          <a:rPr lang="en-US" sz="1600" b="1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600" b="1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1600" b="1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1600" b="1" i="1">
                                    <a:latin typeface="Cambria Math"/>
                                  </a:rPr>
                                  <m:t>𝒃</m:t>
                                </m:r>
                                <m:r>
                                  <a:rPr lang="en-US" sz="1600" b="1" i="1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1600" b="1" i="1">
                                    <a:latin typeface="Cambria Math"/>
                                  </a:rPr>
                                  <m:t>𝒂</m:t>
                                </m:r>
                              </m:e>
                            </m:d>
                          </m:e>
                          <m:sup>
                            <m:r>
                              <a:rPr lang="en-US" sz="1600" b="1" i="1">
                                <a:latin typeface="Cambria Math"/>
                              </a:rPr>
                              <m:t>𝒏</m:t>
                            </m:r>
                            <m:r>
                              <a:rPr lang="en-US" sz="1600" b="1" i="1">
                                <a:latin typeface="Cambria Math"/>
                              </a:rPr>
                              <m:t>−</m:t>
                            </m:r>
                            <m:r>
                              <a:rPr lang="en-US" sz="1600" b="1" i="1">
                                <a:latin typeface="Cambria Math"/>
                              </a:rPr>
                              <m:t>𝟏</m:t>
                            </m:r>
                          </m:sup>
                        </m:sSup>
                      </m:num>
                      <m:den>
                        <m:d>
                          <m:dPr>
                            <m:ctrlPr>
                              <a:rPr lang="en-US" sz="1600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600" b="1" i="1">
                                <a:latin typeface="Cambria Math"/>
                              </a:rPr>
                              <m:t>𝒏</m:t>
                            </m:r>
                            <m:r>
                              <a:rPr lang="en-US" sz="1600" b="1" i="1">
                                <a:latin typeface="Cambria Math"/>
                              </a:rPr>
                              <m:t>−</m:t>
                            </m:r>
                            <m:r>
                              <a:rPr lang="en-US" sz="1600" b="1" i="1">
                                <a:latin typeface="Cambria Math"/>
                              </a:rPr>
                              <m:t>𝟏</m:t>
                            </m:r>
                          </m:e>
                        </m:d>
                        <m:r>
                          <a:rPr lang="en-US" sz="1600" b="1" i="1">
                            <a:latin typeface="Cambria Math"/>
                          </a:rPr>
                          <m:t>!</m:t>
                        </m:r>
                      </m:den>
                    </m:f>
                    <m:r>
                      <a:rPr lang="en-US" sz="1600" b="1" i="1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sz="16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600" b="1" i="1">
                            <a:latin typeface="Cambria Math"/>
                          </a:rPr>
                          <m:t>𝒇</m:t>
                        </m:r>
                      </m:e>
                      <m:sup>
                        <m:d>
                          <m:dPr>
                            <m:ctrlPr>
                              <a:rPr lang="en-US" sz="1600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600" b="1" i="1">
                                <a:latin typeface="Cambria Math"/>
                              </a:rPr>
                              <m:t>𝒏</m:t>
                            </m:r>
                            <m:r>
                              <a:rPr lang="en-US" sz="1600" b="1" i="1">
                                <a:latin typeface="Cambria Math"/>
                              </a:rPr>
                              <m:t>−</m:t>
                            </m:r>
                            <m:r>
                              <a:rPr lang="en-US" sz="1600" b="1" i="1">
                                <a:latin typeface="Cambria Math"/>
                              </a:rPr>
                              <m:t>𝟏</m:t>
                            </m:r>
                          </m:e>
                        </m:d>
                      </m:sup>
                    </m:sSup>
                    <m:d>
                      <m:dPr>
                        <m:ctrlPr>
                          <a:rPr lang="en-US" sz="1600" b="1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600" b="1" i="1">
                            <a:latin typeface="Cambria Math"/>
                          </a:rPr>
                          <m:t>𝒂</m:t>
                        </m:r>
                      </m:e>
                    </m:d>
                    <m:r>
                      <a:rPr lang="en-US" sz="1600" b="1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16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b="1" i="1">
                            <a:latin typeface="Cambria Math"/>
                          </a:rPr>
                          <m:t>𝑹</m:t>
                        </m:r>
                      </m:e>
                      <m:sub>
                        <m:r>
                          <a:rPr lang="en-US" sz="1600" b="1" i="1">
                            <a:latin typeface="Cambria Math"/>
                          </a:rPr>
                          <m:t>𝒏</m:t>
                        </m:r>
                      </m:sub>
                    </m:sSub>
                    <m:r>
                      <m:rPr>
                        <m:nor/>
                      </m:rPr>
                      <a:rPr lang="en-US" sz="1600" b="1" dirty="0"/>
                      <m:t> </m:t>
                    </m:r>
                  </m:oMath>
                </a14:m>
                <a:endParaRPr lang="en-US" sz="1600" b="1" dirty="0"/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600" b="1" dirty="0"/>
                      <m:t>Where</m:t>
                    </m:r>
                    <m:r>
                      <m:rPr>
                        <m:nor/>
                      </m:rPr>
                      <a:rPr lang="en-US" sz="1600" b="1" dirty="0"/>
                      <m:t> </m:t>
                    </m:r>
                    <m:sSub>
                      <m:sSubPr>
                        <m:ctrlPr>
                          <a:rPr lang="en-US" sz="16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b="1" i="1">
                            <a:latin typeface="Cambria Math"/>
                          </a:rPr>
                          <m:t>𝑹</m:t>
                        </m:r>
                      </m:e>
                      <m:sub>
                        <m:r>
                          <a:rPr lang="en-US" sz="1600" b="1" i="1">
                            <a:latin typeface="Cambria Math"/>
                          </a:rPr>
                          <m:t>𝒏</m:t>
                        </m:r>
                      </m:sub>
                    </m:sSub>
                    <m:r>
                      <a:rPr lang="en-US" sz="16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600" b="1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600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600" b="1" i="1">
                                <a:latin typeface="Cambria Math"/>
                              </a:rPr>
                              <m:t>(</m:t>
                            </m:r>
                            <m:r>
                              <a:rPr lang="en-US" sz="1600" b="1" i="1">
                                <a:latin typeface="Cambria Math"/>
                              </a:rPr>
                              <m:t>𝒃</m:t>
                            </m:r>
                            <m:r>
                              <a:rPr lang="en-US" sz="1600" b="1" i="1">
                                <a:latin typeface="Cambria Math"/>
                              </a:rPr>
                              <m:t>−</m:t>
                            </m:r>
                            <m:r>
                              <a:rPr lang="en-US" sz="1600" b="1" i="1">
                                <a:latin typeface="Cambria Math"/>
                              </a:rPr>
                              <m:t>𝒂</m:t>
                            </m:r>
                            <m:r>
                              <a:rPr lang="en-US" sz="1600" b="1" i="1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sz="1600" b="1" i="1">
                                <a:latin typeface="Cambria Math"/>
                              </a:rPr>
                              <m:t>𝒑</m:t>
                            </m:r>
                          </m:sup>
                        </m:sSup>
                        <m:sSup>
                          <m:sSupPr>
                            <m:ctrlPr>
                              <a:rPr lang="en-US" sz="1600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600" b="1" i="1">
                                <a:latin typeface="Cambria Math"/>
                              </a:rPr>
                              <m:t>(</m:t>
                            </m:r>
                            <m:r>
                              <a:rPr lang="en-US" sz="1600" b="1" i="1">
                                <a:latin typeface="Cambria Math"/>
                              </a:rPr>
                              <m:t>𝒃</m:t>
                            </m:r>
                            <m:r>
                              <a:rPr lang="en-US" sz="1600" b="1" i="1">
                                <a:latin typeface="Cambria Math"/>
                              </a:rPr>
                              <m:t>−</m:t>
                            </m:r>
                            <m:r>
                              <a:rPr lang="en-US" sz="1600" b="1" i="1">
                                <a:latin typeface="Cambria Math"/>
                              </a:rPr>
                              <m:t>𝒄</m:t>
                            </m:r>
                            <m:r>
                              <a:rPr lang="en-US" sz="1600" b="1" i="1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sz="1600" b="1" i="1">
                                <a:latin typeface="Cambria Math"/>
                              </a:rPr>
                              <m:t>𝒏</m:t>
                            </m:r>
                            <m:r>
                              <a:rPr lang="en-US" sz="1600" b="1" i="1">
                                <a:latin typeface="Cambria Math"/>
                              </a:rPr>
                              <m:t>−</m:t>
                            </m:r>
                            <m:r>
                              <a:rPr lang="en-US" sz="1600" b="1" i="1">
                                <a:latin typeface="Cambria Math"/>
                              </a:rPr>
                              <m:t>𝒑</m:t>
                            </m:r>
                          </m:sup>
                        </m:sSup>
                      </m:num>
                      <m:den>
                        <m:d>
                          <m:dPr>
                            <m:ctrlPr>
                              <a:rPr lang="en-US" sz="1600" b="1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600" b="1" i="1">
                                <a:latin typeface="Cambria Math"/>
                              </a:rPr>
                              <m:t>𝒏</m:t>
                            </m:r>
                            <m:r>
                              <a:rPr lang="en-US" sz="1600" b="1" i="1">
                                <a:latin typeface="Cambria Math"/>
                              </a:rPr>
                              <m:t>−</m:t>
                            </m:r>
                            <m:r>
                              <a:rPr lang="en-US" sz="1600" b="1" i="1">
                                <a:latin typeface="Cambria Math"/>
                              </a:rPr>
                              <m:t>𝟏</m:t>
                            </m:r>
                          </m:e>
                        </m:d>
                        <m:r>
                          <a:rPr lang="en-US" sz="1600" b="1" i="1">
                            <a:latin typeface="Cambria Math"/>
                          </a:rPr>
                          <m:t>!</m:t>
                        </m:r>
                        <m:r>
                          <a:rPr lang="en-US" sz="1600" b="1" i="1">
                            <a:latin typeface="Cambria Math"/>
                          </a:rPr>
                          <m:t>𝒑</m:t>
                        </m:r>
                      </m:den>
                    </m:f>
                    <m:r>
                      <a:rPr lang="en-US" sz="1600" b="1" i="1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sz="16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600" b="1" i="1">
                            <a:latin typeface="Cambria Math"/>
                          </a:rPr>
                          <m:t>𝒇</m:t>
                        </m:r>
                      </m:e>
                      <m:sup>
                        <m:r>
                          <a:rPr lang="en-US" sz="1600" b="1" i="1">
                            <a:latin typeface="Cambria Math"/>
                          </a:rPr>
                          <m:t>(</m:t>
                        </m:r>
                        <m:r>
                          <a:rPr lang="en-US" sz="1600" b="1" i="1">
                            <a:latin typeface="Cambria Math"/>
                          </a:rPr>
                          <m:t>𝒏</m:t>
                        </m:r>
                        <m:r>
                          <a:rPr lang="en-US" sz="1600" b="1" i="1">
                            <a:latin typeface="Cambria Math"/>
                          </a:rPr>
                          <m:t>)</m:t>
                        </m:r>
                      </m:sup>
                    </m:sSup>
                    <m:r>
                      <a:rPr lang="en-US" sz="1600" b="1" i="1">
                        <a:latin typeface="Cambria Math"/>
                      </a:rPr>
                      <m:t>(</m:t>
                    </m:r>
                    <m:r>
                      <a:rPr lang="en-US" sz="1600" b="1" i="1">
                        <a:latin typeface="Cambria Math"/>
                      </a:rPr>
                      <m:t>𝒄</m:t>
                    </m:r>
                    <m:r>
                      <a:rPr lang="en-US" sz="1600" b="1" i="1">
                        <a:latin typeface="Cambria Math"/>
                      </a:rPr>
                      <m:t>)</m:t>
                    </m:r>
                  </m:oMath>
                </a14:m>
                <a:endParaRPr lang="en-US" sz="1600" b="1" dirty="0"/>
              </a:p>
              <a:p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/>
                      </a:rPr>
                      <m:t>= </m:t>
                    </m:r>
                    <m:sSup>
                      <m:sSupPr>
                        <m:ctrlPr>
                          <a:rPr lang="en-US" sz="16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1600" b="0" i="1" smtClean="0">
                            <a:latin typeface="Cambria Math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US" sz="1600" dirty="0" smtClean="0"/>
                  <a:t>,        </a:t>
                </a:r>
                <a14:m>
                  <m:oMath xmlns:m="http://schemas.openxmlformats.org/officeDocument/2006/math">
                    <m:r>
                      <a:rPr lang="en-US" sz="1600" b="0" i="1" dirty="0" smtClean="0">
                        <a:latin typeface="Cambria Math"/>
                      </a:rPr>
                      <m:t>[−1,1]</m:t>
                    </m:r>
                  </m:oMath>
                </a14:m>
                <a:endParaRPr lang="en-US" sz="160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/>
                <a:stretch>
                  <a:fillRect l="-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4562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 Black" pitchFamily="34" charset="0"/>
            </a:endParaRPr>
          </a:p>
          <a:p>
            <a:endParaRPr lang="en-US" sz="2800" dirty="0">
              <a:latin typeface="Arial Black" pitchFamily="34" charset="0"/>
            </a:endParaRPr>
          </a:p>
          <a:p>
            <a:endParaRPr lang="en-US" sz="2800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dirty="0" smtClean="0">
                <a:latin typeface="Arial Black" pitchFamily="34" charset="0"/>
              </a:rPr>
              <a:t>THANK YOU</a:t>
            </a:r>
            <a:endParaRPr lang="en-US" sz="2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321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6563</TotalTime>
  <Words>111</Words>
  <Application>Microsoft Office PowerPoint</Application>
  <PresentationFormat>On-screen Show (4:3)</PresentationFormat>
  <Paragraphs>29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Lecture Outline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 Topology MTH 251</dc:title>
  <dc:creator>MyUserName</dc:creator>
  <cp:lastModifiedBy>NTS</cp:lastModifiedBy>
  <cp:revision>209</cp:revision>
  <dcterms:created xsi:type="dcterms:W3CDTF">2012-11-27T13:12:39Z</dcterms:created>
  <dcterms:modified xsi:type="dcterms:W3CDTF">2013-04-12T07:05:54Z</dcterms:modified>
</cp:coreProperties>
</file>