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3" r:id="rId2"/>
    <p:sldId id="296" r:id="rId3"/>
    <p:sldId id="365" r:id="rId4"/>
    <p:sldId id="456" r:id="rId5"/>
    <p:sldId id="457" r:id="rId6"/>
    <p:sldId id="458" r:id="rId7"/>
    <p:sldId id="459" r:id="rId8"/>
    <p:sldId id="460" r:id="rId9"/>
    <p:sldId id="461" r:id="rId10"/>
    <p:sldId id="462" r:id="rId11"/>
    <p:sldId id="463" r:id="rId12"/>
    <p:sldId id="444" r:id="rId13"/>
    <p:sldId id="445" r:id="rId14"/>
    <p:sldId id="446" r:id="rId15"/>
    <p:sldId id="419" r:id="rId16"/>
    <p:sldId id="422" r:id="rId17"/>
    <p:sldId id="432" r:id="rId18"/>
    <p:sldId id="436" r:id="rId19"/>
    <p:sldId id="438" r:id="rId20"/>
    <p:sldId id="451" r:id="rId21"/>
    <p:sldId id="452" r:id="rId22"/>
    <p:sldId id="453" r:id="rId23"/>
    <p:sldId id="454" r:id="rId24"/>
    <p:sldId id="455" r:id="rId25"/>
    <p:sldId id="377" r:id="rId26"/>
    <p:sldId id="30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23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 smtClean="0"/>
                  <a:t>In this Lecture we will define</a:t>
                </a:r>
              </a:p>
              <a:p>
                <a:r>
                  <a:rPr lang="en-US" sz="2000" dirty="0" smtClean="0"/>
                  <a:t>Monotonically increasing function</a:t>
                </a:r>
              </a:p>
              <a:p>
                <a:r>
                  <a:rPr lang="en-US" sz="2000" dirty="0" smtClean="0"/>
                  <a:t>Monotonically decreasing function</a:t>
                </a:r>
              </a:p>
              <a:p>
                <a:r>
                  <a:rPr lang="en-US" sz="2000" dirty="0" smtClean="0"/>
                  <a:t>We will prove</a:t>
                </a:r>
              </a:p>
              <a:p>
                <a:r>
                  <a:rPr lang="en-US" sz="2000" dirty="0" smtClean="0"/>
                  <a:t>First mean value theorem</a:t>
                </a:r>
              </a:p>
              <a:p>
                <a:r>
                  <a:rPr lang="en-US" sz="2000" i="1" dirty="0"/>
                  <a:t>Suppose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i="1" dirty="0"/>
                  <a:t> is differentiable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/>
                          </a:rPr>
                          <m:t>𝑎</m:t>
                        </m:r>
                        <m:r>
                          <a:rPr lang="en-US" sz="2000" b="0" i="1">
                            <a:latin typeface="Cambria Math"/>
                          </a:rPr>
                          <m:t>,</m:t>
                        </m:r>
                        <m:r>
                          <a:rPr lang="en-US" sz="2000" b="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endParaRPr lang="en-US" sz="2000" dirty="0"/>
              </a:p>
              <a:p>
                <a:r>
                  <a:rPr lang="en-US" sz="2000" dirty="0"/>
                  <a:t>(a)  </a:t>
                </a:r>
                <a:r>
                  <a:rPr lang="en-US" sz="2000" i="1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000" b="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>
                        <a:latin typeface="Cambria Math"/>
                      </a:rPr>
                      <m:t>(</m:t>
                    </m:r>
                    <m:r>
                      <a:rPr lang="en-US" sz="2000" b="0" i="1">
                        <a:latin typeface="Cambria Math"/>
                      </a:rPr>
                      <m:t>𝑥</m:t>
                    </m:r>
                    <m:r>
                      <a:rPr lang="en-US" sz="2000" b="0" i="1">
                        <a:latin typeface="Cambria Math"/>
                      </a:rPr>
                      <m:t>)≥0</m:t>
                    </m:r>
                  </m:oMath>
                </a14:m>
                <a:r>
                  <a:rPr lang="en-US" sz="2000" i="1" dirty="0"/>
                  <a:t> for all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𝑥</m:t>
                    </m:r>
                    <m:r>
                      <a:rPr lang="en-US" sz="2000" b="0" i="1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/>
                          </a:rPr>
                          <m:t>𝑎</m:t>
                        </m:r>
                        <m:r>
                          <a:rPr lang="en-US" sz="2000" b="0" i="1">
                            <a:latin typeface="Cambria Math"/>
                          </a:rPr>
                          <m:t>,</m:t>
                        </m:r>
                        <m:r>
                          <a:rPr lang="en-US" sz="2000" b="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000" b="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000" i="1" dirty="0"/>
                  <a:t> then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i="1" dirty="0"/>
                  <a:t> is monotonically increasing.</a:t>
                </a:r>
                <a:endParaRPr lang="en-US" sz="2000" dirty="0"/>
              </a:p>
              <a:p>
                <a:r>
                  <a:rPr lang="en-US" sz="2000" i="1" dirty="0"/>
                  <a:t>(b)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000" b="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b="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i="1" dirty="0"/>
                  <a:t> for all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𝑥</m:t>
                    </m:r>
                    <m:r>
                      <a:rPr lang="en-US" sz="2000" b="0" i="1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/>
                          </a:rPr>
                          <m:t>𝑎</m:t>
                        </m:r>
                        <m:r>
                          <a:rPr lang="en-US" sz="2000" b="0" i="1">
                            <a:latin typeface="Cambria Math"/>
                          </a:rPr>
                          <m:t>,</m:t>
                        </m:r>
                        <m:r>
                          <a:rPr lang="en-US" sz="2000" b="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000" b="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000" i="1" dirty="0"/>
                  <a:t> then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i="1" dirty="0"/>
                  <a:t> is constant.</a:t>
                </a:r>
                <a:endParaRPr lang="en-US" sz="2000" dirty="0"/>
              </a:p>
              <a:p>
                <a:r>
                  <a:rPr lang="en-US" sz="2000" i="1" dirty="0"/>
                  <a:t>©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000" b="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>
                        <a:latin typeface="Cambria Math"/>
                      </a:rPr>
                      <m:t>(</m:t>
                    </m:r>
                    <m:r>
                      <a:rPr lang="en-US" sz="2000" b="0" i="1">
                        <a:latin typeface="Cambria Math"/>
                      </a:rPr>
                      <m:t>𝑥</m:t>
                    </m:r>
                    <m:r>
                      <a:rPr lang="en-US" sz="2000" b="0" i="1">
                        <a:latin typeface="Cambria Math"/>
                      </a:rPr>
                      <m:t>)≤0</m:t>
                    </m:r>
                  </m:oMath>
                </a14:m>
                <a:r>
                  <a:rPr lang="en-US" sz="2000" i="1" dirty="0"/>
                  <a:t> for all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𝑥</m:t>
                    </m:r>
                    <m:r>
                      <a:rPr lang="en-US" sz="2000" b="0" i="1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/>
                          </a:rPr>
                          <m:t>𝑎</m:t>
                        </m:r>
                        <m:r>
                          <a:rPr lang="en-US" sz="2000" b="0" i="1">
                            <a:latin typeface="Cambria Math"/>
                          </a:rPr>
                          <m:t>,</m:t>
                        </m:r>
                        <m:r>
                          <a:rPr lang="en-US" sz="2000" b="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000" b="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000" i="1" dirty="0"/>
                  <a:t> then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i="1" dirty="0"/>
                  <a:t> is monotonically decreasing</a:t>
                </a:r>
                <a:r>
                  <a:rPr lang="en-US" sz="2000" i="1" dirty="0" smtClean="0"/>
                  <a:t>.</a:t>
                </a:r>
              </a:p>
              <a:p>
                <a:r>
                  <a:rPr lang="en-US" sz="2000" i="1" dirty="0"/>
                  <a:t>Suppose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i="1" dirty="0"/>
                  <a:t> is real differentiable function on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[</m:t>
                    </m:r>
                    <m:r>
                      <a:rPr lang="en-US" sz="2000" b="0" i="1">
                        <a:latin typeface="Cambria Math"/>
                      </a:rPr>
                      <m:t>𝑎</m:t>
                    </m:r>
                    <m:r>
                      <a:rPr lang="en-US" sz="2000" b="0" i="1">
                        <a:latin typeface="Cambria Math"/>
                      </a:rPr>
                      <m:t>,</m:t>
                    </m:r>
                    <m:r>
                      <a:rPr lang="en-US" sz="2000" b="0" i="1">
                        <a:latin typeface="Cambria Math"/>
                      </a:rPr>
                      <m:t>𝑏</m:t>
                    </m:r>
                    <m:r>
                      <a:rPr lang="en-US" sz="2000" b="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dirty="0"/>
                  <a:t>and suppose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000" b="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000" b="0" i="1">
                        <a:latin typeface="Cambria Math"/>
                      </a:rPr>
                      <m:t>&lt;</m:t>
                    </m:r>
                    <m:r>
                      <a:rPr lang="en-US" sz="2000" b="0" i="1">
                        <a:latin typeface="Cambria Math"/>
                      </a:rPr>
                      <m:t>𝜆</m:t>
                    </m:r>
                    <m:r>
                      <a:rPr lang="en-US" sz="2000" b="0" i="1">
                        <a:latin typeface="Cambria Math"/>
                      </a:rPr>
                      <m:t>&lt;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000" b="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000" b="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/>
                  <a:t/>
                </a:r>
                <a:r>
                  <a:rPr lang="en-US" sz="2000" i="1" dirty="0"/>
                  <a:t>Then there is a point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𝑥</m:t>
                    </m:r>
                    <m:r>
                      <a:rPr lang="en-US" sz="2000" b="0" i="1">
                        <a:latin typeface="Cambria Math"/>
                      </a:rPr>
                      <m:t>∈(</m:t>
                    </m:r>
                    <m:r>
                      <a:rPr lang="en-US" sz="2000" b="0" i="1">
                        <a:latin typeface="Cambria Math"/>
                      </a:rPr>
                      <m:t>𝑎</m:t>
                    </m:r>
                    <m:r>
                      <a:rPr lang="en-US" sz="2000" b="0" i="1">
                        <a:latin typeface="Cambria Math"/>
                      </a:rPr>
                      <m:t>,</m:t>
                    </m:r>
                    <m:r>
                      <a:rPr lang="en-US" sz="2000" b="0" i="1">
                        <a:latin typeface="Cambria Math"/>
                      </a:rPr>
                      <m:t>𝑏</m:t>
                    </m:r>
                    <m:r>
                      <a:rPr lang="en-US" sz="2000" b="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000" i="1" dirty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000" b="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b="0" i="1">
                        <a:latin typeface="Cambria Math"/>
                      </a:rPr>
                      <m:t>= </m:t>
                    </m:r>
                    <m:r>
                      <a:rPr lang="en-US" sz="2000" b="0" i="1">
                        <a:latin typeface="Cambria Math"/>
                      </a:rPr>
                      <m:t>𝜆</m:t>
                    </m:r>
                    <m:r>
                      <a:rPr lang="en-US" sz="2000" b="0" i="1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2"/>
                <a:stretch>
                  <a:fillRect l="-593" t="-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sz="2800" b="1" dirty="0" smtClean="0"/>
              <a:t>Monotonically Increasing function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345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484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sz="2800" b="1" dirty="0"/>
              <a:t>Monotonically </a:t>
            </a:r>
            <a:r>
              <a:rPr lang="en-US" sz="2800" b="1" dirty="0" smtClean="0"/>
              <a:t>decreasing </a:t>
            </a:r>
            <a:r>
              <a:rPr lang="en-US" sz="2800" b="1" dirty="0"/>
              <a:t>function.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61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728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400" dirty="0" smtClean="0"/>
                  <a:t>First mean value theorem or </a:t>
                </a:r>
                <a:r>
                  <a:rPr lang="en-US" sz="2400" dirty="0" err="1" smtClean="0"/>
                  <a:t>Lagranges</a:t>
                </a:r>
                <a:r>
                  <a:rPr lang="en-US" sz="2400" dirty="0" smtClean="0"/>
                  <a:t> mean value theorem</a:t>
                </a:r>
                <a:r>
                  <a:rPr lang="en-US" sz="2400" b="1" dirty="0" smtClean="0"/>
                  <a:t>.</a:t>
                </a:r>
              </a:p>
              <a:p>
                <a:r>
                  <a:rPr lang="en-US" sz="2800" b="1" dirty="0" smtClean="0"/>
                  <a:t>Theorem.</a:t>
                </a:r>
                <a:r>
                  <a:rPr lang="en-US" sz="2400" b="1" dirty="0" smtClean="0"/>
                  <a:t/>
                </a:r>
                <a:r>
                  <a:rPr lang="en-US" sz="2400" dirty="0" smtClean="0"/>
                  <a:t>If f is real valued continuous function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 which is differentiable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400" dirty="0" smtClean="0"/>
                  <a:t>, then there is a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𝑐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at which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   (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𝑐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r>
                  <a:rPr lang="en-US" sz="2400" b="1" dirty="0" smtClean="0"/>
                  <a:t>Proof.</a:t>
                </a: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5641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936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643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323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i="1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differentiable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(a)  </a:t>
                </a:r>
                <a:r>
                  <a:rPr lang="en-US" sz="2400" i="1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)≥0</m:t>
                    </m:r>
                  </m:oMath>
                </a14:m>
                <a:r>
                  <a:rPr lang="en-US" sz="2400" i="1" dirty="0"/>
                  <a:t>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monotonically increasing.</a:t>
                </a:r>
                <a:endParaRPr lang="en-US" sz="2400" dirty="0"/>
              </a:p>
              <a:p>
                <a:r>
                  <a:rPr lang="en-US" sz="2400" i="1" dirty="0"/>
                  <a:t>(b)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2400" i="1" dirty="0"/>
                  <a:t>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constant.</a:t>
                </a:r>
                <a:endParaRPr lang="en-US" sz="2400" dirty="0"/>
              </a:p>
              <a:p>
                <a:r>
                  <a:rPr lang="en-US" sz="2400" i="1" dirty="0"/>
                  <a:t>©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)≤0</m:t>
                    </m:r>
                  </m:oMath>
                </a14:m>
                <a:r>
                  <a:rPr lang="en-US" sz="2400" i="1" dirty="0"/>
                  <a:t>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monotonically decreasing.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259" t="-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7466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489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831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42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81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603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562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092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i="1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real differentiable function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suppose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</a:rPr>
                      <m:t>𝜆</m:t>
                    </m:r>
                    <m:r>
                      <a:rPr lang="en-US" sz="2400" i="1">
                        <a:latin typeface="Cambria Math"/>
                      </a:rPr>
                      <m:t>&lt;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Then there is a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∈(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i="1" dirty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 </m:t>
                    </m:r>
                    <m:r>
                      <a:rPr lang="en-US" sz="2400" i="1">
                        <a:latin typeface="Cambria Math"/>
                      </a:rPr>
                      <m:t>𝜆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A similar result holds of course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&gt;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b="1" dirty="0" smtClean="0"/>
                  <a:t>Proof.</a:t>
                </a: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1630" t="-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177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615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900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998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00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dirty="0"/>
                  <a:t>In this Lecture we </a:t>
                </a:r>
                <a:r>
                  <a:rPr lang="en-US" sz="2400" dirty="0" smtClean="0"/>
                  <a:t>have defined</a:t>
                </a:r>
                <a:endParaRPr lang="en-US" sz="2400" dirty="0"/>
              </a:p>
              <a:p>
                <a:r>
                  <a:rPr lang="en-US" sz="2400" dirty="0"/>
                  <a:t>Monotonically increasing function</a:t>
                </a:r>
              </a:p>
              <a:p>
                <a:r>
                  <a:rPr lang="en-US" sz="2400" dirty="0"/>
                  <a:t>Monotonically decreasing function</a:t>
                </a:r>
              </a:p>
              <a:p>
                <a:r>
                  <a:rPr lang="en-US" sz="2400"/>
                  <a:t>We </a:t>
                </a:r>
                <a:r>
                  <a:rPr lang="en-US" sz="2400" smtClean="0"/>
                  <a:t>have proved</a:t>
                </a:r>
                <a:endParaRPr lang="en-US" sz="2400" dirty="0"/>
              </a:p>
              <a:p>
                <a:r>
                  <a:rPr lang="en-US" sz="2400" dirty="0"/>
                  <a:t>First mean value theorem</a:t>
                </a:r>
              </a:p>
              <a:p>
                <a:r>
                  <a:rPr lang="en-US" sz="2400" i="1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differentiable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(a)  </a:t>
                </a:r>
                <a:r>
                  <a:rPr lang="en-US" sz="2400" i="1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)≥0</m:t>
                    </m:r>
                  </m:oMath>
                </a14:m>
                <a:r>
                  <a:rPr lang="en-US" sz="2400" i="1" dirty="0"/>
                  <a:t>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monotonically increasing.</a:t>
                </a:r>
                <a:endParaRPr lang="en-US" sz="2400" dirty="0"/>
              </a:p>
              <a:p>
                <a:r>
                  <a:rPr lang="en-US" sz="2400" i="1" dirty="0"/>
                  <a:t>(b)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2400" i="1" dirty="0"/>
                  <a:t>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constant.</a:t>
                </a:r>
                <a:endParaRPr lang="en-US" sz="2400" dirty="0"/>
              </a:p>
              <a:p>
                <a:r>
                  <a:rPr lang="en-US" sz="2400" i="1" dirty="0"/>
                  <a:t>©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)≤0</m:t>
                    </m:r>
                  </m:oMath>
                </a14:m>
                <a:r>
                  <a:rPr lang="en-US" sz="2400" i="1" dirty="0"/>
                  <a:t>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monotonically decreasing.</a:t>
                </a:r>
              </a:p>
              <a:p>
                <a:r>
                  <a:rPr lang="en-US" sz="2400" i="1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real differentiable function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suppose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</a:rPr>
                      <m:t>𝜆</m:t>
                    </m:r>
                    <m:r>
                      <a:rPr lang="en-US" sz="2400" i="1">
                        <a:latin typeface="Cambria Math"/>
                      </a:rPr>
                      <m:t>&lt;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Then there is a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∈(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i="1" dirty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 </m:t>
                    </m:r>
                    <m:r>
                      <a:rPr lang="en-US" sz="2400" i="1">
                        <a:latin typeface="Cambria Math"/>
                      </a:rPr>
                      <m:t>𝜆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endParaRPr lang="en-US" sz="2800" b="1" dirty="0"/>
              </a:p>
              <a:p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457200" indent="-457200">
                  <a:buAutoNum type="arabicPeriod" startAt="2"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111" t="-1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5789</TotalTime>
  <Words>33</Words>
  <Application>Microsoft Office PowerPoint</Application>
  <PresentationFormat>On-screen Show (4:3)</PresentationFormat>
  <Paragraphs>25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195</cp:revision>
  <dcterms:created xsi:type="dcterms:W3CDTF">2012-11-27T13:12:39Z</dcterms:created>
  <dcterms:modified xsi:type="dcterms:W3CDTF">2013-04-12T05:47:06Z</dcterms:modified>
</cp:coreProperties>
</file>