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303" r:id="rId2"/>
    <p:sldId id="296" r:id="rId3"/>
    <p:sldId id="365" r:id="rId4"/>
    <p:sldId id="381" r:id="rId5"/>
    <p:sldId id="417" r:id="rId6"/>
    <p:sldId id="441" r:id="rId7"/>
    <p:sldId id="442" r:id="rId8"/>
    <p:sldId id="443" r:id="rId9"/>
    <p:sldId id="444" r:id="rId10"/>
    <p:sldId id="445" r:id="rId11"/>
    <p:sldId id="446" r:id="rId12"/>
    <p:sldId id="447" r:id="rId13"/>
    <p:sldId id="419" r:id="rId14"/>
    <p:sldId id="420" r:id="rId15"/>
    <p:sldId id="422" r:id="rId16"/>
    <p:sldId id="432" r:id="rId17"/>
    <p:sldId id="435" r:id="rId18"/>
    <p:sldId id="436" r:id="rId19"/>
    <p:sldId id="438" r:id="rId20"/>
    <p:sldId id="439" r:id="rId21"/>
    <p:sldId id="450" r:id="rId22"/>
    <p:sldId id="451" r:id="rId23"/>
    <p:sldId id="452" r:id="rId24"/>
    <p:sldId id="453" r:id="rId25"/>
    <p:sldId id="454" r:id="rId26"/>
    <p:sldId id="377" r:id="rId27"/>
    <p:sldId id="300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8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C068A5-2290-44F5-B23D-4984B573E620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08AED-09CE-4F30-BAF7-F6F605BE08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4866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F08AED-09CE-4F30-BAF7-F6F605BE082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4406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5832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5694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5404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9947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7162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9497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2388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8550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7481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2983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4683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9AC85-55B1-4655-982A-71D28DC4F7D6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672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Real Analysis I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Course Code     MTH 321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By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Dr. </a:t>
            </a:r>
            <a:r>
              <a:rPr lang="en-US" sz="2400" b="1" dirty="0" err="1" smtClean="0">
                <a:latin typeface="Arial Black" pitchFamily="34" charset="0"/>
              </a:rPr>
              <a:t>Moiz</a:t>
            </a:r>
            <a:r>
              <a:rPr lang="en-US" sz="2400" b="1" dirty="0" smtClean="0">
                <a:latin typeface="Arial Black" pitchFamily="34" charset="0"/>
              </a:rPr>
              <a:t> </a:t>
            </a:r>
            <a:r>
              <a:rPr lang="en-US" sz="2400" b="1" dirty="0" err="1" smtClean="0">
                <a:latin typeface="Arial Black" pitchFamily="34" charset="0"/>
              </a:rPr>
              <a:t>ud</a:t>
            </a:r>
            <a:r>
              <a:rPr lang="en-US" sz="2400" b="1" dirty="0" smtClean="0">
                <a:latin typeface="Arial Black" pitchFamily="34" charset="0"/>
              </a:rPr>
              <a:t> Din khan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Professor of Mathematics</a:t>
            </a: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451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Lecture </a:t>
            </a:r>
            <a:r>
              <a:rPr lang="en-US" sz="2800" b="1" dirty="0">
                <a:latin typeface="Arial Black" pitchFamily="34" charset="0"/>
              </a:rPr>
              <a:t># </a:t>
            </a:r>
            <a:r>
              <a:rPr lang="en-US" sz="2800" b="1" dirty="0" smtClean="0">
                <a:latin typeface="Arial Black" pitchFamily="34" charset="0"/>
              </a:rPr>
              <a:t>22</a:t>
            </a:r>
            <a:endParaRPr lang="en-US" sz="2800" b="1" dirty="0">
              <a:latin typeface="Arial Black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9057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In this Lecture we will </a:t>
            </a:r>
            <a:r>
              <a:rPr lang="en-US" sz="2400" b="1" dirty="0" err="1" smtClean="0"/>
              <a:t>will</a:t>
            </a:r>
            <a:r>
              <a:rPr lang="en-US" sz="2400" b="1" dirty="0" smtClean="0"/>
              <a:t> discuss two examples prove theorems on minima and maxima: </a:t>
            </a:r>
          </a:p>
          <a:p>
            <a:pPr marL="0" lvl="0" indent="0">
              <a:buNone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310494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r>
                  <a:rPr lang="en-US" sz="2800" dirty="0" smtClean="0"/>
                  <a:t>Example.</a:t>
                </a:r>
              </a:p>
              <a:p>
                <a:r>
                  <a:rPr lang="en-US" sz="28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800" dirty="0"/>
                  <a:t> be defined </a:t>
                </a:r>
                <a:r>
                  <a:rPr lang="en-US" sz="2800" dirty="0" smtClean="0"/>
                  <a:t>by</a:t>
                </a:r>
              </a:p>
              <a:p>
                <a:r>
                  <a:rPr lang="en-US" sz="2800" dirty="0" smtClean="0"/>
                  <a:t>        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800" i="1">
                        <a:latin typeface="Cambria Math"/>
                      </a:rPr>
                      <m:t>= </m:t>
                    </m:r>
                    <m:d>
                      <m:dPr>
                        <m:begChr m:val="{"/>
                        <m:endChr m:val=""/>
                        <m:ctrlPr>
                          <a:rPr lang="en-US" sz="2800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US" sz="2800" i="1">
                                  <a:latin typeface="Cambria Math"/>
                                </a:rPr>
                                <m:t>𝑥</m:t>
                              </m:r>
                              <m:func>
                                <m:funcPr>
                                  <m:ctrlPr>
                                    <a:rPr lang="en-US" sz="2800" i="1">
                                      <a:latin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800">
                                      <a:latin typeface="Cambria Math"/>
                                    </a:rPr>
                                    <m:t>sin</m:t>
                                  </m:r>
                                </m:fName>
                                <m:e>
                                  <m:f>
                                    <m:fPr>
                                      <m:ctrlPr>
                                        <a:rPr lang="en-US" sz="2800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800" i="1">
                                          <a:latin typeface="Cambria Math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2800" i="1">
                                          <a:latin typeface="Cambria Math"/>
                                        </a:rPr>
                                        <m:t>𝑥</m:t>
                                      </m:r>
                                    </m:den>
                                  </m:f>
                                </m:e>
                              </m:func>
                            </m:e>
                            <m:e>
                              <m:d>
                                <m:dPr>
                                  <m:ctrlPr>
                                    <a:rPr lang="en-US" sz="28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2800" i="1">
                                      <a:latin typeface="Cambria Math"/>
                                    </a:rPr>
                                    <m:t>≠0</m:t>
                                  </m:r>
                                </m:e>
                              </m:d>
                              <m:r>
                                <a:rPr lang="en-US" sz="2800" i="1">
                                  <a:latin typeface="Cambria Math"/>
                                </a:rPr>
                                <m:t>,</m:t>
                              </m:r>
                            </m:e>
                          </m:mr>
                          <m:mr>
                            <m:e>
                              <m:r>
                                <a:rPr lang="en-US" sz="2800" i="1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d>
                                <m:dPr>
                                  <m:ctrlPr>
                                    <a:rPr lang="en-US" sz="28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2800" i="1">
                                      <a:latin typeface="Cambria Math"/>
                                    </a:rPr>
                                    <m:t>=0</m:t>
                                  </m:r>
                                </m:e>
                              </m:d>
                              <m:r>
                                <a:rPr lang="en-US" sz="2800" i="1">
                                  <a:latin typeface="Cambria Math"/>
                                </a:rPr>
                                <m:t>.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 cstate="print"/>
                <a:stretch>
                  <a:fillRect l="-1259" t="-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20887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62641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27848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</p:spPr>
            <p:txBody>
              <a:bodyPr/>
              <a:lstStyle/>
              <a:p>
                <a:r>
                  <a:rPr lang="en-US" dirty="0" smtClean="0"/>
                  <a:t>Example.</a:t>
                </a:r>
              </a:p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𝑓</m:t>
                    </m:r>
                  </m:oMath>
                </a14:m>
                <a:r>
                  <a:rPr lang="en-US" dirty="0"/>
                  <a:t> be defined by</a:t>
                </a:r>
              </a:p>
              <a:p>
                <a:pPr marL="0" indent="0">
                  <a:buNone/>
                </a:pPr>
                <a:r>
                  <a:rPr lang="en-US" dirty="0" smtClean="0"/>
                  <a:t>       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func>
                                <m:func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/>
                                    </a:rPr>
                                    <m:t>sin</m:t>
                                  </m:r>
                                </m:fName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𝑥</m:t>
                                      </m:r>
                                    </m:den>
                                  </m:f>
                                </m:e>
                              </m:func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,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≠0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/>
                                </a:rPr>
                                <m:t>,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,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=0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/>
                                </a:rPr>
                                <m:t>.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  <a:blipFill rotWithShape="1">
                <a:blip r:embed="rId3" cstate="print"/>
                <a:stretch>
                  <a:fillRect l="-1630" t="-14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16809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93265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74669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24895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48316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/>
              <a:lstStyle/>
              <a:p>
                <a:r>
                  <a:rPr lang="en-US" b="1" dirty="0" smtClean="0"/>
                  <a:t>Definition. </a:t>
                </a:r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𝑓</m:t>
                    </m:r>
                  </m:oMath>
                </a14:m>
                <a:r>
                  <a:rPr lang="en-US" dirty="0"/>
                  <a:t> be a real </a:t>
                </a:r>
                <a:r>
                  <a:rPr lang="en-US" dirty="0" smtClean="0"/>
                  <a:t>valued function </a:t>
                </a:r>
                <a:r>
                  <a:rPr lang="en-US" dirty="0"/>
                  <a:t>defined on a metric space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𝑋</m:t>
                    </m:r>
                  </m:oMath>
                </a14:m>
                <a:r>
                  <a:rPr lang="en-US" dirty="0" smtClean="0"/>
                  <a:t>. </a:t>
                </a:r>
              </a:p>
              <a:p>
                <a:r>
                  <a:rPr lang="en-US" dirty="0" smtClean="0"/>
                  <a:t>We </a:t>
                </a:r>
                <a:r>
                  <a:rPr lang="en-US" dirty="0"/>
                  <a:t>say that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𝑓</m:t>
                    </m:r>
                  </m:oMath>
                </a14:m>
                <a:r>
                  <a:rPr lang="en-US" dirty="0"/>
                  <a:t> has a </a:t>
                </a:r>
                <a:r>
                  <a:rPr lang="en-US" i="1" dirty="0"/>
                  <a:t>local maximum at a point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𝑝</m:t>
                    </m:r>
                    <m:r>
                      <a:rPr lang="en-US" i="1">
                        <a:latin typeface="Cambria Math"/>
                      </a:rPr>
                      <m:t>∈</m:t>
                    </m:r>
                    <m:r>
                      <a:rPr lang="en-US" i="1">
                        <a:latin typeface="Cambria Math"/>
                      </a:rPr>
                      <m:t>𝑋</m:t>
                    </m:r>
                  </m:oMath>
                </a14:m>
                <a:r>
                  <a:rPr lang="en-US" i="1" dirty="0"/>
                  <a:t> </a:t>
                </a:r>
                <a:endParaRPr lang="en-US" i="1" dirty="0" smtClean="0"/>
              </a:p>
              <a:p>
                <a:r>
                  <a:rPr lang="en-US" dirty="0" smtClean="0"/>
                  <a:t>if </a:t>
                </a:r>
                <a:r>
                  <a:rPr lang="en-US" dirty="0"/>
                  <a:t>there exists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𝛿</m:t>
                    </m:r>
                    <m:r>
                      <a:rPr lang="en-US" i="1">
                        <a:latin typeface="Cambria Math"/>
                      </a:rPr>
                      <m:t>&gt;0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𝑓</m:t>
                    </m:r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𝑞</m:t>
                    </m:r>
                    <m:r>
                      <a:rPr lang="en-US" i="1">
                        <a:latin typeface="Cambria Math"/>
                      </a:rPr>
                      <m:t>)≤</m:t>
                    </m:r>
                    <m:r>
                      <a:rPr lang="en-US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e>
                    </m:d>
                  </m:oMath>
                </a14:m>
                <a:r>
                  <a:rPr lang="en-US" dirty="0"/>
                  <a:t> for all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𝑞</m:t>
                    </m:r>
                    <m:r>
                      <a:rPr lang="en-US" i="1">
                        <a:latin typeface="Cambria Math"/>
                      </a:rPr>
                      <m:t>∈</m:t>
                    </m:r>
                    <m:r>
                      <a:rPr lang="en-US" i="1">
                        <a:latin typeface="Cambria Math"/>
                      </a:rPr>
                      <m:t>𝑋</m:t>
                    </m:r>
                  </m:oMath>
                </a14:m>
                <a:r>
                  <a:rPr lang="en-US" dirty="0"/>
                  <a:t> with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𝑝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𝑞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&lt; </m:t>
                    </m:r>
                    <m:r>
                      <a:rPr lang="en-US" i="1">
                        <a:latin typeface="Cambria Math"/>
                      </a:rPr>
                      <m:t>𝛿</m:t>
                    </m:r>
                    <m:r>
                      <a:rPr lang="en-US" i="1">
                        <a:latin typeface="Cambria Math"/>
                      </a:rPr>
                      <m:t>.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3" cstate="print"/>
                <a:stretch>
                  <a:fillRect l="-1630" t="-1290" r="-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8477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24251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04800"/>
                <a:ext cx="8229600" cy="5592763"/>
              </a:xfrm>
            </p:spPr>
            <p:txBody>
              <a:bodyPr/>
              <a:lstStyle/>
              <a:p>
                <a:r>
                  <a:rPr lang="en-US" b="1" dirty="0" smtClean="0"/>
                  <a:t>Definition. </a:t>
                </a:r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𝑓</m:t>
                    </m:r>
                  </m:oMath>
                </a14:m>
                <a:r>
                  <a:rPr lang="en-US" dirty="0"/>
                  <a:t> be a real </a:t>
                </a:r>
                <a:r>
                  <a:rPr lang="en-US" dirty="0" smtClean="0"/>
                  <a:t>valued function </a:t>
                </a:r>
                <a:r>
                  <a:rPr lang="en-US" dirty="0"/>
                  <a:t>defined on a metric space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𝑋</m:t>
                    </m:r>
                  </m:oMath>
                </a14:m>
                <a:r>
                  <a:rPr lang="en-US" dirty="0" smtClean="0"/>
                  <a:t>.</a:t>
                </a:r>
              </a:p>
              <a:p>
                <a:r>
                  <a:rPr lang="en-US" dirty="0" smtClean="0"/>
                  <a:t>we </a:t>
                </a:r>
                <a:r>
                  <a:rPr lang="en-US" dirty="0"/>
                  <a:t>say that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𝑓</m:t>
                    </m:r>
                  </m:oMath>
                </a14:m>
                <a:r>
                  <a:rPr lang="en-US" dirty="0"/>
                  <a:t> has a </a:t>
                </a:r>
                <a:r>
                  <a:rPr lang="en-US" i="1" dirty="0"/>
                  <a:t>local </a:t>
                </a:r>
                <a:r>
                  <a:rPr lang="en-US" i="1" dirty="0" smtClean="0"/>
                  <a:t>minima </a:t>
                </a:r>
                <a:r>
                  <a:rPr lang="en-US" i="1" dirty="0"/>
                  <a:t>at a point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𝑝</m:t>
                    </m:r>
                    <m:r>
                      <a:rPr lang="en-US" i="1">
                        <a:latin typeface="Cambria Math"/>
                      </a:rPr>
                      <m:t>∈</m:t>
                    </m:r>
                    <m:r>
                      <a:rPr lang="en-US" i="1">
                        <a:latin typeface="Cambria Math"/>
                      </a:rPr>
                      <m:t>𝑋</m:t>
                    </m:r>
                  </m:oMath>
                </a14:m>
                <a:r>
                  <a:rPr lang="en-US" i="1" dirty="0"/>
                  <a:t> </a:t>
                </a:r>
                <a:endParaRPr lang="en-US" i="1" dirty="0" smtClean="0"/>
              </a:p>
              <a:p>
                <a:r>
                  <a:rPr lang="en-US" dirty="0" smtClean="0"/>
                  <a:t>if </a:t>
                </a:r>
                <a:r>
                  <a:rPr lang="en-US" dirty="0"/>
                  <a:t>there exists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𝛿</m:t>
                    </m:r>
                    <m:r>
                      <a:rPr lang="en-US" i="1">
                        <a:latin typeface="Cambria Math"/>
                      </a:rPr>
                      <m:t>&gt;0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𝑓</m:t>
                    </m:r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𝑝</m:t>
                    </m:r>
                    <m:r>
                      <a:rPr lang="en-US" i="1">
                        <a:latin typeface="Cambria Math"/>
                      </a:rPr>
                      <m:t>)≤</m:t>
                    </m:r>
                    <m:r>
                      <a:rPr lang="en-US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𝑞</m:t>
                        </m:r>
                      </m:e>
                    </m:d>
                  </m:oMath>
                </a14:m>
                <a:r>
                  <a:rPr lang="en-US" dirty="0"/>
                  <a:t> for all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𝑞</m:t>
                    </m:r>
                    <m:r>
                      <a:rPr lang="en-US" i="1">
                        <a:latin typeface="Cambria Math"/>
                      </a:rPr>
                      <m:t>∈</m:t>
                    </m:r>
                    <m:r>
                      <a:rPr lang="en-US" i="1">
                        <a:latin typeface="Cambria Math"/>
                      </a:rPr>
                      <m:t>𝑋</m:t>
                    </m:r>
                  </m:oMath>
                </a14:m>
                <a:r>
                  <a:rPr lang="en-US" dirty="0"/>
                  <a:t> with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𝑝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𝑞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&lt; </m:t>
                    </m:r>
                    <m:r>
                      <a:rPr lang="en-US" i="1">
                        <a:latin typeface="Cambria Math"/>
                      </a:rPr>
                      <m:t>𝛿</m:t>
                    </m:r>
                    <m:r>
                      <a:rPr lang="en-US" i="1">
                        <a:latin typeface="Cambria Math"/>
                      </a:rPr>
                      <m:t>.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04800"/>
                <a:ext cx="8229600" cy="5592763"/>
              </a:xfrm>
              <a:blipFill rotWithShape="1">
                <a:blip r:embed="rId3" cstate="print"/>
                <a:stretch>
                  <a:fillRect l="-1630" t="-13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0069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78179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06038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r>
                  <a:rPr lang="en-US" sz="2800" b="1" dirty="0" smtClean="0"/>
                  <a:t>Theorem</a:t>
                </a:r>
                <a:r>
                  <a:rPr lang="en-US" dirty="0" smtClean="0"/>
                  <a:t>. </a:t>
                </a:r>
                <a:r>
                  <a:rPr lang="en-US" b="1" dirty="0" smtClean="0"/>
                  <a:t> </a:t>
                </a:r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i="1" dirty="0"/>
                  <a:t>be defined on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𝑎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;</m:t>
                    </m:r>
                  </m:oMath>
                </a14:m>
                <a:r>
                  <a:rPr lang="en-US" sz="2400" i="1" dirty="0"/>
                  <a:t> 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i="1" dirty="0"/>
                  <a:t> has a local maximum at a point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∈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𝑎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i="1" dirty="0"/>
                  <a:t> and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i="1" dirty="0"/>
                  <a:t> exists, 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=0.</m:t>
                    </m:r>
                  </m:oMath>
                </a14:m>
                <a:endParaRPr lang="en-US" sz="2400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 cstate="print"/>
                <a:stretch>
                  <a:fillRect l="-1259" t="-13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654717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45629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90927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66810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:r>
                  <a:rPr lang="en-US" b="1" dirty="0" smtClean="0"/>
                  <a:t>Theorem. </a:t>
                </a:r>
                <a:r>
                  <a:rPr lang="en-US" sz="2400" b="1" dirty="0" smtClean="0"/>
                  <a:t>I</a:t>
                </a:r>
                <a:r>
                  <a:rPr lang="en-US" sz="2400" i="1" dirty="0" smtClean="0"/>
                  <a:t>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i="1" dirty="0"/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𝑔</m:t>
                    </m:r>
                  </m:oMath>
                </a14:m>
                <a:r>
                  <a:rPr lang="en-US" sz="2400" i="1" dirty="0"/>
                  <a:t> are continuous real </a:t>
                </a:r>
                <a:r>
                  <a:rPr lang="en-US" sz="2400" i="1" dirty="0" smtClean="0"/>
                  <a:t>valued functions </a:t>
                </a:r>
                <a:r>
                  <a:rPr lang="en-US" sz="2400" i="1" dirty="0"/>
                  <a:t>on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𝑎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sz="2400" i="1" dirty="0"/>
                  <a:t> which are differentiable in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𝑎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400" i="1" dirty="0"/>
                  <a:t>then there is a point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∈(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i="1" dirty="0"/>
                  <a:t> at which</a:t>
                </a:r>
                <a:endParaRPr lang="en-US" sz="2400" dirty="0"/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             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sz="2400" i="1">
                            <a:latin typeface="Cambria Math"/>
                          </a:rPr>
                          <m:t>−</m:t>
                        </m:r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𝑎</m:t>
                            </m:r>
                          </m:e>
                        </m:d>
                      </m:e>
                    </m:d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𝑔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𝑔</m:t>
                        </m:r>
                        <m:d>
                          <m:d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sz="2400" i="1">
                            <a:latin typeface="Cambria Math"/>
                          </a:rPr>
                          <m:t>−</m:t>
                        </m:r>
                        <m:r>
                          <a:rPr lang="en-US" sz="2400" i="1">
                            <a:latin typeface="Cambria Math"/>
                          </a:rPr>
                          <m:t>𝑔</m:t>
                        </m:r>
                        <m:d>
                          <m:d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𝑎</m:t>
                            </m:r>
                          </m:e>
                        </m:d>
                      </m:e>
                    </m:d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r>
                  <a:rPr lang="en-US" dirty="0"/>
                  <a:t>Note that differentiability is not required at the endpoints.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  <a:blipFill rotWithShape="1">
                <a:blip r:embed="rId3" cstate="print"/>
                <a:stretch>
                  <a:fillRect l="-1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76144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17784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64072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43471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2239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Lecture summery:</a:t>
            </a:r>
            <a:endParaRPr lang="en-US" sz="2800" dirty="0">
              <a:latin typeface="Arial Black" pitchFamily="34" charset="0"/>
            </a:endParaRPr>
          </a:p>
          <a:p>
            <a:r>
              <a:rPr lang="en-US" sz="2400" b="1" dirty="0" smtClean="0"/>
              <a:t>We have discussed discontinuity of functions in two example.</a:t>
            </a:r>
          </a:p>
          <a:p>
            <a:r>
              <a:rPr lang="en-US" sz="2400" b="1" dirty="0" smtClean="0"/>
              <a:t>We have defined local maxima and local minima of functions</a:t>
            </a:r>
          </a:p>
          <a:p>
            <a:r>
              <a:rPr lang="en-US" sz="2400" b="1" dirty="0" smtClean="0"/>
              <a:t>Two theorems on local maxima and local minima</a:t>
            </a:r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457200" indent="-457200">
              <a:buAutoNum type="arabicPeriod" startAt="2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75424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Arial Black" pitchFamily="34" charset="0"/>
            </a:endParaRPr>
          </a:p>
          <a:p>
            <a:endParaRPr lang="en-US" sz="2800" dirty="0">
              <a:latin typeface="Arial Black" pitchFamily="34" charset="0"/>
            </a:endParaRPr>
          </a:p>
          <a:p>
            <a:endParaRPr lang="en-US" sz="2800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dirty="0" smtClean="0">
                <a:latin typeface="Arial Black" pitchFamily="34" charset="0"/>
              </a:rPr>
              <a:t>THANK YOU</a:t>
            </a:r>
            <a:endParaRPr lang="en-US" sz="2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321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5925</TotalTime>
  <Words>72</Words>
  <Application>Microsoft Office PowerPoint</Application>
  <PresentationFormat>On-screen Show (4:3)</PresentationFormat>
  <Paragraphs>30</Paragraphs>
  <Slides>27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Slide 1</vt:lpstr>
      <vt:lpstr>Slide 2</vt:lpstr>
      <vt:lpstr>Lecture Outline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Set Topology MTH 251</dc:title>
  <dc:creator>MyUserName</dc:creator>
  <cp:lastModifiedBy>Administrator</cp:lastModifiedBy>
  <cp:revision>189</cp:revision>
  <dcterms:created xsi:type="dcterms:W3CDTF">2012-11-27T13:12:39Z</dcterms:created>
  <dcterms:modified xsi:type="dcterms:W3CDTF">2013-04-10T07:01:50Z</dcterms:modified>
</cp:coreProperties>
</file>