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303" r:id="rId2"/>
    <p:sldId id="296" r:id="rId3"/>
    <p:sldId id="365" r:id="rId4"/>
    <p:sldId id="463" r:id="rId5"/>
    <p:sldId id="462" r:id="rId6"/>
    <p:sldId id="461" r:id="rId7"/>
    <p:sldId id="460" r:id="rId8"/>
    <p:sldId id="459" r:id="rId9"/>
    <p:sldId id="458" r:id="rId10"/>
    <p:sldId id="457" r:id="rId11"/>
    <p:sldId id="441" r:id="rId12"/>
    <p:sldId id="381" r:id="rId13"/>
    <p:sldId id="418" r:id="rId14"/>
    <p:sldId id="442" r:id="rId15"/>
    <p:sldId id="392" r:id="rId16"/>
    <p:sldId id="411" r:id="rId17"/>
    <p:sldId id="416" r:id="rId18"/>
    <p:sldId id="419" r:id="rId19"/>
    <p:sldId id="420" r:id="rId20"/>
    <p:sldId id="446" r:id="rId21"/>
    <p:sldId id="421" r:id="rId22"/>
    <p:sldId id="422" r:id="rId23"/>
    <p:sldId id="447" r:id="rId24"/>
    <p:sldId id="432" r:id="rId25"/>
    <p:sldId id="433" r:id="rId26"/>
    <p:sldId id="435" r:id="rId27"/>
    <p:sldId id="436" r:id="rId28"/>
    <p:sldId id="448" r:id="rId29"/>
    <p:sldId id="449" r:id="rId30"/>
    <p:sldId id="450" r:id="rId31"/>
    <p:sldId id="437" r:id="rId32"/>
    <p:sldId id="438" r:id="rId33"/>
    <p:sldId id="439" r:id="rId34"/>
    <p:sldId id="451" r:id="rId35"/>
    <p:sldId id="464" r:id="rId36"/>
    <p:sldId id="465" r:id="rId37"/>
    <p:sldId id="452" r:id="rId38"/>
    <p:sldId id="453" r:id="rId39"/>
    <p:sldId id="466" r:id="rId40"/>
    <p:sldId id="454" r:id="rId41"/>
    <p:sldId id="455" r:id="rId42"/>
    <p:sldId id="467" r:id="rId43"/>
    <p:sldId id="468" r:id="rId44"/>
    <p:sldId id="440" r:id="rId45"/>
    <p:sldId id="377" r:id="rId46"/>
    <p:sldId id="300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>
                <a:latin typeface="Arial Black" pitchFamily="34" charset="0"/>
              </a:rPr>
              <a:t># </a:t>
            </a:r>
            <a:r>
              <a:rPr lang="en-US" sz="2800" b="1" smtClean="0">
                <a:latin typeface="Arial Black" pitchFamily="34" charset="0"/>
              </a:rPr>
              <a:t>20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study: </a:t>
            </a:r>
          </a:p>
          <a:p>
            <a:r>
              <a:rPr lang="en-US" sz="2000" dirty="0" smtClean="0"/>
              <a:t>Discontinuity of a function.</a:t>
            </a:r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study: </a:t>
            </a:r>
          </a:p>
          <a:p>
            <a:r>
              <a:rPr lang="en-US" sz="2000" dirty="0" smtClean="0"/>
              <a:t>Discontinuity of a function.</a:t>
            </a:r>
          </a:p>
          <a:p>
            <a:r>
              <a:rPr lang="en-US" sz="2000" b="1" dirty="0"/>
              <a:t>We </a:t>
            </a:r>
            <a:r>
              <a:rPr lang="en-US" sz="2000" b="1" dirty="0" smtClean="0"/>
              <a:t>will define: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199678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study: </a:t>
            </a:r>
          </a:p>
          <a:p>
            <a:r>
              <a:rPr lang="en-US" sz="2000" dirty="0" smtClean="0"/>
              <a:t>Discontinuity of a function.</a:t>
            </a:r>
          </a:p>
          <a:p>
            <a:r>
              <a:rPr lang="en-US" sz="2000" b="1" dirty="0"/>
              <a:t>We </a:t>
            </a:r>
            <a:r>
              <a:rPr lang="en-US" sz="2000" b="1" dirty="0" smtClean="0"/>
              <a:t>will define:</a:t>
            </a:r>
            <a:endParaRPr lang="en-US" sz="2000" b="1" dirty="0"/>
          </a:p>
          <a:p>
            <a:r>
              <a:rPr lang="en-US" sz="2000" b="1" dirty="0"/>
              <a:t>Left handed limit of a function at a </a:t>
            </a:r>
            <a:r>
              <a:rPr lang="en-US" sz="2000" b="1" dirty="0" smtClean="0"/>
              <a:t>point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728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study: </a:t>
            </a:r>
          </a:p>
          <a:p>
            <a:r>
              <a:rPr lang="en-US" sz="2000" dirty="0" smtClean="0"/>
              <a:t>Discontinuity of a function.</a:t>
            </a:r>
          </a:p>
          <a:p>
            <a:r>
              <a:rPr lang="en-US" sz="2000" b="1" dirty="0"/>
              <a:t>We </a:t>
            </a:r>
            <a:r>
              <a:rPr lang="en-US" sz="2000" b="1" dirty="0" smtClean="0"/>
              <a:t>will define:</a:t>
            </a:r>
            <a:endParaRPr lang="en-US" sz="2000" b="1" dirty="0"/>
          </a:p>
          <a:p>
            <a:r>
              <a:rPr lang="en-US" sz="2000" b="1" dirty="0"/>
              <a:t>Left handed limit of a function at a point</a:t>
            </a:r>
          </a:p>
          <a:p>
            <a:r>
              <a:rPr lang="en-US" sz="2000" b="1" dirty="0"/>
              <a:t>Right handed limit of a function at a </a:t>
            </a:r>
            <a:r>
              <a:rPr lang="en-US" sz="2000" b="1" dirty="0" smtClean="0"/>
              <a:t>point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326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study: </a:t>
            </a:r>
          </a:p>
          <a:p>
            <a:r>
              <a:rPr lang="en-US" sz="2000" dirty="0" smtClean="0"/>
              <a:t>Discontinuity of a function.</a:t>
            </a:r>
          </a:p>
          <a:p>
            <a:r>
              <a:rPr lang="en-US" sz="2000" b="1" dirty="0"/>
              <a:t>We </a:t>
            </a:r>
            <a:r>
              <a:rPr lang="en-US" sz="2000" b="1" dirty="0" smtClean="0"/>
              <a:t>will define:</a:t>
            </a:r>
            <a:endParaRPr lang="en-US" sz="2000" b="1" dirty="0"/>
          </a:p>
          <a:p>
            <a:r>
              <a:rPr lang="en-US" sz="2000" b="1" dirty="0"/>
              <a:t>Left handed limit of a function at a point</a:t>
            </a:r>
          </a:p>
          <a:p>
            <a:r>
              <a:rPr lang="en-US" sz="2000" b="1" dirty="0"/>
              <a:t>Right handed limit of a function at a point</a:t>
            </a:r>
          </a:p>
          <a:p>
            <a:r>
              <a:rPr lang="en-US" sz="2000" b="1" dirty="0"/>
              <a:t>Discontinuity of first </a:t>
            </a:r>
            <a:r>
              <a:rPr lang="en-US" sz="2000" b="1" dirty="0" smtClean="0"/>
              <a:t>kind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210348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study: </a:t>
            </a:r>
          </a:p>
          <a:p>
            <a:r>
              <a:rPr lang="en-US" sz="2000" dirty="0" smtClean="0"/>
              <a:t>Discontinuity of a function.</a:t>
            </a:r>
          </a:p>
          <a:p>
            <a:r>
              <a:rPr lang="en-US" sz="2000" b="1" dirty="0"/>
              <a:t>We </a:t>
            </a:r>
            <a:r>
              <a:rPr lang="en-US" sz="2000" b="1" dirty="0" smtClean="0"/>
              <a:t>will define:</a:t>
            </a:r>
            <a:endParaRPr lang="en-US" sz="2000" b="1" dirty="0"/>
          </a:p>
          <a:p>
            <a:r>
              <a:rPr lang="en-US" sz="2000" b="1" dirty="0"/>
              <a:t>Left handed limit of a function at a point</a:t>
            </a:r>
          </a:p>
          <a:p>
            <a:r>
              <a:rPr lang="en-US" sz="2000" b="1" dirty="0"/>
              <a:t>Right handed limit of a function at a point</a:t>
            </a:r>
          </a:p>
          <a:p>
            <a:r>
              <a:rPr lang="en-US" sz="2000" b="1" dirty="0"/>
              <a:t>Discontinuity of first kind</a:t>
            </a:r>
          </a:p>
          <a:p>
            <a:r>
              <a:rPr lang="en-US" sz="2000" b="1" dirty="0"/>
              <a:t>Discontinuity of second </a:t>
            </a:r>
            <a:r>
              <a:rPr lang="en-US" sz="2000" b="1" dirty="0" smtClean="0"/>
              <a:t>kind</a:t>
            </a:r>
          </a:p>
        </p:txBody>
      </p:sp>
    </p:spTree>
    <p:extLst>
      <p:ext uri="{BB962C8B-B14F-4D97-AF65-F5344CB8AC3E}">
        <p14:creationId xmlns:p14="http://schemas.microsoft.com/office/powerpoint/2010/main" xmlns="" val="220021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study: </a:t>
            </a:r>
          </a:p>
          <a:p>
            <a:r>
              <a:rPr lang="en-US" sz="2000" dirty="0" smtClean="0"/>
              <a:t>Discontinuity of a function.</a:t>
            </a:r>
          </a:p>
          <a:p>
            <a:r>
              <a:rPr lang="en-US" sz="2000" b="1" dirty="0"/>
              <a:t>We </a:t>
            </a:r>
            <a:r>
              <a:rPr lang="en-US" sz="2000" b="1" dirty="0" smtClean="0"/>
              <a:t>will define:</a:t>
            </a:r>
            <a:endParaRPr lang="en-US" sz="2000" b="1" dirty="0"/>
          </a:p>
          <a:p>
            <a:r>
              <a:rPr lang="en-US" sz="2000" b="1" dirty="0"/>
              <a:t>Left handed limit of a function at a point</a:t>
            </a:r>
          </a:p>
          <a:p>
            <a:r>
              <a:rPr lang="en-US" sz="2000" b="1" dirty="0"/>
              <a:t>Right handed limit of a function at a point</a:t>
            </a:r>
          </a:p>
          <a:p>
            <a:r>
              <a:rPr lang="en-US" sz="2000" b="1" dirty="0"/>
              <a:t>Discontinuity of first kind</a:t>
            </a:r>
          </a:p>
          <a:p>
            <a:r>
              <a:rPr lang="en-US" sz="2000" b="1" dirty="0"/>
              <a:t>Discontinuity of second </a:t>
            </a:r>
            <a:r>
              <a:rPr lang="en-US" sz="2000" b="1" dirty="0" smtClean="0"/>
              <a:t>kind</a:t>
            </a:r>
          </a:p>
          <a:p>
            <a:r>
              <a:rPr lang="en-US" sz="2000" b="1" dirty="0" smtClean="0"/>
              <a:t>And discuss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306974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study: </a:t>
            </a:r>
          </a:p>
          <a:p>
            <a:r>
              <a:rPr lang="en-US" sz="2000" dirty="0" smtClean="0"/>
              <a:t>Discontinuity of a function.</a:t>
            </a:r>
          </a:p>
          <a:p>
            <a:r>
              <a:rPr lang="en-US" sz="2000" b="1" dirty="0"/>
              <a:t>We </a:t>
            </a:r>
            <a:r>
              <a:rPr lang="en-US" sz="2000" b="1" dirty="0" smtClean="0"/>
              <a:t>will define:</a:t>
            </a:r>
            <a:endParaRPr lang="en-US" sz="2000" b="1" dirty="0"/>
          </a:p>
          <a:p>
            <a:r>
              <a:rPr lang="en-US" sz="2000" b="1" dirty="0"/>
              <a:t>Left handed limit of a function at a point</a:t>
            </a:r>
          </a:p>
          <a:p>
            <a:r>
              <a:rPr lang="en-US" sz="2000" b="1" dirty="0"/>
              <a:t>Right handed limit of a function at a point</a:t>
            </a:r>
          </a:p>
          <a:p>
            <a:r>
              <a:rPr lang="en-US" sz="2000" b="1" dirty="0"/>
              <a:t>Discontinuity of first kind</a:t>
            </a:r>
          </a:p>
          <a:p>
            <a:r>
              <a:rPr lang="en-US" sz="2000" b="1" dirty="0"/>
              <a:t>Discontinuity of second </a:t>
            </a:r>
            <a:r>
              <a:rPr lang="en-US" sz="2000" b="1" dirty="0" smtClean="0"/>
              <a:t>kind</a:t>
            </a:r>
          </a:p>
          <a:p>
            <a:r>
              <a:rPr lang="en-US" sz="2000" b="1" dirty="0" smtClean="0"/>
              <a:t>And discuss</a:t>
            </a:r>
            <a:endParaRPr lang="en-US" sz="2000" b="1" dirty="0"/>
          </a:p>
          <a:p>
            <a:r>
              <a:rPr lang="en-US" sz="2000" b="1" dirty="0"/>
              <a:t>Some Examples on discontinuities of functions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69503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sz="2800" b="1" dirty="0" smtClean="0"/>
              <a:t>Discontinuity of a function at a point: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296074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Definition. (</a:t>
                </a:r>
                <a:r>
                  <a:rPr lang="en-US" sz="2400" b="1" dirty="0" smtClean="0"/>
                  <a:t>Right Handed Limit of a Function at a point</a:t>
                </a:r>
                <a:r>
                  <a:rPr lang="en-US" sz="2800" b="1" dirty="0" smtClean="0"/>
                  <a:t>)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be defined 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Consider any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 such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we write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)→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dirty="0"/>
                  <a:t> 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→∞,</m:t>
                    </m:r>
                  </m:oMath>
                </a14:m>
                <a:r>
                  <a:rPr lang="en-US" sz="2400" dirty="0"/>
                  <a:t> for all sequences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→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r>
                  <a:rPr lang="en-US" sz="2400" dirty="0" smtClean="0"/>
                  <a:t>i.e., </a:t>
                </a:r>
              </a:p>
              <a:p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func>
                          <m:func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2400" i="1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+</m:t>
                                    </m:r>
                                  </m:sup>
                                </m:sSup>
                              </m:lim>
                            </m:limLow>
                          </m:fName>
                          <m:e>
                            <m:r>
                              <a:rPr lang="en-US" sz="2400" i="1">
                                <a:latin typeface="Cambria Math"/>
                              </a:rPr>
                              <m:t>𝑓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)</m:t>
                            </m:r>
                          </m:e>
                        </m:func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sz="2400" dirty="0" smtClean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08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Definition.</a:t>
                </a:r>
                <a:r>
                  <a:rPr lang="en-US" sz="3600" b="1" dirty="0"/>
                  <a:t/>
                </a:r>
                <a:r>
                  <a:rPr lang="en-US" sz="2400" b="1" dirty="0" smtClean="0"/>
                  <a:t>(Left </a:t>
                </a:r>
                <a:r>
                  <a:rPr lang="en-US" sz="2400" b="1" dirty="0"/>
                  <a:t>Handed Limit of a Function at a point)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/>
                  <a:t> be defined 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r>
                  <a:rPr lang="en-US" dirty="0"/>
                  <a:t> Consider any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r>
                  <a:rPr lang="en-US" dirty="0"/>
                  <a:t> we write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𝑞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)→</m:t>
                    </m:r>
                    <m:r>
                      <a:rPr lang="en-US" i="1">
                        <a:latin typeface="Cambria Math"/>
                      </a:rPr>
                      <m:t>𝑞</m:t>
                    </m:r>
                  </m:oMath>
                </a14:m>
                <a:r>
                  <a:rPr lang="en-US" dirty="0"/>
                  <a:t> as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→∞,</m:t>
                    </m:r>
                  </m:oMath>
                </a14:m>
                <a:r>
                  <a:rPr lang="en-US" dirty="0"/>
                  <a:t> for all sequences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→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r>
                  <a:rPr lang="en-US" dirty="0"/>
                  <a:t/>
                </a:r>
              </a:p>
              <a:p>
                <a:r>
                  <a:rPr lang="en-US" dirty="0" smtClean="0"/>
                  <a:t>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</m:sup>
                                </m:sSup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e>
                        </m:func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limLow>
                          <m:limLow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dirty="0" smtClean="0"/>
              </a:p>
              <a:p>
                <a:endParaRPr lang="en-US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3209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dirty="0" smtClean="0"/>
                  <a:t>It </a:t>
                </a:r>
                <a:r>
                  <a:rPr lang="en-US" dirty="0"/>
                  <a:t>is clear that </a:t>
                </a:r>
                <a:r>
                  <a:rPr lang="en-US" dirty="0" smtClean="0"/>
                  <a:t>for any </a:t>
                </a:r>
                <a:r>
                  <a:rPr lang="en-US" dirty="0"/>
                  <a:t>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/>
                  <a:t> of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i="1">
                            <a:latin typeface="Cambria Math"/>
                          </a:rPr>
                          <m:t>𝑡</m:t>
                        </m:r>
                        <m:r>
                          <a:rPr lang="en-US" i="1">
                            <a:latin typeface="Cambria Math"/>
                          </a:rPr>
                          <m:t>→</m:t>
                        </m:r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lim>
                    </m:limLow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exists if and only if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                 </m:t>
                    </m:r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 </m:t>
                    </m:r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limLow>
                      <m:limLowPr>
                        <m:ctrlPr>
                          <a:rPr lang="en-US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i="1">
                            <a:latin typeface="Cambria Math"/>
                          </a:rPr>
                          <m:t>𝑡</m:t>
                        </m:r>
                        <m:r>
                          <a:rPr lang="en-US" i="1">
                            <a:latin typeface="Cambria Math"/>
                          </a:rPr>
                          <m:t>→</m:t>
                        </m:r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lim>
                    </m:limLow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t="-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9500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/>
              <a:lstStyle/>
              <a:p>
                <a:r>
                  <a:rPr lang="en-US" sz="2800" b="1" dirty="0" smtClean="0"/>
                  <a:t>Definition. </a:t>
                </a:r>
                <a:r>
                  <a:rPr lang="en-US" sz="2400" b="1" dirty="0" smtClean="0"/>
                  <a:t/>
                </a: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be defined 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discontinuous at a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and </a:t>
                </a:r>
                <a:endParaRPr lang="en-US" sz="2400" dirty="0" smtClean="0"/>
              </a:p>
              <a:p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</m:e>
                    </m:d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</m:e>
                    </m:d>
                  </m:oMath>
                </a14:m>
                <a:r>
                  <a:rPr lang="en-US" sz="2400" dirty="0"/>
                  <a:t> exist, </a:t>
                </a:r>
                <a:endParaRPr lang="en-US" sz="2400" dirty="0" smtClean="0"/>
              </a:p>
              <a:p>
                <a:r>
                  <a:rPr lang="en-US" sz="2400" dirty="0" smtClean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said to have a discontinuity of the </a:t>
                </a:r>
                <a:r>
                  <a:rPr lang="en-US" sz="2400" i="1" dirty="0"/>
                  <a:t>first kind, or a simple discontinuity, 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>. </a:t>
                </a:r>
                <a:endParaRPr lang="en-US" sz="2400" i="1" dirty="0" smtClean="0"/>
              </a:p>
              <a:p>
                <a:r>
                  <a:rPr lang="en-US" sz="2400" dirty="0" smtClean="0"/>
                  <a:t>Otherwise </a:t>
                </a:r>
                <a:r>
                  <a:rPr lang="en-US" sz="2400" dirty="0"/>
                  <a:t>the discontinuity is said to be of the </a:t>
                </a:r>
                <a:r>
                  <a:rPr lang="en-US" sz="2400" i="1" dirty="0"/>
                  <a:t>second kind.</a:t>
                </a:r>
                <a:endParaRPr lang="en-US" sz="2400" dirty="0"/>
              </a:p>
              <a:p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3"/>
                <a:stretch>
                  <a:fillRect l="-1259" t="-10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634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dirty="0" smtClean="0"/>
                  <a:t>Note.</a:t>
                </a:r>
              </a:p>
              <a:p>
                <a:r>
                  <a:rPr lang="en-US" sz="2400" dirty="0"/>
                  <a:t>There are two ways in which a function can have a simple discontinuity: </a:t>
                </a:r>
                <a:endParaRPr lang="en-US" sz="2400" dirty="0" smtClean="0"/>
              </a:p>
              <a:p>
                <a:r>
                  <a:rPr lang="en-US" sz="2400" dirty="0" smtClean="0"/>
                  <a:t>either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+)≠ 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</m:e>
                    </m:d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r>
                  <a:rPr lang="en-US" sz="2400" dirty="0" smtClean="0"/>
                  <a:t>[</a:t>
                </a:r>
                <a:r>
                  <a:rPr lang="en-US" sz="2400" dirty="0"/>
                  <a:t>in which case the value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is immaterial], </a:t>
                </a:r>
                <a:endParaRPr lang="en-US" sz="2400" dirty="0" smtClean="0"/>
              </a:p>
              <a:p>
                <a:r>
                  <a:rPr lang="en-US" sz="2400" dirty="0" smtClean="0"/>
                  <a:t>or </a:t>
                </a:r>
                <a:endParaRPr lang="en-US" sz="240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+)≠ 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≠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630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3533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Examples</a:t>
                </a:r>
                <a:endParaRPr lang="en-US" sz="2800" dirty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800" dirty="0"/>
                  <a:t/>
                </a:r>
                <a:r>
                  <a:rPr lang="en-US" sz="2400" dirty="0"/>
                  <a:t>Define </a:t>
                </a:r>
              </a:p>
              <a:p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,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𝑟𝑎𝑡𝑖𝑜𝑛𝑎𝑙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0, 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𝑖𝑟𝑟𝑎𝑡𝑖𝑜𝑛𝑎𝑙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	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has a discontinuity of the second kind at every point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since neither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+)</m:t>
                    </m:r>
                  </m:oMath>
                </a14:m>
                <a:r>
                  <a:rPr lang="en-US" sz="2400" dirty="0"/>
                  <a:t> nor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−)</m:t>
                    </m:r>
                  </m:oMath>
                </a14:m>
                <a:r>
                  <a:rPr lang="en-US" sz="2400" dirty="0"/>
                  <a:t> exists.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158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42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069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135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Example.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/>
                  <a:t/>
                </a:r>
                <a:r>
                  <a:rPr lang="en-US" sz="2400" dirty="0"/>
                  <a:t>Define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𝑟𝑎𝑡𝑖𝑜𝑛𝑎𝑙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𝑖𝑟𝑟𝑎𝑡𝑖𝑜𝑛𝑎𝑙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).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	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continuous 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2400" dirty="0"/>
                  <a:t> and has a discontinuity of the second kind at every other point.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634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81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59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603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</a:t>
                </a:r>
                <a:r>
                  <a:rPr lang="en-US" dirty="0" smtClean="0"/>
                  <a:t>. </a:t>
                </a:r>
                <a:r>
                  <a:rPr lang="en-US" sz="2400" dirty="0"/>
                  <a:t>Define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+2</m:t>
                              </m:r>
                            </m:e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−3&lt;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&lt;−2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−2</m:t>
                              </m:r>
                            </m:e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−2≤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&lt;0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+2</m:t>
                              </m:r>
                            </m:e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0≤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&lt;1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/>
                </a:r>
                <a:r>
                  <a:rPr lang="en-US" sz="2400" dirty="0" smtClean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has a simple discontinuity 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2400" dirty="0"/>
                  <a:t> and is continuous at every other point of </a:t>
                </a:r>
                <a:r>
                  <a:rPr lang="en-US" sz="2400" dirty="0" smtClean="0"/>
                  <a:t>  (-</a:t>
                </a:r>
                <a:r>
                  <a:rPr lang="en-US" sz="2400" dirty="0"/>
                  <a:t>3, 1).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6316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471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562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089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843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311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</a:t>
                </a:r>
                <a:r>
                  <a:rPr lang="en-US" dirty="0" smtClean="0"/>
                  <a:t>. </a:t>
                </a:r>
                <a:r>
                  <a:rPr lang="en-US" sz="2400" dirty="0"/>
                  <a:t>Define</a:t>
                </a:r>
              </a:p>
              <a:p>
                <a:r>
                  <a:rPr lang="en-US" sz="2400" dirty="0"/>
                  <a:t/>
                </a: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func>
                            </m:e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≠0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=0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/>
                </a:r>
                <a:r>
                  <a:rPr lang="en-US" sz="2400" dirty="0" smtClean="0"/>
                  <a:t>Neither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(0+)</m:t>
                    </m:r>
                  </m:oMath>
                </a14:m>
                <a:r>
                  <a:rPr lang="en-US" sz="2400" dirty="0"/>
                  <a:t> nor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(0−)</m:t>
                    </m:r>
                  </m:oMath>
                </a14:m>
                <a:r>
                  <a:rPr lang="en-US" sz="2400" dirty="0"/>
                  <a:t> exists,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has a discontinuity of the second kind </a:t>
                </a:r>
                <a:r>
                  <a:rPr lang="en-US" sz="2400" dirty="0" smtClean="0"/>
                  <a:t> 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=0.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is continuous at every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≠0.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Solution.</a:t>
                </a:r>
              </a:p>
              <a:p>
                <a:r>
                  <a:rPr lang="en-US" sz="2400" dirty="0" smtClean="0"/>
                  <a:t>Let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={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  and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={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f>
                          <m:fPr>
                            <m:type m:val="skw"/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/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2149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092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681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Example. </a:t>
                </a:r>
                <a:r>
                  <a:rPr lang="en-US" sz="2400" dirty="0" smtClean="0"/>
                  <a:t>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→1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d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784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738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131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Example.</a:t>
                </a:r>
                <a:r>
                  <a:rPr lang="en-US" sz="3600" b="1" dirty="0"/>
                  <a:t/>
                </a:r>
                <a:r>
                  <a:rPr lang="en-US" sz="2400" dirty="0"/>
                  <a:t>Find </a:t>
                </a: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1+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1−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den>
                        </m:f>
                      </m:e>
                    </m:func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 smtClean="0"/>
                  <a:t> is the largest integer less then or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4224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406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564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Example:</a:t>
                </a:r>
                <a:r>
                  <a:rPr lang="en-US" dirty="0" smtClean="0"/>
                  <a:t/>
                </a:r>
                <a:r>
                  <a:rPr lang="en-US" sz="2400" dirty="0" smtClean="0"/>
                  <a:t>Examine the continuity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 :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0,4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→ 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2400" dirty="0" smtClean="0"/>
                  <a:t> defined by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+1                ;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0≤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≤1</m:t>
                            </m:r>
                          </m:e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−1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−3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; 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𝑓𝑜𝑟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 1&lt;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≤3</m:t>
                            </m:r>
                          </m:e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−3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                 ;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𝑓𝑜𝑟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 3&lt;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≤4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9018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158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699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612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Uniform continuous function</a:t>
                </a:r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:</m:t>
                    </m:r>
                    <m:r>
                      <a:rPr lang="en-US" b="0" i="1" smtClean="0">
                        <a:latin typeface="Cambria Math"/>
                      </a:rPr>
                      <m:t>𝐸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dirty="0" smtClean="0"/>
                  <a:t> is said to be </a:t>
                </a:r>
                <a:r>
                  <a:rPr lang="en-US" dirty="0" err="1" smtClean="0"/>
                  <a:t>uniformaly</a:t>
                </a:r>
                <a:r>
                  <a:rPr lang="en-US" dirty="0" smtClean="0"/>
                  <a:t> continuous if, for each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∈&gt;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US" dirty="0" smtClean="0"/>
                  <a:t>, there is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en-US" i="1" smtClean="0">
                        <a:latin typeface="Cambria Math"/>
                        <a:ea typeface="Cambria Math"/>
                      </a:rPr>
                      <m:t>&lt;∈</m:t>
                    </m:r>
                  </m:oMath>
                </a14:m>
                <a:r>
                  <a:rPr lang="en-US" dirty="0" smtClean="0"/>
                  <a:t> whenever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 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𝐸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630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5224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Lecture summery:</a:t>
            </a:r>
            <a:endParaRPr lang="en-US" sz="2800" dirty="0">
              <a:latin typeface="Arial Black" pitchFamily="34" charset="0"/>
            </a:endParaRPr>
          </a:p>
          <a:p>
            <a:r>
              <a:rPr lang="en-US" sz="2400" b="1" dirty="0" smtClean="0"/>
              <a:t>We have defined:</a:t>
            </a:r>
          </a:p>
          <a:p>
            <a:r>
              <a:rPr lang="en-US" sz="2400" b="1" dirty="0" smtClean="0"/>
              <a:t>Left handed limit of a function at a point</a:t>
            </a:r>
          </a:p>
          <a:p>
            <a:r>
              <a:rPr lang="en-US" sz="2400" b="1" dirty="0" smtClean="0"/>
              <a:t>Right handed limit of a function at a point</a:t>
            </a:r>
          </a:p>
          <a:p>
            <a:r>
              <a:rPr lang="en-US" sz="2400" b="1" dirty="0" smtClean="0"/>
              <a:t>Discontinuity of first kind</a:t>
            </a:r>
          </a:p>
          <a:p>
            <a:r>
              <a:rPr lang="en-US" sz="2400" b="1" dirty="0" smtClean="0"/>
              <a:t>Discontinuity of second kind</a:t>
            </a:r>
          </a:p>
          <a:p>
            <a:r>
              <a:rPr lang="en-US" sz="2400" b="1" dirty="0" smtClean="0"/>
              <a:t>Some Examples on discontinuities of functions.</a:t>
            </a:r>
            <a:endParaRPr lang="en-US" sz="2400" b="1" dirty="0"/>
          </a:p>
          <a:p>
            <a:pPr marL="0" indent="0">
              <a:buNone/>
            </a:pPr>
            <a:endParaRPr lang="en-US" sz="2400" dirty="0"/>
          </a:p>
          <a:p>
            <a:pPr marL="457200" indent="-457200">
              <a:buAutoNum type="arabicPeriod" startAt="2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6927</TotalTime>
  <Words>348</Words>
  <Application>Microsoft Office PowerPoint</Application>
  <PresentationFormat>On-screen Show (4:3)</PresentationFormat>
  <Paragraphs>90</Paragraphs>
  <Slides>46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Slide 1</vt:lpstr>
      <vt:lpstr>Slide 2</vt:lpstr>
      <vt:lpstr>Lecture Outline</vt:lpstr>
      <vt:lpstr>Lecture Outline</vt:lpstr>
      <vt:lpstr>Lecture Outline</vt:lpstr>
      <vt:lpstr>Lecture Outline</vt:lpstr>
      <vt:lpstr>Lecture Outline</vt:lpstr>
      <vt:lpstr>Lecture Outline</vt:lpstr>
      <vt:lpstr>Lecture Outline</vt:lpstr>
      <vt:lpstr>Lecture Outline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200</cp:revision>
  <dcterms:created xsi:type="dcterms:W3CDTF">2012-11-27T13:12:39Z</dcterms:created>
  <dcterms:modified xsi:type="dcterms:W3CDTF">2013-04-05T05:47:16Z</dcterms:modified>
</cp:coreProperties>
</file>