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3" r:id="rId2"/>
    <p:sldId id="296" r:id="rId3"/>
    <p:sldId id="365" r:id="rId4"/>
    <p:sldId id="381" r:id="rId5"/>
    <p:sldId id="417" r:id="rId6"/>
    <p:sldId id="418" r:id="rId7"/>
    <p:sldId id="435" r:id="rId8"/>
    <p:sldId id="436" r:id="rId9"/>
    <p:sldId id="392" r:id="rId10"/>
    <p:sldId id="411" r:id="rId11"/>
    <p:sldId id="416" r:id="rId12"/>
    <p:sldId id="419" r:id="rId13"/>
    <p:sldId id="420" r:id="rId14"/>
    <p:sldId id="421" r:id="rId15"/>
    <p:sldId id="422" r:id="rId16"/>
    <p:sldId id="432" r:id="rId17"/>
    <p:sldId id="433" r:id="rId18"/>
    <p:sldId id="377" r:id="rId19"/>
    <p:sldId id="30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4/4/2013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>
                <a:latin typeface="Arial Black" pitchFamily="34" charset="0"/>
              </a:rPr>
              <a:t># </a:t>
            </a:r>
            <a:r>
              <a:rPr lang="en-US" sz="2800" b="1" smtClean="0">
                <a:latin typeface="Arial Black" pitchFamily="34" charset="0"/>
              </a:rPr>
              <a:t>18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will Define: </a:t>
            </a:r>
          </a:p>
          <a:p>
            <a:pPr lvl="0">
              <a:buFont typeface="+mj-lt"/>
              <a:buAutoNum type="arabicPeriod"/>
            </a:pPr>
            <a:r>
              <a:rPr lang="en-US" sz="2000" dirty="0" smtClean="0"/>
              <a:t>Continuity of a function.</a:t>
            </a:r>
          </a:p>
          <a:p>
            <a:pPr lvl="0">
              <a:buFont typeface="+mj-lt"/>
              <a:buAutoNum type="arabicPeriod"/>
            </a:pPr>
            <a:r>
              <a:rPr lang="en-US" sz="2000" dirty="0" smtClean="0"/>
              <a:t>Theorems on continuity of a function</a:t>
            </a:r>
            <a:endParaRPr lang="en-US" sz="2400" dirty="0"/>
          </a:p>
          <a:p>
            <a:pPr marL="0" lvl="0" indent="0">
              <a:buNone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Definition.</a:t>
                </a:r>
                <a:r>
                  <a:rPr lang="en-US" b="1" dirty="0" smtClean="0"/>
                  <a:t/>
                </a: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dirty="0"/>
                  <a:t> are metric spaces,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maps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into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/>
                  <a:t>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said to be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𝑐𝑜𝑛𝑡𝑖𝑛𝑢𝑜𝑢𝑠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 if for every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𝜀</m:t>
                    </m:r>
                    <m:r>
                      <a:rPr lang="en-US" sz="2400" i="1">
                        <a:latin typeface="Cambria Math"/>
                      </a:rPr>
                      <m:t>&gt;0</m:t>
                    </m:r>
                  </m:oMath>
                </a14:m>
                <a:r>
                  <a:rPr lang="en-US" sz="2400" dirty="0"/>
                  <a:t> such that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                           </m:t>
                        </m:r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𝑌</m:t>
                        </m:r>
                      </m:sub>
                    </m:sSub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)&lt;</m:t>
                    </m:r>
                    <m:r>
                      <a:rPr lang="en-US" sz="2400" i="1">
                        <a:latin typeface="Cambria Math"/>
                      </a:rPr>
                      <m:t>𝜀</m:t>
                    </m:r>
                  </m:oMath>
                </a14:m>
                <a:r>
                  <a:rPr lang="en-US" sz="2400" dirty="0"/>
                  <a:t/>
                </a:r>
              </a:p>
              <a:p>
                <a:r>
                  <a:rPr lang="en-US" sz="2400" dirty="0"/>
                  <a:t>For all points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𝑥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for which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</a:rPr>
                          <m:t>𝑑</m:t>
                        </m:r>
                      </m:e>
                      <m:sub>
                        <m:r>
                          <a:rPr lang="en-US" sz="2400" i="1">
                            <a:latin typeface="Cambria Math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𝑥</m:t>
                        </m:r>
                        <m:r>
                          <a:rPr lang="en-US" sz="2400" i="1">
                            <a:latin typeface="Cambria Math"/>
                          </a:rPr>
                          <m:t>,</m:t>
                        </m:r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sz="2400" i="1">
                        <a:latin typeface="Cambria Math"/>
                      </a:rPr>
                      <m:t>&lt;</m:t>
                    </m:r>
                    <m:r>
                      <a:rPr lang="en-US" sz="2400" i="1">
                        <a:latin typeface="Cambria Math"/>
                      </a:rPr>
                      <m:t>𝛿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marL="0" lvl="0" indent="0">
                  <a:buNone/>
                </a:pPr>
                <a:endParaRPr lang="en-US" sz="2400" b="1" dirty="0"/>
              </a:p>
              <a:p>
                <a:r>
                  <a:rPr lang="en-US" sz="2400" dirty="0"/>
                  <a:t>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continuous at every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/>
                  <a:t> is said to be </a:t>
                </a:r>
                <a:r>
                  <a:rPr lang="en-US" sz="2400" i="1" dirty="0"/>
                  <a:t>continuous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26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209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82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1391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</p:spPr>
            <p:txBody>
              <a:bodyPr>
                <a:normAutofit/>
              </a:bodyPr>
              <a:lstStyle/>
              <a:p>
                <a:r>
                  <a:rPr lang="en-US" sz="3000" b="1" dirty="0" smtClean="0"/>
                  <a:t>Theorem</a:t>
                </a:r>
                <a:r>
                  <a:rPr lang="en-US" dirty="0" smtClean="0"/>
                  <a:t>. </a:t>
                </a:r>
                <a:r>
                  <a:rPr lang="en-US" sz="2600" i="1" dirty="0"/>
                  <a:t>Suppose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𝑋</m:t>
                    </m:r>
                    <m:r>
                      <a:rPr lang="en-US" sz="2600" i="1">
                        <a:latin typeface="Cambria Math"/>
                      </a:rPr>
                      <m:t>,</m:t>
                    </m:r>
                    <m:r>
                      <a:rPr lang="en-US" sz="2600" i="1">
                        <a:latin typeface="Cambria Math"/>
                      </a:rPr>
                      <m:t>𝑌</m:t>
                    </m:r>
                    <m:r>
                      <a:rPr lang="en-US" sz="2600" i="1">
                        <a:latin typeface="Cambria Math"/>
                      </a:rPr>
                      <m:t>,</m:t>
                    </m:r>
                    <m:r>
                      <a:rPr lang="en-US" sz="2600" i="1">
                        <a:latin typeface="Cambria Math"/>
                      </a:rPr>
                      <m:t>𝑍</m:t>
                    </m:r>
                  </m:oMath>
                </a14:m>
                <a:r>
                  <a:rPr lang="en-US" sz="2600" i="1" dirty="0"/>
                  <a:t> are metric space,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𝐸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⊂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600" i="1" dirty="0" smtClean="0"/>
                  <a:t>,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𝑓</m:t>
                    </m:r>
                    <m:r>
                      <a:rPr lang="en-US" sz="2600" b="0" i="1" smtClean="0">
                        <a:latin typeface="Cambria Math"/>
                      </a:rPr>
                      <m:t>:</m:t>
                    </m:r>
                    <m:r>
                      <a:rPr lang="en-US" sz="2600" b="0" i="1" smtClean="0">
                        <a:latin typeface="Cambria Math"/>
                      </a:rPr>
                      <m:t>𝐸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𝑌</m:t>
                    </m:r>
                  </m:oMath>
                </a14:m>
                <a:r>
                  <a:rPr lang="en-US" sz="2600" i="1" dirty="0" smtClean="0"/>
                  <a:t>,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𝑔</m:t>
                    </m:r>
                    <m:r>
                      <a:rPr lang="en-US" sz="2600" b="0" i="1" smtClean="0">
                        <a:latin typeface="Cambria Math"/>
                      </a:rPr>
                      <m:t>:</m:t>
                    </m:r>
                    <m:r>
                      <a:rPr lang="en-US" sz="26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6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600" b="0" i="1" smtClean="0">
                            <a:latin typeface="Cambria Math"/>
                          </a:rPr>
                          <m:t>𝐸</m:t>
                        </m:r>
                      </m:e>
                    </m:d>
                    <m:r>
                      <a:rPr lang="en-US" sz="2600" b="0" i="1" smtClean="0">
                        <a:latin typeface="Cambria Math"/>
                      </a:rPr>
                      <m:t> 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→  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en-US" sz="2600" i="1" dirty="0" smtClean="0"/>
                  <a:t> and </a:t>
                </a:r>
                <a14:m>
                  <m:oMath xmlns:m="http://schemas.openxmlformats.org/officeDocument/2006/math">
                    <m:r>
                      <a:rPr lang="en-US" sz="2600" b="0" i="1" smtClean="0">
                        <a:latin typeface="Cambria Math"/>
                      </a:rPr>
                      <m:t>h</m:t>
                    </m:r>
                    <m:r>
                      <a:rPr lang="en-US" sz="2600" b="0" i="1" smtClean="0">
                        <a:latin typeface="Cambria Math"/>
                      </a:rPr>
                      <m:t>:  </m:t>
                    </m:r>
                    <m:r>
                      <a:rPr lang="en-US" sz="2600" b="0" i="1" smtClean="0">
                        <a:latin typeface="Cambria Math"/>
                      </a:rPr>
                      <m:t>𝐸</m:t>
                    </m:r>
                    <m:r>
                      <a:rPr lang="en-US" sz="2600" b="0" i="1" smtClean="0">
                        <a:latin typeface="Cambria Math"/>
                      </a:rPr>
                      <m:t>  →  </m:t>
                    </m:r>
                    <m:r>
                      <a:rPr lang="en-US" sz="2600" b="0" i="1" smtClean="0">
                        <a:latin typeface="Cambria Math"/>
                        <a:ea typeface="Cambria Math"/>
                      </a:rPr>
                      <m:t>𝑍</m:t>
                    </m:r>
                  </m:oMath>
                </a14:m>
                <a:r>
                  <a:rPr lang="en-US" sz="2600" i="1" dirty="0" smtClean="0"/>
                  <a:t> defined by</a:t>
                </a:r>
              </a:p>
              <a:p>
                <a:pPr marL="0" indent="0">
                  <a:buNone/>
                </a:pPr>
                <a:r>
                  <a:rPr lang="en-US" sz="2600" i="1" dirty="0" smtClean="0"/>
                  <a:t/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2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2600" i="1">
                        <a:latin typeface="Cambria Math"/>
                      </a:rPr>
                      <m:t>=</m:t>
                    </m:r>
                    <m:r>
                      <a:rPr lang="en-US" sz="2600" i="1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2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en-US" sz="26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sz="26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600" i="1" dirty="0"/>
                  <a:t/>
                </a:r>
                <a:r>
                  <a:rPr lang="en-US" sz="2600" dirty="0"/>
                  <a:t>(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𝑥</m:t>
                    </m:r>
                    <m:r>
                      <a:rPr lang="en-US" sz="2600" i="1">
                        <a:latin typeface="Cambria Math"/>
                      </a:rPr>
                      <m:t>∈</m:t>
                    </m:r>
                    <m:r>
                      <a:rPr lang="en-US" sz="2600" i="1">
                        <a:latin typeface="Cambria Math"/>
                      </a:rPr>
                      <m:t>𝐸</m:t>
                    </m:r>
                    <m:r>
                      <a:rPr lang="en-US" sz="26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600" dirty="0"/>
                  <a:t>.</a:t>
                </a:r>
              </a:p>
              <a:p>
                <a:r>
                  <a:rPr lang="en-US" sz="2600" i="1" dirty="0"/>
                  <a:t>If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600" i="1" dirty="0"/>
                  <a:t> is continuous at a point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𝑝</m:t>
                    </m:r>
                    <m:r>
                      <a:rPr lang="en-US" sz="2600" i="1">
                        <a:latin typeface="Cambria Math"/>
                      </a:rPr>
                      <m:t>∈</m:t>
                    </m:r>
                    <m:r>
                      <a:rPr lang="en-US" sz="26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600" i="1" dirty="0"/>
                  <a:t>and if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𝑔</m:t>
                    </m:r>
                  </m:oMath>
                </a14:m>
                <a:r>
                  <a:rPr lang="en-US" sz="2600" i="1" dirty="0"/>
                  <a:t> is continuous at the point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26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600" i="1">
                            <a:latin typeface="Cambria Math"/>
                          </a:rPr>
                          <m:t>𝑝</m:t>
                        </m:r>
                      </m:e>
                    </m:d>
                    <m:r>
                      <a:rPr lang="en-US" sz="26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600" i="1" dirty="0"/>
                  <a:t> then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h</m:t>
                    </m:r>
                  </m:oMath>
                </a14:m>
                <a:r>
                  <a:rPr lang="en-US" sz="2600" i="1" dirty="0"/>
                  <a:t> is continuous at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𝑝</m:t>
                    </m:r>
                    <m:r>
                      <a:rPr lang="en-US" sz="2600" i="1">
                        <a:latin typeface="Cambria Math"/>
                      </a:rPr>
                      <m:t>.</m:t>
                    </m:r>
                  </m:oMath>
                </a14:m>
                <a:endParaRPr lang="en-US" sz="2600" dirty="0"/>
              </a:p>
              <a:p>
                <a:r>
                  <a:rPr lang="en-US" sz="2600" i="1" dirty="0"/>
                  <a:t>This function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h</m:t>
                    </m:r>
                  </m:oMath>
                </a14:m>
                <a:r>
                  <a:rPr lang="en-US" sz="2600" i="1" dirty="0"/>
                  <a:t> is called the composition or the composite of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600" i="1" dirty="0"/>
                  <a:t> and </a:t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𝑔</m:t>
                    </m:r>
                    <m:r>
                      <a:rPr lang="en-US" sz="26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600" dirty="0" smtClean="0"/>
                  <a:t> It is denoted by:</a:t>
                </a:r>
                <a:r>
                  <a:rPr lang="en-US" sz="2600" dirty="0"/>
                  <a:t/>
                </a:r>
                <a14:m>
                  <m:oMath xmlns:m="http://schemas.openxmlformats.org/officeDocument/2006/math">
                    <m:r>
                      <a:rPr lang="en-US" sz="2600" i="1">
                        <a:latin typeface="Cambria Math"/>
                      </a:rPr>
                      <m:t>h</m:t>
                    </m:r>
                    <m:r>
                      <a:rPr lang="en-US" sz="2600" i="1">
                        <a:latin typeface="Cambria Math"/>
                      </a:rPr>
                      <m:t>= </m:t>
                    </m:r>
                    <m:m>
                      <m:mPr>
                        <m:mcs>
                          <m:mc>
                            <m:mcPr>
                              <m:count m:val="3"/>
                              <m:mcJc m:val="center"/>
                            </m:mcPr>
                          </m:mc>
                        </m:mcs>
                        <m:ctrlPr>
                          <a:rPr lang="en-US" sz="2600" i="1">
                            <a:latin typeface="Cambria Math"/>
                          </a:rPr>
                        </m:ctrlPr>
                      </m:mPr>
                      <m:mr>
                        <m:e>
                          <m:r>
                            <a:rPr lang="en-US" sz="2600" i="1">
                              <a:latin typeface="Cambria Math"/>
                            </a:rPr>
                            <m:t>𝑔</m:t>
                          </m:r>
                        </m:e>
                        <m:e>
                          <m:r>
                            <a:rPr lang="en-US" sz="2600" i="1">
                              <a:latin typeface="Cambria Math"/>
                            </a:rPr>
                            <m:t>⃘</m:t>
                          </m:r>
                        </m:e>
                        <m:e>
                          <m:r>
                            <a:rPr lang="en-US" sz="2600" i="1">
                              <a:latin typeface="Cambria Math"/>
                            </a:rPr>
                            <m:t>𝑓</m:t>
                          </m:r>
                        </m:e>
                      </m:mr>
                    </m:m>
                  </m:oMath>
                </a14:m>
                <a:endParaRPr lang="en-US" sz="26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85800"/>
                <a:ext cx="8229600" cy="5440363"/>
              </a:xfrm>
              <a:blipFill rotWithShape="1">
                <a:blip r:embed="rId3"/>
                <a:stretch>
                  <a:fillRect l="-1481" t="-1457" r="-1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63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3533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58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4251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069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  <a:r>
                  <a:rPr lang="en-US" b="1" dirty="0" smtClean="0"/>
                  <a:t/>
                </a:r>
                <a:r>
                  <a:rPr lang="en-US" sz="2400" i="1" dirty="0"/>
                  <a:t>A mapping of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i="1" dirty="0"/>
                  <a:t> into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i="1" dirty="0"/>
                  <a:t> is continuous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i="1" dirty="0"/>
                  <a:t> if and only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𝑉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i="1" dirty="0"/>
                  <a:t> is open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i="1" dirty="0"/>
                  <a:t> for every open set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</m:oMath>
                </a14:m>
                <a:r>
                  <a:rPr lang="en-US" sz="2400" i="1" dirty="0"/>
                  <a:t>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2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6345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8179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603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6316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b="1" dirty="0" smtClean="0"/>
                  <a:t>We have defined:</a:t>
                </a:r>
                <a:endParaRPr lang="en-US" sz="2400" b="1" dirty="0"/>
              </a:p>
              <a:p>
                <a:pPr lvl="0">
                  <a:buFont typeface="+mj-lt"/>
                  <a:buAutoNum type="arabicPeriod"/>
                </a:pPr>
                <a:r>
                  <a:rPr lang="en-US" sz="2400" dirty="0" smtClean="0"/>
                  <a:t>Continuity of a function at a point</a:t>
                </a:r>
              </a:p>
              <a:p>
                <a:pPr lvl="0">
                  <a:buFont typeface="+mj-lt"/>
                  <a:buAutoNum type="arabicPeriod"/>
                </a:pPr>
                <a:r>
                  <a:rPr lang="en-US" sz="2400" dirty="0" smtClean="0"/>
                  <a:t>We have proved:</a:t>
                </a:r>
              </a:p>
              <a:p>
                <a:pPr marL="0" indent="0">
                  <a:buNone/>
                </a:pPr>
                <a:r>
                  <a:rPr lang="en-US" sz="2400" dirty="0" smtClean="0"/>
                  <a:t>1.	Composition of two continuous functions is a continuous function.</a:t>
                </a:r>
                <a:endParaRPr lang="en-US" sz="2400" dirty="0"/>
              </a:p>
              <a:p>
                <a:pPr lvl="0">
                  <a:buFont typeface="+mj-lt"/>
                  <a:buAutoNum type="arabicPeriod"/>
                </a:pPr>
                <a:endParaRPr lang="en-US" sz="2400" dirty="0" smtClean="0"/>
              </a:p>
              <a:p>
                <a:pPr marL="457200" indent="-457200">
                  <a:buAutoNum type="arabicPeriod" startAt="2"/>
                </a:pPr>
                <a:r>
                  <a:rPr lang="en-US" sz="2400" i="1" dirty="0" smtClean="0"/>
                  <a:t>A </a:t>
                </a:r>
                <a:r>
                  <a:rPr lang="en-US" sz="2400" i="1" dirty="0"/>
                  <a:t>mapping of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i="1" dirty="0"/>
                  <a:t> into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i="1" dirty="0"/>
                  <a:t> is continuous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i="1" dirty="0"/>
                  <a:t> if and only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𝑉</m:t>
                    </m:r>
                    <m:r>
                      <a:rPr lang="en-US" sz="2400" i="1">
                        <a:latin typeface="Cambria Math"/>
                      </a:rPr>
                      <m:t>)</m:t>
                    </m:r>
                  </m:oMath>
                </a14:m>
                <a:r>
                  <a:rPr lang="en-US" sz="2400" i="1" dirty="0"/>
                  <a:t> is open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i="1" dirty="0"/>
                  <a:t> for every open set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𝑉</m:t>
                    </m:r>
                  </m:oMath>
                </a14:m>
                <a:r>
                  <a:rPr lang="en-US" sz="2400" i="1" dirty="0"/>
                  <a:t>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>
                  <a:buFont typeface="Arial" pitchFamily="34" charset="0"/>
                  <a:buAutoNum type="arabicPeriod" startAt="2"/>
                </a:pPr>
                <a:r>
                  <a:rPr lang="en-US" sz="2400" i="1" dirty="0"/>
                  <a:t>A mapping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i="1" dirty="0"/>
                  <a:t> of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i="1" dirty="0"/>
                  <a:t> into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</m:oMath>
                </a14:m>
                <a:r>
                  <a:rPr lang="en-US" sz="2400" i="1" dirty="0"/>
                  <a:t> is continuous if and only if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</a:rPr>
                          <m:t>𝐶</m:t>
                        </m:r>
                      </m:e>
                    </m:d>
                  </m:oMath>
                </a14:m>
                <a:r>
                  <a:rPr lang="en-US" sz="2400" i="1" dirty="0"/>
                  <a:t> is closed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i="1" dirty="0"/>
                  <a:t> for every closed set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𝐶</m:t>
                    </m:r>
                  </m:oMath>
                </a14:m>
                <a:r>
                  <a:rPr lang="en-US" sz="2400" i="1" dirty="0"/>
                  <a:t>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marL="457200" indent="-457200">
                  <a:buAutoNum type="arabicPeriod" startAt="2"/>
                </a:pP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062" r="-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6305</TotalTime>
  <Words>43</Words>
  <Application>Microsoft Office PowerPoint</Application>
  <PresentationFormat>On-screen Show (4:3)</PresentationFormat>
  <Paragraphs>25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Lecture Outline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183</cp:revision>
  <dcterms:created xsi:type="dcterms:W3CDTF">2012-11-27T13:12:39Z</dcterms:created>
  <dcterms:modified xsi:type="dcterms:W3CDTF">2013-04-04T05:42:31Z</dcterms:modified>
</cp:coreProperties>
</file>