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03" r:id="rId2"/>
    <p:sldId id="296" r:id="rId3"/>
    <p:sldId id="365" r:id="rId4"/>
    <p:sldId id="445" r:id="rId5"/>
    <p:sldId id="444" r:id="rId6"/>
    <p:sldId id="443" r:id="rId7"/>
    <p:sldId id="442" r:id="rId8"/>
    <p:sldId id="441" r:id="rId9"/>
    <p:sldId id="417" r:id="rId10"/>
    <p:sldId id="392" r:id="rId11"/>
    <p:sldId id="416" r:id="rId12"/>
    <p:sldId id="419" r:id="rId13"/>
    <p:sldId id="420" r:id="rId14"/>
    <p:sldId id="432" r:id="rId15"/>
    <p:sldId id="433" r:id="rId16"/>
    <p:sldId id="421" r:id="rId17"/>
    <p:sldId id="422" r:id="rId18"/>
    <p:sldId id="434" r:id="rId19"/>
    <p:sldId id="423" r:id="rId20"/>
    <p:sldId id="424" r:id="rId21"/>
    <p:sldId id="425" r:id="rId22"/>
    <p:sldId id="437" r:id="rId23"/>
    <p:sldId id="438" r:id="rId24"/>
    <p:sldId id="426" r:id="rId25"/>
    <p:sldId id="427" r:id="rId26"/>
    <p:sldId id="428" r:id="rId27"/>
    <p:sldId id="439" r:id="rId28"/>
    <p:sldId id="440" r:id="rId29"/>
    <p:sldId id="429" r:id="rId30"/>
    <p:sldId id="430" r:id="rId31"/>
    <p:sldId id="431" r:id="rId32"/>
    <p:sldId id="435" r:id="rId33"/>
    <p:sldId id="436" r:id="rId34"/>
    <p:sldId id="377" r:id="rId35"/>
    <p:sldId id="300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17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prove some theorems on the limit of a function: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	</a:t>
            </a:r>
          </a:p>
          <a:p>
            <a:pPr mar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prove some theorems on the limit of a function: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i="1" dirty="0" smtClean="0"/>
                  <a:t>If </a:t>
                </a:r>
                <a:r>
                  <a:rPr lang="en-US" sz="2000" i="1" dirty="0"/>
                  <a:t>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i="1" dirty="0"/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i="1" dirty="0"/>
                  <a:t> such that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 l="-963" t="-97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8436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prove some theorems on the limit of a function: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i="1" dirty="0" smtClean="0"/>
                  <a:t>If </a:t>
                </a:r>
                <a:r>
                  <a:rPr lang="en-US" sz="2000" i="1" dirty="0"/>
                  <a:t>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i="1" dirty="0"/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i="1" dirty="0"/>
                  <a:t> such that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2"/>
                </a:pPr>
                <a:r>
                  <a:rPr lang="en-US" sz="2000" dirty="0" smtClean="0"/>
                  <a:t>If </a:t>
                </a:r>
                <a:r>
                  <a:rPr lang="en-US" sz="20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p</m:t>
                    </m:r>
                  </m:oMath>
                </a14:m>
                <a:r>
                  <a:rPr lang="en-US" sz="2000" dirty="0"/>
                  <a:t>,this limit is unique</a:t>
                </a:r>
                <a:r>
                  <a:rPr lang="en-US" sz="2000" i="1" dirty="0" smtClean="0"/>
                  <a:t>.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/>
                <a:stretch>
                  <a:fillRect l="-963" t="-97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1346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prove some theorems on the limit of a function: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i="1" dirty="0" smtClean="0"/>
                  <a:t>If </a:t>
                </a:r>
                <a:r>
                  <a:rPr lang="en-US" sz="2000" i="1" dirty="0"/>
                  <a:t>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i="1" dirty="0"/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i="1" dirty="0"/>
                  <a:t> such that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2"/>
                </a:pPr>
                <a:r>
                  <a:rPr lang="en-US" sz="2000" dirty="0" smtClean="0"/>
                  <a:t>If </a:t>
                </a:r>
                <a:r>
                  <a:rPr lang="en-US" sz="20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p</m:t>
                    </m:r>
                  </m:oMath>
                </a14:m>
                <a:r>
                  <a:rPr lang="en-US" sz="2000" dirty="0"/>
                  <a:t>,this limit is unique</a:t>
                </a:r>
                <a:r>
                  <a:rPr lang="en-US" sz="2000" i="1" dirty="0" smtClean="0"/>
                  <a:t>.</a:t>
                </a:r>
              </a:p>
              <a:p>
                <a:pPr marL="457200" indent="-457200">
                  <a:buAutoNum type="arabicPeriod" startAt="3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</a:rPr>
                      <m:t>)=</m:t>
                    </m:r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𝐵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963" t="-97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27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prove some theorems on the limit of a function: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i="1" dirty="0" smtClean="0"/>
                  <a:t>If </a:t>
                </a:r>
                <a:r>
                  <a:rPr lang="en-US" sz="2000" i="1" dirty="0"/>
                  <a:t>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i="1" dirty="0"/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i="1" dirty="0"/>
                  <a:t> such that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2"/>
                </a:pPr>
                <a:r>
                  <a:rPr lang="en-US" sz="2000" dirty="0" smtClean="0"/>
                  <a:t>If </a:t>
                </a:r>
                <a:r>
                  <a:rPr lang="en-US" sz="20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p</m:t>
                    </m:r>
                  </m:oMath>
                </a14:m>
                <a:r>
                  <a:rPr lang="en-US" sz="2000" dirty="0"/>
                  <a:t>,this limit is unique</a:t>
                </a:r>
                <a:r>
                  <a:rPr lang="en-US" sz="2000" i="1" dirty="0" smtClean="0"/>
                  <a:t>.</a:t>
                </a:r>
              </a:p>
              <a:p>
                <a:pPr marL="457200" indent="-457200">
                  <a:buAutoNum type="arabicPeriod" startAt="3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</a:rPr>
                      <m:t>)=</m:t>
                    </m:r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𝐵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3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𝑓𝑔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)=</m:t>
                    </m:r>
                    <m:r>
                      <a:rPr lang="en-US" sz="2000" i="1">
                        <a:latin typeface="Cambria Math"/>
                      </a:rPr>
                      <m:t>𝐴𝐵</m:t>
                    </m:r>
                  </m:oMath>
                </a14:m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963" t="-97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5803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</a:t>
                </a:r>
                <a:r>
                  <a:rPr lang="en-US" sz="2400" b="1" dirty="0" smtClean="0"/>
                  <a:t>prove some theorems on the limit of a function: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i="1" dirty="0" smtClean="0"/>
                  <a:t>If </a:t>
                </a:r>
                <a:r>
                  <a:rPr lang="en-US" sz="2000" i="1" dirty="0"/>
                  <a:t>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𝑞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r>
                  <a:rPr lang="en-US" sz="20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i="1" dirty="0"/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000" i="1" dirty="0"/>
                  <a:t> such that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≠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  <m:r>
                      <a:rPr lang="en-US" sz="20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0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  <m:r>
                          <a:rPr lang="en-US" sz="20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/>
                      </a:rPr>
                      <m:t>=</m:t>
                    </m:r>
                    <m:r>
                      <a:rPr lang="en-US" sz="2000" i="1">
                        <a:latin typeface="Cambria Math"/>
                      </a:rPr>
                      <m:t>𝑝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2"/>
                </a:pPr>
                <a:r>
                  <a:rPr lang="en-US" sz="2000" dirty="0" smtClean="0"/>
                  <a:t>If </a:t>
                </a:r>
                <a:r>
                  <a:rPr lang="en-US" sz="20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/>
                      </a:rPr>
                      <m:t>p</m:t>
                    </m:r>
                  </m:oMath>
                </a14:m>
                <a:r>
                  <a:rPr lang="en-US" sz="2000" dirty="0"/>
                  <a:t>,this limit is unique</a:t>
                </a:r>
                <a:r>
                  <a:rPr lang="en-US" sz="2000" i="1" dirty="0" smtClean="0"/>
                  <a:t>.</a:t>
                </a:r>
              </a:p>
              <a:p>
                <a:pPr marL="457200" indent="-457200">
                  <a:buAutoNum type="arabicPeriod" startAt="3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𝑓</m:t>
                        </m:r>
                        <m:r>
                          <a:rPr lang="en-US" sz="2000" i="1">
                            <a:latin typeface="Cambria Math"/>
                          </a:rPr>
                          <m:t>+</m:t>
                        </m:r>
                        <m:r>
                          <a:rPr lang="en-US" sz="20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𝑥</m:t>
                    </m:r>
                    <m:r>
                      <a:rPr lang="en-US" sz="2000" i="1">
                        <a:latin typeface="Cambria Math"/>
                      </a:rPr>
                      <m:t>)=</m:t>
                    </m:r>
                    <m:r>
                      <a:rPr lang="en-US" sz="2000" i="1">
                        <a:latin typeface="Cambria Math"/>
                      </a:rPr>
                      <m:t>𝐴</m:t>
                    </m:r>
                    <m:r>
                      <a:rPr lang="en-US" sz="2000" i="1">
                        <a:latin typeface="Cambria Math"/>
                      </a:rPr>
                      <m:t>+</m:t>
                    </m:r>
                    <m:r>
                      <a:rPr lang="en-US" sz="2000" i="1">
                        <a:latin typeface="Cambria Math"/>
                      </a:rPr>
                      <m:t>𝐵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3"/>
                </a:pPr>
                <a:r>
                  <a:rPr lang="en-US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000" i="1">
                        <a:latin typeface="Cambria Math"/>
                      </a:rPr>
                      <m:t>(</m:t>
                    </m:r>
                    <m:r>
                      <a:rPr lang="en-US" sz="2000" i="1">
                        <a:latin typeface="Cambria Math"/>
                      </a:rPr>
                      <m:t>𝑓𝑔</m:t>
                    </m:r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)=</m:t>
                    </m:r>
                    <m:r>
                      <a:rPr lang="en-US" sz="2000" i="1">
                        <a:latin typeface="Cambria Math"/>
                      </a:rPr>
                      <m:t>𝐴𝐵</m:t>
                    </m:r>
                  </m:oMath>
                </a14:m>
                <a:endParaRPr lang="en-US" sz="2000" dirty="0" smtClean="0"/>
              </a:p>
              <a:p>
                <a:pPr marL="457200" indent="-457200">
                  <a:buAutoNum type="arabicPeriod" startAt="3"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  <m:r>
                          <a:rPr lang="en-US" sz="2000" i="1">
                            <a:latin typeface="Cambria Math"/>
                          </a:rPr>
                          <m:t>→</m:t>
                        </m:r>
                        <m:r>
                          <a:rPr lang="en-US" sz="20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en-US" sz="20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000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sz="200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000" dirty="0"/>
                  <a:t/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𝑖𝑓</m:t>
                    </m:r>
                    <m:r>
                      <a:rPr lang="en-US" sz="2000" i="1">
                        <a:latin typeface="Cambria Math"/>
                      </a:rPr>
                      <m:t> </m:t>
                    </m:r>
                    <m:r>
                      <a:rPr lang="en-US" sz="2000" i="1">
                        <a:latin typeface="Cambria Math"/>
                      </a:rPr>
                      <m:t>𝐵</m:t>
                    </m:r>
                    <m:r>
                      <a:rPr lang="en-US" sz="2000" i="1">
                        <a:latin typeface="Cambria Math"/>
                      </a:rPr>
                      <m:t>≠0</m:t>
                    </m:r>
                  </m:oMath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lvl="0" indent="0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/>
                <a:stretch>
                  <a:fillRect l="-963" t="-979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8843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Recall Limit of a function at a point: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i="1" dirty="0" smtClean="0"/>
                  <a:t>is a  function </a:t>
                </a:r>
                <a:r>
                  <a:rPr lang="en-US" sz="2400" i="1" dirty="0"/>
                  <a:t>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Then</a:t>
                </a:r>
                <a:r>
                  <a:rPr lang="en-US" sz="24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/>
                </a:r>
              </a:p>
              <a:p>
                <a:r>
                  <a:rPr lang="en-US" sz="2400" i="1" dirty="0"/>
                  <a:t>If and only if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For 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such that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b="0" i="1" smtClean="0">
                            <a:latin typeface="Cambria Math"/>
                          </a:rPr>
                          <m:t>𝑛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endParaRPr lang="en-US" sz="2400" dirty="0" smtClean="0"/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259" t="-14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8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1028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333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Corollary.</a:t>
                </a:r>
                <a:r>
                  <a:rPr lang="en-US" b="1" dirty="0" smtClean="0"/>
                  <a:t/>
                </a:r>
                <a:r>
                  <a:rPr lang="en-US" dirty="0" smtClean="0"/>
                  <a:t>I</a:t>
                </a:r>
                <a:r>
                  <a:rPr lang="en-US" sz="2400" dirty="0" smtClean="0"/>
                  <a:t>f </a:t>
                </a:r>
                <a:r>
                  <a:rPr lang="en-US" sz="2400" dirty="0"/>
                  <a:t>f has a limit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latin typeface="Cambria Math"/>
                      </a:rPr>
                      <m:t>p</m:t>
                    </m:r>
                  </m:oMath>
                </a14:m>
                <a:r>
                  <a:rPr lang="en-US" sz="2400" dirty="0"/>
                  <a:t>,this limit is unique</a:t>
                </a:r>
                <a:r>
                  <a:rPr lang="en-US" i="1" dirty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3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016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Then</a:t>
                </a:r>
                <a:endParaRPr lang="en-US" sz="2400" dirty="0"/>
              </a:p>
              <a:p>
                <a:r>
                  <a:rPr lang="en-US" sz="2400" i="1" dirty="0" smtClean="0"/>
                  <a:t/>
                </a:r>
                <a:r>
                  <a:rPr lang="en-US" sz="2400" i="1" dirty="0" smtClean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dirty="0" smtClean="0"/>
                  <a:t>Proof.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145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239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233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091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2705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800" b="1" dirty="0"/>
                  <a:t>Theorem.</a:t>
                </a:r>
                <a:r>
                  <a:rPr lang="en-US" dirty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𝐴𝐵</m:t>
                    </m:r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dirty="0" smtClean="0"/>
                  <a:t>Proof.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630" t="-2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45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876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27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750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688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i="1" dirty="0"/>
                  <a:t/>
                </a:r>
                <a:r>
                  <a:rPr lang="en-US" sz="2400" i="1" dirty="0" smtClean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den>
                    </m:f>
                    <m:r>
                      <a:rPr lang="en-US" sz="2400" b="0" i="0" smtClean="0">
                        <a:latin typeface="Cambria Math"/>
                      </a:rPr>
                      <m:t>   </m:t>
                    </m:r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≠0.</m:t>
                    </m:r>
                  </m:oMath>
                </a14:m>
                <a:endParaRPr lang="en-US" sz="2400" dirty="0" smtClean="0"/>
              </a:p>
              <a:p>
                <a:r>
                  <a:rPr lang="en-US" sz="2400" dirty="0" smtClean="0"/>
                  <a:t>Proof.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8097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05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959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562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634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</a:t>
                </a:r>
                <a:r>
                  <a:rPr lang="en-US" sz="2400" b="1" dirty="0" smtClean="0"/>
                  <a:t>proved:</a:t>
                </a:r>
                <a:endParaRPr lang="en-US" sz="2400" b="1" dirty="0"/>
              </a:p>
              <a:p>
                <a:pPr marL="0" indent="0">
                  <a:buNone/>
                </a:pPr>
                <a:r>
                  <a:rPr lang="en-US" sz="2400" dirty="0" smtClean="0"/>
                  <a:t>1</a:t>
                </a:r>
                <a:r>
                  <a:rPr lang="en-US" sz="2400" dirty="0" smtClean="0"/>
                  <a:t>.	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𝑏𝑒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𝐷𝑒𝑓𝑖𝑛𝑖𝑡𝑖𝑜𝑛</m:t>
                    </m:r>
                    <m:r>
                      <a:rPr lang="en-US" sz="2400" i="1">
                        <a:latin typeface="Cambria Math"/>
                      </a:rPr>
                      <m:t> 4.1.</m:t>
                    </m:r>
                  </m:oMath>
                </a14:m>
                <a:r>
                  <a:rPr lang="en-US" sz="2400" dirty="0"/>
                  <a:t> Then	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/>
                </a:r>
              </a:p>
              <a:p>
                <a:r>
                  <a:rPr lang="en-US" sz="2400" i="1" dirty="0"/>
                  <a:t>If and only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i="1" dirty="0" smtClean="0"/>
                  <a:t> for </a:t>
                </a:r>
                <a:r>
                  <a:rPr lang="en-US" sz="2400" i="1" dirty="0"/>
                  <a:t>every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 such that </a:t>
                </a:r>
                <a:endParaRPr lang="en-US" sz="2400" dirty="0"/>
              </a:p>
              <a:p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→∞</m:t>
                        </m:r>
                      </m:lim>
                    </m:limLow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rabicPeriod"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2.	 </a:t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i="1" dirty="0"/>
                  <a:t>a metric space,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i="1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i="1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i="1" dirty="0"/>
                  <a:t> are complex functions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i="1" dirty="0"/>
                  <a:t> and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,  </m:t>
                    </m:r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</a:t>
                </a:r>
              </a:p>
              <a:p>
                <a:r>
                  <a:rPr lang="en-US" sz="2400" i="1" dirty="0"/>
                  <a:t> (a)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  <m:r>
                          <a:rPr lang="en-US" sz="2400" i="1">
                            <a:latin typeface="Cambria Math"/>
                          </a:rPr>
                          <m:t>+</m:t>
                        </m:r>
                        <m:r>
                          <a:rPr lang="en-US" sz="2400" i="1">
                            <a:latin typeface="Cambria Math"/>
                          </a:rPr>
                          <m:t>𝑔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</m:t>
                    </m:r>
                    <m:r>
                      <a:rPr lang="en-US" sz="2400" i="1">
                        <a:latin typeface="Cambria Math"/>
                      </a:rPr>
                      <m:t>+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(b)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)=</m:t>
                    </m:r>
                    <m:r>
                      <a:rPr lang="en-US" sz="2400" i="1">
                        <a:latin typeface="Cambria Math"/>
                      </a:rPr>
                      <m:t>𝐴𝐵</m:t>
                    </m:r>
                    <m:r>
                      <a:rPr lang="en-US" sz="2400" i="1">
                        <a:latin typeface="Cambria Math"/>
                      </a:rPr>
                      <m:t>;</m:t>
                    </m:r>
                  </m:oMath>
                </a14:m>
                <a:endParaRPr lang="en-US" sz="2400" dirty="0"/>
              </a:p>
              <a:p>
                <a:r>
                  <a:rPr lang="en-US" sz="2400" i="1" dirty="0"/>
                  <a:t>(c)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→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lim>
                    </m:limLow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en-US" sz="2400" i="1">
                                <a:latin typeface="Cambria Math"/>
                              </a:rPr>
                              <m:t>𝑔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𝐵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𝐵</m:t>
                    </m:r>
                    <m:r>
                      <a:rPr lang="en-US" sz="2400" i="1">
                        <a:latin typeface="Cambria Math"/>
                      </a:rPr>
                      <m:t>≠0.</m:t>
                    </m:r>
                  </m:oMath>
                </a14:m>
                <a:endParaRPr lang="en-US" sz="2400" dirty="0"/>
              </a:p>
              <a:p>
                <a:pPr marL="0" lvl="0" indent="0">
                  <a:buNone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111" t="-2123" r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6327</TotalTime>
  <Words>59</Words>
  <Application>Microsoft Office PowerPoint</Application>
  <PresentationFormat>On-screen Show (4:3)</PresentationFormat>
  <Paragraphs>37</Paragraphs>
  <Slides>35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186</cp:revision>
  <dcterms:created xsi:type="dcterms:W3CDTF">2012-11-27T13:12:39Z</dcterms:created>
  <dcterms:modified xsi:type="dcterms:W3CDTF">2013-04-03T05:34:59Z</dcterms:modified>
</cp:coreProperties>
</file>