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303" r:id="rId2"/>
    <p:sldId id="296" r:id="rId3"/>
    <p:sldId id="365" r:id="rId4"/>
    <p:sldId id="381" r:id="rId5"/>
    <p:sldId id="417" r:id="rId6"/>
    <p:sldId id="418" r:id="rId7"/>
    <p:sldId id="411" r:id="rId8"/>
    <p:sldId id="416" r:id="rId9"/>
    <p:sldId id="419" r:id="rId10"/>
    <p:sldId id="420" r:id="rId11"/>
    <p:sldId id="432" r:id="rId12"/>
    <p:sldId id="433" r:id="rId13"/>
    <p:sldId id="434" r:id="rId14"/>
    <p:sldId id="435" r:id="rId15"/>
    <p:sldId id="436" r:id="rId16"/>
    <p:sldId id="437" r:id="rId17"/>
    <p:sldId id="438" r:id="rId18"/>
    <p:sldId id="439" r:id="rId19"/>
    <p:sldId id="421" r:id="rId20"/>
    <p:sldId id="422" r:id="rId21"/>
    <p:sldId id="423" r:id="rId22"/>
    <p:sldId id="424" r:id="rId23"/>
    <p:sldId id="425" r:id="rId24"/>
    <p:sldId id="426" r:id="rId25"/>
    <p:sldId id="427" r:id="rId26"/>
    <p:sldId id="428" r:id="rId27"/>
    <p:sldId id="429" r:id="rId28"/>
    <p:sldId id="430" r:id="rId29"/>
    <p:sldId id="431" r:id="rId30"/>
    <p:sldId id="377" r:id="rId31"/>
    <p:sldId id="300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1002" y="3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C068A5-2290-44F5-B23D-4984B573E620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08AED-09CE-4F30-BAF7-F6F605BE08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4866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F08AED-09CE-4F30-BAF7-F6F605BE082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4406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5832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5694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5404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9947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7162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9497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2388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8550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7481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2983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4683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9AC85-55B1-4655-982A-71D28DC4F7D6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672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Real Analysis I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Course Code     MTH 321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By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Dr. </a:t>
            </a:r>
            <a:r>
              <a:rPr lang="en-US" sz="2400" b="1" dirty="0" err="1" smtClean="0">
                <a:latin typeface="Arial Black" pitchFamily="34" charset="0"/>
              </a:rPr>
              <a:t>Moiz</a:t>
            </a:r>
            <a:r>
              <a:rPr lang="en-US" sz="2400" b="1" dirty="0" smtClean="0">
                <a:latin typeface="Arial Black" pitchFamily="34" charset="0"/>
              </a:rPr>
              <a:t> </a:t>
            </a:r>
            <a:r>
              <a:rPr lang="en-US" sz="2400" b="1" dirty="0" err="1" smtClean="0">
                <a:latin typeface="Arial Black" pitchFamily="34" charset="0"/>
              </a:rPr>
              <a:t>ud</a:t>
            </a:r>
            <a:r>
              <a:rPr lang="en-US" sz="2400" b="1" dirty="0" smtClean="0">
                <a:latin typeface="Arial Black" pitchFamily="34" charset="0"/>
              </a:rPr>
              <a:t> Din khan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Professor of Mathematics</a:t>
            </a: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451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Lecture </a:t>
            </a:r>
            <a:r>
              <a:rPr lang="en-US" sz="2800" b="1" dirty="0">
                <a:latin typeface="Arial Black" pitchFamily="34" charset="0"/>
              </a:rPr>
              <a:t># </a:t>
            </a:r>
            <a:r>
              <a:rPr lang="en-US" sz="2800" b="1" dirty="0" smtClean="0">
                <a:latin typeface="Arial Black" pitchFamily="34" charset="0"/>
              </a:rPr>
              <a:t>16</a:t>
            </a:r>
            <a:endParaRPr lang="en-US" sz="2800" b="1" dirty="0">
              <a:latin typeface="Arial Black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9057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In this Lecture we will Define:</a:t>
            </a:r>
          </a:p>
          <a:p>
            <a:r>
              <a:rPr lang="en-US" sz="2400" b="1" dirty="0" smtClean="0"/>
              <a:t>Continuity </a:t>
            </a:r>
          </a:p>
          <a:p>
            <a:pPr lvl="0">
              <a:buFont typeface="+mj-lt"/>
              <a:buAutoNum type="arabicPeriod"/>
            </a:pPr>
            <a:r>
              <a:rPr lang="en-US" sz="2000" dirty="0" smtClean="0"/>
              <a:t>Limit of a function.</a:t>
            </a:r>
          </a:p>
          <a:p>
            <a:pPr lvl="0">
              <a:buFont typeface="+mj-lt"/>
              <a:buAutoNum type="arabicPeriod"/>
            </a:pPr>
            <a:r>
              <a:rPr lang="en-US" sz="2000" dirty="0" smtClean="0"/>
              <a:t>Theorems on the limit of a function</a:t>
            </a:r>
            <a:endParaRPr lang="en-US" sz="2400" dirty="0"/>
          </a:p>
          <a:p>
            <a:pPr marL="0" lvl="0" indent="0">
              <a:buNone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310494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r>
                  <a:rPr lang="en-US" b="1" dirty="0" smtClean="0"/>
                  <a:t>Definition. </a:t>
                </a:r>
                <a:r>
                  <a:rPr lang="en-US" sz="2400" b="1" dirty="0" smtClean="0"/>
                  <a:t>Limit of a function at a point</a:t>
                </a:r>
              </a:p>
              <a:p>
                <a:r>
                  <a:rPr lang="en-US" sz="24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𝑌</m:t>
                    </m:r>
                  </m:oMath>
                </a14:m>
                <a:r>
                  <a:rPr lang="en-US" sz="2400" dirty="0"/>
                  <a:t> be metric spaces; </a:t>
                </a:r>
                <a:endParaRPr lang="en-US" sz="2400" dirty="0" smtClean="0"/>
              </a:p>
              <a:p>
                <a:r>
                  <a:rPr lang="en-US" sz="2400" dirty="0" smtClean="0"/>
                  <a:t>suppose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 i="1">
                        <a:latin typeface="Cambria Math"/>
                      </a:rPr>
                      <m:t>⊂</m:t>
                    </m:r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, </m:t>
                    </m:r>
                  </m:oMath>
                </a14:m>
                <a:endParaRPr lang="en-US" sz="2400" i="1" dirty="0" smtClean="0">
                  <a:latin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2400" dirty="0"/>
                  <a:t>maps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dirty="0"/>
                  <a:t> into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𝑌</m:t>
                    </m:r>
                  </m:oMath>
                </a14:m>
                <a:r>
                  <a:rPr lang="en-US" sz="2400" dirty="0"/>
                  <a:t>, and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𝑝</m:t>
                    </m:r>
                  </m:oMath>
                </a14:m>
                <a:r>
                  <a:rPr lang="en-US" sz="2400" dirty="0"/>
                  <a:t> is a limit point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r>
                  <a:rPr lang="en-US" sz="2400" dirty="0"/>
                  <a:t> We write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)→</m:t>
                    </m:r>
                    <m:r>
                      <a:rPr lang="en-US" sz="2400" i="1">
                        <a:latin typeface="Cambria Math"/>
                      </a:rPr>
                      <m:t>𝑞</m:t>
                    </m:r>
                  </m:oMath>
                </a14:m>
                <a:r>
                  <a:rPr lang="en-US" sz="2400" dirty="0"/>
                  <a:t> as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→</m:t>
                    </m:r>
                    <m:r>
                      <a:rPr lang="en-US" sz="2400" i="1">
                        <a:latin typeface="Cambria Math"/>
                      </a:rPr>
                      <m:t>𝑝</m:t>
                    </m:r>
                  </m:oMath>
                </a14:m>
                <a:r>
                  <a:rPr lang="en-US" sz="2400" dirty="0"/>
                  <a:t>, </a:t>
                </a:r>
                <a:r>
                  <a:rPr lang="en-US" sz="2400" dirty="0" smtClean="0"/>
                  <a:t>        or          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24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→</m:t>
                        </m:r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lim>
                    </m:limLow>
                    <m:r>
                      <a:rPr lang="en-US" sz="24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𝑞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If there is a point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𝑞</m:t>
                    </m:r>
                    <m:r>
                      <a:rPr lang="en-US" sz="2400" i="1">
                        <a:latin typeface="Cambria Math"/>
                      </a:rPr>
                      <m:t>∈</m:t>
                    </m:r>
                    <m:r>
                      <a:rPr lang="en-US" sz="2400" i="1">
                        <a:latin typeface="Cambria Math"/>
                      </a:rPr>
                      <m:t>𝑌</m:t>
                    </m:r>
                  </m:oMath>
                </a14:m>
                <a:r>
                  <a:rPr lang="en-US" sz="2400" dirty="0"/>
                  <a:t> with the following property: For every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𝜀</m:t>
                    </m:r>
                    <m:r>
                      <a:rPr lang="en-US" sz="2400" i="1">
                        <a:latin typeface="Cambria Math"/>
                      </a:rPr>
                      <m:t>&gt;0</m:t>
                    </m:r>
                  </m:oMath>
                </a14:m>
                <a:r>
                  <a:rPr lang="en-US" sz="2400" dirty="0"/>
                  <a:t> there exists a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𝛿</m:t>
                    </m:r>
                    <m:r>
                      <a:rPr lang="en-US" sz="2400" i="1">
                        <a:latin typeface="Cambria Math"/>
                      </a:rPr>
                      <m:t>&gt;0</m:t>
                    </m:r>
                  </m:oMath>
                </a14:m>
                <a:r>
                  <a:rPr lang="en-US" sz="2400" dirty="0"/>
                  <a:t> such that </a:t>
                </a:r>
              </a:p>
              <a:p>
                <a:r>
                  <a:rPr lang="en-US" sz="2400" dirty="0" smtClean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      </m:t>
                        </m:r>
                        <m:r>
                          <a:rPr lang="en-US" sz="2400" i="1"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𝑌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𝑞</m:t>
                    </m:r>
                    <m:r>
                      <a:rPr lang="en-US" sz="2400" i="1">
                        <a:latin typeface="Cambria Math"/>
                      </a:rPr>
                      <m:t>) &lt; </m:t>
                    </m:r>
                    <m:r>
                      <a:rPr lang="en-US" sz="2400" i="1">
                        <a:latin typeface="Cambria Math"/>
                      </a:rPr>
                      <m:t>𝜀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For all points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∈</m:t>
                    </m:r>
                    <m:r>
                      <a:rPr lang="en-US" sz="2400" i="1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dirty="0"/>
                  <a:t> for which</a:t>
                </a:r>
              </a:p>
              <a:p>
                <a:r>
                  <a:rPr lang="en-US" sz="2400" dirty="0"/>
                  <a:t/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0&lt;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𝑝</m:t>
                    </m:r>
                    <m:r>
                      <a:rPr lang="en-US" sz="2400" i="1">
                        <a:latin typeface="Cambria Math"/>
                      </a:rPr>
                      <m:t>)&lt;</m:t>
                    </m:r>
                    <m:r>
                      <a:rPr lang="en-US" sz="2400" i="1">
                        <a:latin typeface="Cambria Math"/>
                      </a:rPr>
                      <m:t>𝛿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The point q is called limit of the function at the point p.</a:t>
                </a:r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lvl="0" indent="0">
                  <a:buNone/>
                </a:pPr>
                <a:endParaRPr lang="en-US" sz="2400" b="1" dirty="0"/>
              </a:p>
              <a:p>
                <a:endParaRPr lang="en-US" sz="24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/>
                <a:stretch>
                  <a:fillRect l="-1630" t="-1380" r="-12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208872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62641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32093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r>
                  <a:rPr lang="en-US" dirty="0" smtClean="0"/>
                  <a:t>Example.</a:t>
                </a:r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limLow>
                      <m:limLowPr>
                        <m:ctrlPr>
                          <a:rPr lang="en-US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i="1">
                            <a:latin typeface="Cambria Math"/>
                          </a:rPr>
                          <m:t>𝑥</m:t>
                        </m:r>
                        <m:r>
                          <a:rPr lang="en-US" i="1">
                            <a:latin typeface="Cambria Math"/>
                          </a:rPr>
                          <m:t>→0</m:t>
                        </m:r>
                      </m:lim>
                    </m:limLow>
                    <m:r>
                      <a:rPr lang="en-US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</m:oMath>
                </a14:m>
                <a:endParaRPr lang="en-US" dirty="0" smtClean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limLow>
                      <m:limLowPr>
                        <m:ctrlPr>
                          <a:rPr lang="en-US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i="1">
                            <a:latin typeface="Cambria Math"/>
                          </a:rPr>
                          <m:t>𝑥</m:t>
                        </m:r>
                        <m:r>
                          <a:rPr lang="en-US" i="1">
                            <a:latin typeface="Cambria Math"/>
                          </a:rPr>
                          <m:t>→0</m:t>
                        </m:r>
                      </m:lim>
                    </m:limLow>
                    <m:r>
                      <a:rPr lang="en-US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limLow>
                      <m:limLowPr>
                        <m:ctrlPr>
                          <a:rPr lang="en-US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i="1">
                            <a:latin typeface="Cambria Math"/>
                          </a:rPr>
                          <m:t>𝑥</m:t>
                        </m:r>
                        <m:r>
                          <a:rPr lang="en-US" i="1">
                            <a:latin typeface="Cambria Math"/>
                          </a:rPr>
                          <m:t>→0</m:t>
                        </m:r>
                      </m:lim>
                    </m:limLow>
                    <m:r>
                      <a:rPr lang="en-US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endParaRPr lang="en-US" dirty="0"/>
              </a:p>
              <a:p>
                <a:pPr marL="514350" indent="-514350">
                  <a:buFont typeface="+mj-lt"/>
                  <a:buAutoNum type="arabicPeriod"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/>
                <a:stretch>
                  <a:fillRect l="-1630" t="-13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35331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15887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24251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0069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71028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83333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69875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8990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685800"/>
                <a:ext cx="8229600" cy="5440363"/>
              </a:xfrm>
            </p:spPr>
            <p:txBody>
              <a:bodyPr/>
              <a:lstStyle/>
              <a:p>
                <a:r>
                  <a:rPr lang="en-US" sz="2800" b="1" dirty="0" smtClean="0"/>
                  <a:t>Theorem</a:t>
                </a:r>
                <a:r>
                  <a:rPr lang="en-US" dirty="0" smtClean="0"/>
                  <a:t>. </a:t>
                </a:r>
                <a:r>
                  <a:rPr lang="en-US" sz="2400" dirty="0"/>
                  <a:t>Suppose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 i="1">
                        <a:latin typeface="Cambria Math"/>
                      </a:rPr>
                      <m:t>⊂</m:t>
                    </m:r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/>
                  <a:t/>
                </a:r>
                <a:r>
                  <a:rPr lang="en-US" sz="2400" i="1" dirty="0"/>
                  <a:t>a metric space,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𝑝</m:t>
                    </m:r>
                  </m:oMath>
                </a14:m>
                <a:r>
                  <a:rPr lang="en-US" sz="2400" i="1" dirty="0"/>
                  <a:t> is a limit point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i="1" dirty="0"/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i="1" dirty="0" smtClean="0"/>
                  <a:t>is a  function </a:t>
                </a:r>
                <a:r>
                  <a:rPr lang="en-US" sz="2400" i="1" dirty="0"/>
                  <a:t>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2400" dirty="0" smtClean="0"/>
                  <a:t>Then</a:t>
                </a:r>
                <a:r>
                  <a:rPr lang="en-US" sz="2400" dirty="0"/>
                  <a:t/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24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→</m:t>
                        </m:r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lim>
                    </m:limLow>
                    <m:r>
                      <a:rPr lang="en-US" sz="24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𝑞</m:t>
                    </m:r>
                  </m:oMath>
                </a14:m>
                <a:r>
                  <a:rPr lang="en-US" sz="2400" dirty="0"/>
                  <a:t/>
                </a:r>
              </a:p>
              <a:p>
                <a:r>
                  <a:rPr lang="en-US" sz="2400" i="1" dirty="0"/>
                  <a:t>If and only if </a:t>
                </a:r>
                <a:endParaRPr lang="en-US" sz="2400" dirty="0"/>
              </a:p>
              <a:p>
                <a:r>
                  <a:rPr lang="en-US" sz="2400" i="1" dirty="0"/>
                  <a:t/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24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  <m:r>
                          <a:rPr lang="en-US" sz="2400" i="1">
                            <a:latin typeface="Cambria Math"/>
                          </a:rPr>
                          <m:t>→∞</m:t>
                        </m:r>
                      </m:lim>
                    </m:limLow>
                    <m:r>
                      <a:rPr lang="en-US" sz="24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𝑞</m:t>
                    </m:r>
                  </m:oMath>
                </a14:m>
                <a:endParaRPr lang="en-US" sz="2400" dirty="0"/>
              </a:p>
              <a:p>
                <a:r>
                  <a:rPr lang="en-US" sz="2400" i="1" dirty="0"/>
                  <a:t>For every sequence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i="1" dirty="0"/>
                  <a:t> in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i="1" dirty="0"/>
                  <a:t> such that </a:t>
                </a:r>
                <a:endParaRPr lang="en-US" sz="2400" dirty="0"/>
              </a:p>
              <a:p>
                <a:r>
                  <a:rPr lang="en-US" sz="2400" i="1" dirty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≠</m:t>
                    </m:r>
                    <m:r>
                      <a:rPr lang="en-US" sz="2400" i="1">
                        <a:latin typeface="Cambria Math"/>
                      </a:rPr>
                      <m:t>𝑝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i="1" dirty="0"/>
                  <a:t/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24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  <m:r>
                          <a:rPr lang="en-US" sz="2400" i="1">
                            <a:latin typeface="Cambria Math"/>
                          </a:rPr>
                          <m:t>→∞</m:t>
                        </m:r>
                      </m:lim>
                    </m:limLow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𝑝</m:t>
                    </m:r>
                  </m:oMath>
                </a14:m>
                <a:endParaRPr lang="en-US" sz="2400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685800"/>
                <a:ext cx="8229600" cy="5440363"/>
              </a:xfrm>
              <a:blipFill rotWithShape="1">
                <a:blip r:embed="rId2"/>
                <a:stretch>
                  <a:fillRect l="-1259" t="-14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86347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/>
              <a:lstStyle/>
              <a:p>
                <a:r>
                  <a:rPr lang="en-US" sz="2800" b="1" dirty="0" smtClean="0"/>
                  <a:t>Corollary.</a:t>
                </a:r>
                <a:r>
                  <a:rPr lang="en-US" b="1" dirty="0" smtClean="0"/>
                  <a:t/>
                </a:r>
                <a:r>
                  <a:rPr lang="en-US" dirty="0" smtClean="0"/>
                  <a:t>I</a:t>
                </a:r>
                <a:r>
                  <a:rPr lang="en-US" sz="2400" dirty="0" smtClean="0"/>
                  <a:t>f </a:t>
                </a:r>
                <a:r>
                  <a:rPr lang="en-US" sz="2400" dirty="0"/>
                  <a:t>f has a limit at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i="0">
                        <a:latin typeface="Cambria Math"/>
                      </a:rPr>
                      <m:t>p</m:t>
                    </m:r>
                  </m:oMath>
                </a14:m>
                <a:r>
                  <a:rPr lang="en-US" sz="2400" dirty="0"/>
                  <a:t>,this limit is unique</a:t>
                </a:r>
                <a:r>
                  <a:rPr lang="en-US" i="1" dirty="0"/>
                  <a:t>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2"/>
                <a:stretch>
                  <a:fillRect l="-1259" t="-13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51634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78179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/>
              <a:lstStyle/>
              <a:p>
                <a:r>
                  <a:rPr lang="en-US" sz="2800" b="1" dirty="0" smtClean="0"/>
                  <a:t>Theorem.</a:t>
                </a:r>
                <a:r>
                  <a:rPr lang="en-US" dirty="0" smtClean="0"/>
                  <a:t/>
                </a:r>
                <a:r>
                  <a:rPr lang="en-US" sz="2400" dirty="0"/>
                  <a:t>Suppose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 i="1">
                        <a:latin typeface="Cambria Math"/>
                      </a:rPr>
                      <m:t>⊂</m:t>
                    </m:r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/>
                  <a:t/>
                </a:r>
                <a:r>
                  <a:rPr lang="en-US" sz="2400" i="1" dirty="0"/>
                  <a:t>a metric space,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𝑝</m:t>
                    </m:r>
                  </m:oMath>
                </a14:m>
                <a:r>
                  <a:rPr lang="en-US" sz="2400" i="1" dirty="0"/>
                  <a:t> is a limit point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i="1" dirty="0"/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i="1" dirty="0"/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𝑔</m:t>
                    </m:r>
                  </m:oMath>
                </a14:m>
                <a:r>
                  <a:rPr lang="en-US" sz="2400" i="1" dirty="0"/>
                  <a:t> are complex functions 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i="1" dirty="0"/>
                  <a:t> and </a:t>
                </a:r>
                <a:endParaRPr lang="en-US" sz="2400" dirty="0"/>
              </a:p>
              <a:p>
                <a14:m>
                  <m:oMath xmlns:m="http://schemas.openxmlformats.org/officeDocument/2006/math">
                    <m:limLow>
                      <m:limLowPr>
                        <m:ctrlPr>
                          <a:rPr lang="en-US" sz="24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→</m:t>
                        </m:r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lim>
                    </m:limLow>
                    <m:r>
                      <a:rPr lang="en-US" sz="24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𝐴</m:t>
                    </m:r>
                    <m:r>
                      <a:rPr lang="en-US" sz="2400" i="1">
                        <a:latin typeface="Cambria Math"/>
                      </a:rPr>
                      <m:t>,  </m:t>
                    </m:r>
                    <m:limLow>
                      <m:limLowPr>
                        <m:ctrlPr>
                          <a:rPr lang="en-US" sz="24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→</m:t>
                        </m:r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lim>
                    </m:limLow>
                    <m:r>
                      <a:rPr lang="en-US" sz="2400" i="1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𝐵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r>
                  <a:rPr lang="en-US" sz="2400" dirty="0" smtClean="0"/>
                  <a:t> Then</a:t>
                </a:r>
                <a:endParaRPr lang="en-US" sz="2400" dirty="0"/>
              </a:p>
              <a:p>
                <a:r>
                  <a:rPr lang="en-US" sz="2400" i="1" dirty="0" smtClean="0"/>
                  <a:t/>
                </a:r>
                <a:r>
                  <a:rPr lang="en-US" sz="2400" i="1" dirty="0"/>
                  <a:t>(a)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24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→</m:t>
                        </m:r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lim>
                    </m:limLow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  <m:r>
                          <a:rPr lang="en-US" sz="2400" i="1">
                            <a:latin typeface="Cambria Math"/>
                          </a:rPr>
                          <m:t>+</m:t>
                        </m:r>
                        <m:r>
                          <a:rPr lang="en-US" sz="2400" i="1">
                            <a:latin typeface="Cambria Math"/>
                          </a:rPr>
                          <m:t>𝑔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)=</m:t>
                    </m:r>
                    <m:r>
                      <a:rPr lang="en-US" sz="2400" i="1">
                        <a:latin typeface="Cambria Math"/>
                      </a:rPr>
                      <m:t>𝐴</m:t>
                    </m:r>
                    <m:r>
                      <a:rPr lang="en-US" sz="2400" i="1">
                        <a:latin typeface="Cambria Math"/>
                      </a:rPr>
                      <m:t>+</m:t>
                    </m:r>
                    <m:r>
                      <a:rPr lang="en-US" sz="2400" i="1">
                        <a:latin typeface="Cambria Math"/>
                      </a:rPr>
                      <m:t>𝐵</m:t>
                    </m:r>
                  </m:oMath>
                </a14:m>
                <a:endParaRPr lang="en-US" sz="2400" dirty="0"/>
              </a:p>
              <a:p>
                <a:r>
                  <a:rPr lang="en-US" dirty="0" smtClean="0"/>
                  <a:t>Proof.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2"/>
                <a:stretch>
                  <a:fillRect l="-1630" t="-2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914534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7239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12333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</p:spPr>
            <p:txBody>
              <a:bodyPr/>
              <a:lstStyle/>
              <a:p>
                <a:r>
                  <a:rPr lang="en-US" sz="2800" b="1" dirty="0"/>
                  <a:t>Theorem.</a:t>
                </a:r>
                <a:r>
                  <a:rPr lang="en-US" dirty="0"/>
                  <a:t/>
                </a:r>
                <a:r>
                  <a:rPr lang="en-US" sz="2400" dirty="0"/>
                  <a:t>Suppose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 i="1">
                        <a:latin typeface="Cambria Math"/>
                      </a:rPr>
                      <m:t>⊂</m:t>
                    </m:r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/>
                  <a:t/>
                </a:r>
                <a:r>
                  <a:rPr lang="en-US" sz="2400" i="1" dirty="0"/>
                  <a:t>a metric space,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𝑝</m:t>
                    </m:r>
                  </m:oMath>
                </a14:m>
                <a:r>
                  <a:rPr lang="en-US" sz="2400" i="1" dirty="0"/>
                  <a:t> is a limit point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i="1" dirty="0"/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i="1" dirty="0"/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𝑔</m:t>
                    </m:r>
                  </m:oMath>
                </a14:m>
                <a:r>
                  <a:rPr lang="en-US" sz="2400" i="1" dirty="0"/>
                  <a:t> are complex functions 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i="1" dirty="0"/>
                  <a:t> and </a:t>
                </a:r>
                <a:endParaRPr lang="en-US" sz="2400" dirty="0"/>
              </a:p>
              <a:p>
                <a14:m>
                  <m:oMath xmlns:m="http://schemas.openxmlformats.org/officeDocument/2006/math">
                    <m:limLow>
                      <m:limLowPr>
                        <m:ctrlPr>
                          <a:rPr lang="en-US" sz="24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→</m:t>
                        </m:r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lim>
                    </m:limLow>
                    <m:r>
                      <a:rPr lang="en-US" sz="24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𝐴</m:t>
                    </m:r>
                    <m:r>
                      <a:rPr lang="en-US" sz="2400" i="1">
                        <a:latin typeface="Cambria Math"/>
                      </a:rPr>
                      <m:t>,  </m:t>
                    </m:r>
                    <m:limLow>
                      <m:limLowPr>
                        <m:ctrlPr>
                          <a:rPr lang="en-US" sz="24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→</m:t>
                        </m:r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lim>
                    </m:limLow>
                    <m:r>
                      <a:rPr lang="en-US" sz="2400" i="1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𝐵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r>
                  <a:rPr lang="en-US" sz="2400" dirty="0"/>
                  <a:t> Then</a:t>
                </a:r>
              </a:p>
              <a:p>
                <a:r>
                  <a:rPr lang="en-US" sz="2400" dirty="0" smtClean="0"/>
                  <a:t>(</a:t>
                </a:r>
                <a:r>
                  <a:rPr lang="en-US" sz="2400" dirty="0"/>
                  <a:t>b)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24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→</m:t>
                        </m:r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lim>
                    </m:limLow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𝑓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)=</m:t>
                    </m:r>
                    <m:r>
                      <a:rPr lang="en-US" sz="2400" i="1">
                        <a:latin typeface="Cambria Math"/>
                      </a:rPr>
                      <m:t>𝐴𝐵</m:t>
                    </m:r>
                    <m:r>
                      <a:rPr lang="en-US" sz="2400" i="1">
                        <a:latin typeface="Cambria Math"/>
                      </a:rPr>
                      <m:t>;</m:t>
                    </m:r>
                  </m:oMath>
                </a14:m>
                <a:endParaRPr lang="en-US" sz="2400" dirty="0"/>
              </a:p>
              <a:p>
                <a:r>
                  <a:rPr lang="en-US" dirty="0" smtClean="0"/>
                  <a:t>Proof. 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  <a:blipFill rotWithShape="1">
                <a:blip r:embed="rId2"/>
                <a:stretch>
                  <a:fillRect l="-1630" t="-2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04506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08768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22742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/>
              <a:lstStyle/>
              <a:p>
                <a:r>
                  <a:rPr lang="en-US" sz="2800" b="1" dirty="0"/>
                  <a:t>Theorem.</a:t>
                </a:r>
                <a:r>
                  <a:rPr lang="en-US" dirty="0"/>
                  <a:t/>
                </a:r>
                <a:r>
                  <a:rPr lang="en-US" sz="2400" dirty="0"/>
                  <a:t>Suppose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 i="1">
                        <a:latin typeface="Cambria Math"/>
                      </a:rPr>
                      <m:t>⊂</m:t>
                    </m:r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/>
                  <a:t/>
                </a:r>
                <a:r>
                  <a:rPr lang="en-US" sz="2400" i="1" dirty="0"/>
                  <a:t>a metric space,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𝑝</m:t>
                    </m:r>
                  </m:oMath>
                </a14:m>
                <a:r>
                  <a:rPr lang="en-US" sz="2400" i="1" dirty="0"/>
                  <a:t> is a limit point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i="1" dirty="0"/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i="1" dirty="0"/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𝑔</m:t>
                    </m:r>
                  </m:oMath>
                </a14:m>
                <a:r>
                  <a:rPr lang="en-US" sz="2400" i="1" dirty="0"/>
                  <a:t> are complex functions 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i="1" dirty="0"/>
                  <a:t> and </a:t>
                </a:r>
                <a:endParaRPr lang="en-US" sz="2400" dirty="0"/>
              </a:p>
              <a:p>
                <a14:m>
                  <m:oMath xmlns:m="http://schemas.openxmlformats.org/officeDocument/2006/math">
                    <m:limLow>
                      <m:limLowPr>
                        <m:ctrlPr>
                          <a:rPr lang="en-US" sz="24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→</m:t>
                        </m:r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lim>
                    </m:limLow>
                    <m:r>
                      <a:rPr lang="en-US" sz="24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𝐴</m:t>
                    </m:r>
                    <m:r>
                      <a:rPr lang="en-US" sz="2400" i="1">
                        <a:latin typeface="Cambria Math"/>
                      </a:rPr>
                      <m:t>,  </m:t>
                    </m:r>
                    <m:limLow>
                      <m:limLowPr>
                        <m:ctrlPr>
                          <a:rPr lang="en-US" sz="24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→</m:t>
                        </m:r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lim>
                    </m:limLow>
                    <m:r>
                      <a:rPr lang="en-US" sz="2400" i="1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𝐵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r>
                  <a:rPr lang="en-US" sz="2400" dirty="0"/>
                  <a:t> Then</a:t>
                </a:r>
              </a:p>
              <a:p>
                <a:r>
                  <a:rPr lang="en-US" sz="2400" i="1" dirty="0"/>
                  <a:t/>
                </a:r>
                <a:r>
                  <a:rPr lang="en-US" sz="2400" i="1" dirty="0" smtClean="0"/>
                  <a:t>(</a:t>
                </a:r>
                <a:r>
                  <a:rPr lang="en-US" sz="2400" i="1" dirty="0"/>
                  <a:t>c)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24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→</m:t>
                        </m:r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lim>
                    </m:limLow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/>
                              </a:rPr>
                              <m:t>𝑓</m:t>
                            </m:r>
                          </m:num>
                          <m:den>
                            <m:r>
                              <a:rPr lang="en-US" sz="2400" i="1">
                                <a:latin typeface="Cambria Math"/>
                              </a:rPr>
                              <m:t>𝑔</m:t>
                            </m:r>
                          </m:den>
                        </m:f>
                      </m:e>
                    </m:d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𝐴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𝐵</m:t>
                        </m:r>
                      </m:den>
                    </m:f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𝑖𝑓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𝐵</m:t>
                    </m:r>
                    <m:r>
                      <a:rPr lang="en-US" sz="2400" i="1">
                        <a:latin typeface="Cambria Math"/>
                      </a:rPr>
                      <m:t>≠0.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Proof.</a:t>
                </a:r>
                <a:endParaRPr lang="en-US" sz="2400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2"/>
                <a:stretch>
                  <a:fillRect l="-1259" t="-2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380975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2052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3959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>
                <a:normAutofit fontScale="85000" lnSpcReduction="20000"/>
              </a:bodyPr>
              <a:lstStyle/>
              <a:p>
                <a:r>
                  <a:rPr lang="en-US" sz="2800" dirty="0" smtClean="0">
                    <a:latin typeface="Arial Black" pitchFamily="34" charset="0"/>
                  </a:rPr>
                  <a:t>Lecture summery:</a:t>
                </a:r>
                <a:endParaRPr lang="en-US" sz="2800" dirty="0">
                  <a:latin typeface="Arial Black" pitchFamily="34" charset="0"/>
                </a:endParaRPr>
              </a:p>
              <a:p>
                <a:r>
                  <a:rPr lang="en-US" sz="2400" b="1" dirty="0" smtClean="0"/>
                  <a:t>We have defined:</a:t>
                </a:r>
                <a:endParaRPr lang="en-US" sz="2400" b="1" dirty="0"/>
              </a:p>
              <a:p>
                <a:pPr lvl="0">
                  <a:buFont typeface="+mj-lt"/>
                  <a:buAutoNum type="arabicPeriod"/>
                </a:pPr>
                <a:r>
                  <a:rPr lang="en-US" sz="2400" dirty="0" smtClean="0"/>
                  <a:t>Limit of a function at a point</a:t>
                </a:r>
              </a:p>
              <a:p>
                <a:pPr lvl="0">
                  <a:buFont typeface="+mj-lt"/>
                  <a:buAutoNum type="arabicPeriod"/>
                </a:pPr>
                <a:r>
                  <a:rPr lang="en-US" sz="2400" dirty="0" smtClean="0"/>
                  <a:t>We have proved:</a:t>
                </a:r>
              </a:p>
              <a:p>
                <a:pPr marL="0" indent="0">
                  <a:buNone/>
                </a:pPr>
                <a:r>
                  <a:rPr lang="en-US" sz="2400" dirty="0" smtClean="0"/>
                  <a:t>1.	Let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, </m:t>
                    </m:r>
                    <m:r>
                      <a:rPr lang="en-US" sz="2400" i="1">
                        <a:latin typeface="Cambria Math"/>
                      </a:rPr>
                      <m:t>𝑌</m:t>
                    </m:r>
                    <m:r>
                      <a:rPr lang="en-US" sz="2400" i="1">
                        <a:latin typeface="Cambria Math"/>
                      </a:rPr>
                      <m:t>, </m:t>
                    </m:r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𝑓</m:t>
                    </m:r>
                    <m:r>
                      <a:rPr lang="en-US" sz="2400" i="1">
                        <a:latin typeface="Cambria Math"/>
                      </a:rPr>
                      <m:t>, </m:t>
                    </m:r>
                    <m:r>
                      <a:rPr lang="en-US" sz="2400" i="1">
                        <a:latin typeface="Cambria Math"/>
                      </a:rPr>
                      <m:t>𝑎𝑛𝑑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𝑝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𝑏𝑒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𝑎𝑠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𝑖𝑛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𝐷𝑒𝑓𝑖𝑛𝑖𝑡𝑖𝑜𝑛</m:t>
                    </m:r>
                    <m:r>
                      <a:rPr lang="en-US" sz="2400" i="1">
                        <a:latin typeface="Cambria Math"/>
                      </a:rPr>
                      <m:t> 4.1.</m:t>
                    </m:r>
                  </m:oMath>
                </a14:m>
                <a:r>
                  <a:rPr lang="en-US" sz="2400" dirty="0"/>
                  <a:t> Then	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24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→</m:t>
                        </m:r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lim>
                    </m:limLow>
                    <m:r>
                      <a:rPr lang="en-US" sz="24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𝑞</m:t>
                    </m:r>
                  </m:oMath>
                </a14:m>
                <a:r>
                  <a:rPr lang="en-US" sz="2400" dirty="0"/>
                  <a:t/>
                </a:r>
              </a:p>
              <a:p>
                <a:r>
                  <a:rPr lang="en-US" sz="2400" i="1" dirty="0"/>
                  <a:t>If and only 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 </m:t>
                    </m:r>
                    <m:limLow>
                      <m:limLowPr>
                        <m:ctrlPr>
                          <a:rPr lang="en-US" sz="24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→∞</m:t>
                        </m:r>
                      </m:lim>
                    </m:limLow>
                    <m:r>
                      <a:rPr lang="en-US" sz="24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𝑞</m:t>
                    </m:r>
                  </m:oMath>
                </a14:m>
                <a:r>
                  <a:rPr lang="en-US" sz="2400" i="1" dirty="0" smtClean="0"/>
                  <a:t> for </a:t>
                </a:r>
                <a:r>
                  <a:rPr lang="en-US" sz="2400" i="1" dirty="0"/>
                  <a:t>every sequence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i="1" dirty="0"/>
                  <a:t> in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i="1" dirty="0"/>
                  <a:t> such that </a:t>
                </a:r>
                <a:endParaRPr lang="en-US" sz="2400" dirty="0"/>
              </a:p>
              <a:p>
                <a:r>
                  <a:rPr lang="en-US" sz="2400" i="1" dirty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≠</m:t>
                    </m:r>
                    <m:r>
                      <a:rPr lang="en-US" sz="2400" i="1">
                        <a:latin typeface="Cambria Math"/>
                      </a:rPr>
                      <m:t>𝑝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i="1" dirty="0"/>
                  <a:t/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24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→∞</m:t>
                        </m:r>
                      </m:lim>
                    </m:limLow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𝑝</m:t>
                    </m:r>
                  </m:oMath>
                </a14:m>
                <a:endParaRPr lang="en-US" sz="2400" dirty="0"/>
              </a:p>
              <a:p>
                <a:pPr lvl="0">
                  <a:buFont typeface="+mj-lt"/>
                  <a:buAutoNum type="arabicPeriod"/>
                </a:pPr>
                <a:endParaRPr lang="en-US" sz="2400" dirty="0" smtClean="0"/>
              </a:p>
              <a:p>
                <a:pPr marL="0" indent="0">
                  <a:buNone/>
                </a:pPr>
                <a:r>
                  <a:rPr lang="en-US" sz="2400" dirty="0" smtClean="0"/>
                  <a:t>2.	 </a:t>
                </a:r>
                <a:r>
                  <a:rPr lang="en-US" sz="2400" dirty="0"/>
                  <a:t>Suppose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 i="1">
                        <a:latin typeface="Cambria Math"/>
                      </a:rPr>
                      <m:t>⊂</m:t>
                    </m:r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/>
                  <a:t/>
                </a:r>
                <a:r>
                  <a:rPr lang="en-US" sz="2400" i="1" dirty="0"/>
                  <a:t>a metric space,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𝑝</m:t>
                    </m:r>
                  </m:oMath>
                </a14:m>
                <a:r>
                  <a:rPr lang="en-US" sz="2400" i="1" dirty="0"/>
                  <a:t> is a limit point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i="1" dirty="0"/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i="1" dirty="0"/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𝑔</m:t>
                    </m:r>
                  </m:oMath>
                </a14:m>
                <a:r>
                  <a:rPr lang="en-US" sz="2400" i="1" dirty="0"/>
                  <a:t> are complex functions 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i="1" dirty="0"/>
                  <a:t> and </a:t>
                </a:r>
                <a:endParaRPr lang="en-US" sz="2400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limLow>
                      <m:limLowPr>
                        <m:ctrlPr>
                          <a:rPr lang="en-US" sz="24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→</m:t>
                        </m:r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lim>
                    </m:limLow>
                    <m:r>
                      <a:rPr lang="en-US" sz="24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𝐴</m:t>
                    </m:r>
                    <m:r>
                      <a:rPr lang="en-US" sz="2400" i="1">
                        <a:latin typeface="Cambria Math"/>
                      </a:rPr>
                      <m:t>,  </m:t>
                    </m:r>
                    <m:limLow>
                      <m:limLowPr>
                        <m:ctrlPr>
                          <a:rPr lang="en-US" sz="24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→</m:t>
                        </m:r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lim>
                    </m:limLow>
                    <m:r>
                      <a:rPr lang="en-US" sz="2400" i="1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𝐵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r>
                  <a:rPr lang="en-US" sz="2400" dirty="0"/>
                  <a:t> Then</a:t>
                </a:r>
              </a:p>
              <a:p>
                <a:r>
                  <a:rPr lang="en-US" sz="2400" i="1" dirty="0"/>
                  <a:t> (a)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24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→</m:t>
                        </m:r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lim>
                    </m:limLow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  <m:r>
                          <a:rPr lang="en-US" sz="2400" i="1">
                            <a:latin typeface="Cambria Math"/>
                          </a:rPr>
                          <m:t>+</m:t>
                        </m:r>
                        <m:r>
                          <a:rPr lang="en-US" sz="2400" i="1">
                            <a:latin typeface="Cambria Math"/>
                          </a:rPr>
                          <m:t>𝑔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)=</m:t>
                    </m:r>
                    <m:r>
                      <a:rPr lang="en-US" sz="2400" i="1">
                        <a:latin typeface="Cambria Math"/>
                      </a:rPr>
                      <m:t>𝐴</m:t>
                    </m:r>
                    <m:r>
                      <a:rPr lang="en-US" sz="2400" i="1">
                        <a:latin typeface="Cambria Math"/>
                      </a:rPr>
                      <m:t>+</m:t>
                    </m:r>
                    <m:r>
                      <a:rPr lang="en-US" sz="2400" i="1">
                        <a:latin typeface="Cambria Math"/>
                      </a:rPr>
                      <m:t>𝐵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(b)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24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→</m:t>
                        </m:r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lim>
                    </m:limLow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𝑓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)=</m:t>
                    </m:r>
                    <m:r>
                      <a:rPr lang="en-US" sz="2400" i="1">
                        <a:latin typeface="Cambria Math"/>
                      </a:rPr>
                      <m:t>𝐴𝐵</m:t>
                    </m:r>
                    <m:r>
                      <a:rPr lang="en-US" sz="2400" i="1">
                        <a:latin typeface="Cambria Math"/>
                      </a:rPr>
                      <m:t>;</m:t>
                    </m:r>
                  </m:oMath>
                </a14:m>
                <a:endParaRPr lang="en-US" sz="2400" dirty="0"/>
              </a:p>
              <a:p>
                <a:r>
                  <a:rPr lang="en-US" sz="2400" i="1" dirty="0"/>
                  <a:t>(c)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24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→</m:t>
                        </m:r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lim>
                    </m:limLow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/>
                              </a:rPr>
                              <m:t>𝑓</m:t>
                            </m:r>
                          </m:num>
                          <m:den>
                            <m:r>
                              <a:rPr lang="en-US" sz="2400" i="1">
                                <a:latin typeface="Cambria Math"/>
                              </a:rPr>
                              <m:t>𝑔</m:t>
                            </m:r>
                          </m:den>
                        </m:f>
                      </m:e>
                    </m:d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𝐴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𝐵</m:t>
                        </m:r>
                      </m:den>
                    </m:f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𝑖𝑓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𝐵</m:t>
                    </m:r>
                    <m:r>
                      <a:rPr lang="en-US" sz="2400" i="1">
                        <a:latin typeface="Cambria Math"/>
                      </a:rPr>
                      <m:t>≠0.</m:t>
                    </m:r>
                  </m:oMath>
                </a14:m>
                <a:endParaRPr lang="en-US" sz="2400" dirty="0"/>
              </a:p>
              <a:p>
                <a:pPr marL="0" lvl="0" indent="0">
                  <a:buNone/>
                </a:pPr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2"/>
                <a:stretch>
                  <a:fillRect l="-963" t="-20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5424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latin typeface="Arial Black" pitchFamily="34" charset="0"/>
            </a:endParaRPr>
          </a:p>
          <a:p>
            <a:endParaRPr lang="en-US" sz="2800" dirty="0">
              <a:latin typeface="Arial Black" pitchFamily="34" charset="0"/>
            </a:endParaRPr>
          </a:p>
          <a:p>
            <a:endParaRPr lang="en-US" sz="2800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dirty="0" smtClean="0">
                <a:latin typeface="Arial Black" pitchFamily="34" charset="0"/>
              </a:rPr>
              <a:t>THANK YOU</a:t>
            </a:r>
            <a:endParaRPr lang="en-US" sz="2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321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5588</TotalTime>
  <Words>45</Words>
  <Application>Microsoft Office PowerPoint</Application>
  <PresentationFormat>On-screen Show (4:3)</PresentationFormat>
  <Paragraphs>30</Paragraphs>
  <Slides>31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Slide 1</vt:lpstr>
      <vt:lpstr>Slide 2</vt:lpstr>
      <vt:lpstr>Lecture Outline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Set Topology MTH 251</dc:title>
  <dc:creator>MyUserName</dc:creator>
  <cp:lastModifiedBy>NTS</cp:lastModifiedBy>
  <cp:revision>181</cp:revision>
  <dcterms:created xsi:type="dcterms:W3CDTF">2012-11-27T13:12:39Z</dcterms:created>
  <dcterms:modified xsi:type="dcterms:W3CDTF">2013-04-02T06:28:08Z</dcterms:modified>
</cp:coreProperties>
</file>