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sldIdLst>
    <p:sldId id="303" r:id="rId2"/>
    <p:sldId id="296" r:id="rId3"/>
    <p:sldId id="365" r:id="rId4"/>
    <p:sldId id="432" r:id="rId5"/>
    <p:sldId id="431" r:id="rId6"/>
    <p:sldId id="430" r:id="rId7"/>
    <p:sldId id="422" r:id="rId8"/>
    <p:sldId id="437" r:id="rId9"/>
    <p:sldId id="436" r:id="rId10"/>
    <p:sldId id="435" r:id="rId11"/>
    <p:sldId id="434" r:id="rId12"/>
    <p:sldId id="433" r:id="rId13"/>
    <p:sldId id="381" r:id="rId14"/>
    <p:sldId id="453" r:id="rId15"/>
    <p:sldId id="452" r:id="rId16"/>
    <p:sldId id="451" r:id="rId17"/>
    <p:sldId id="450" r:id="rId18"/>
    <p:sldId id="449" r:id="rId19"/>
    <p:sldId id="448" r:id="rId20"/>
    <p:sldId id="392" r:id="rId21"/>
    <p:sldId id="461" r:id="rId22"/>
    <p:sldId id="460" r:id="rId23"/>
    <p:sldId id="459" r:id="rId24"/>
    <p:sldId id="458" r:id="rId25"/>
    <p:sldId id="457" r:id="rId26"/>
    <p:sldId id="456" r:id="rId27"/>
    <p:sldId id="455" r:id="rId28"/>
    <p:sldId id="454" r:id="rId29"/>
    <p:sldId id="411" r:id="rId30"/>
    <p:sldId id="412" r:id="rId31"/>
    <p:sldId id="462" r:id="rId32"/>
    <p:sldId id="468" r:id="rId33"/>
    <p:sldId id="467" r:id="rId34"/>
    <p:sldId id="466" r:id="rId35"/>
    <p:sldId id="465" r:id="rId36"/>
    <p:sldId id="464" r:id="rId37"/>
    <p:sldId id="463" r:id="rId38"/>
    <p:sldId id="423" r:id="rId39"/>
    <p:sldId id="394" r:id="rId40"/>
    <p:sldId id="476" r:id="rId41"/>
    <p:sldId id="475" r:id="rId42"/>
    <p:sldId id="474" r:id="rId43"/>
    <p:sldId id="473" r:id="rId44"/>
    <p:sldId id="472" r:id="rId45"/>
    <p:sldId id="471" r:id="rId46"/>
    <p:sldId id="470" r:id="rId47"/>
    <p:sldId id="469" r:id="rId48"/>
    <p:sldId id="408" r:id="rId49"/>
    <p:sldId id="477" r:id="rId50"/>
    <p:sldId id="483" r:id="rId51"/>
    <p:sldId id="482" r:id="rId52"/>
    <p:sldId id="481" r:id="rId53"/>
    <p:sldId id="480" r:id="rId54"/>
    <p:sldId id="479" r:id="rId55"/>
    <p:sldId id="478" r:id="rId56"/>
    <p:sldId id="424" r:id="rId57"/>
    <p:sldId id="409" r:id="rId58"/>
    <p:sldId id="419" r:id="rId59"/>
    <p:sldId id="443" r:id="rId60"/>
    <p:sldId id="444" r:id="rId61"/>
    <p:sldId id="445" r:id="rId62"/>
    <p:sldId id="446" r:id="rId63"/>
    <p:sldId id="377" r:id="rId64"/>
    <p:sldId id="300" r:id="rId6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02" y="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Real Analysis I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321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By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Dr. </a:t>
            </a:r>
            <a:r>
              <a:rPr lang="en-US" sz="2400" b="1" dirty="0" err="1" smtClean="0">
                <a:latin typeface="Arial Black" pitchFamily="34" charset="0"/>
              </a:rPr>
              <a:t>Moiz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ud</a:t>
            </a:r>
            <a:r>
              <a:rPr lang="en-US" sz="2400" b="1" dirty="0" smtClean="0">
                <a:latin typeface="Arial Black" pitchFamily="34" charset="0"/>
              </a:rPr>
              <a:t> Din khan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Professor of Mathematics</a:t>
            </a: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451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Lecture </a:t>
            </a:r>
            <a:r>
              <a:rPr lang="en-US" sz="2800" b="1">
                <a:latin typeface="Arial Black" pitchFamily="34" charset="0"/>
              </a:rPr>
              <a:t># </a:t>
            </a:r>
            <a:r>
              <a:rPr lang="en-US" sz="2800" b="1" smtClean="0">
                <a:latin typeface="Arial Black" pitchFamily="34" charset="0"/>
              </a:rPr>
              <a:t>15</a:t>
            </a:r>
            <a:endParaRPr lang="en-US" sz="2800" b="1" dirty="0">
              <a:latin typeface="Arial Black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057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In this Lecture we will discuss and prove the following theorems: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310494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</p:spPr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discuss and prove the following theorems: </a:t>
                </a:r>
              </a:p>
              <a:p>
                <a:pPr lvl="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/>
                  <a:t> is a sequence in a compact metric space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𝑋</m:t>
                    </m:r>
                    <m:r>
                      <a:rPr lang="en-US" sz="20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000" dirty="0"/>
                  <a:t> then some subsequence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/>
                  <a:t> converges to a point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𝑋</m:t>
                    </m:r>
                    <m:r>
                      <a:rPr lang="en-US" sz="2000" i="1">
                        <a:latin typeface="Cambria Math"/>
                      </a:rPr>
                      <m:t>.</m:t>
                    </m:r>
                  </m:oMath>
                </a14:m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  <a:blipFill rotWithShape="1">
                <a:blip r:embed="rId3"/>
                <a:stretch>
                  <a:fillRect l="-963" t="-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4638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</p:spPr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discuss and prove the following theorems: </a:t>
                </a:r>
              </a:p>
              <a:p>
                <a:pPr lvl="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/>
                  <a:t> is a sequence in a compact metric space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𝑋</m:t>
                    </m:r>
                    <m:r>
                      <a:rPr lang="en-US" sz="20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000" dirty="0"/>
                  <a:t> then some subsequence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/>
                  <a:t> converges to a point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𝑋</m:t>
                    </m:r>
                    <m:r>
                      <a:rPr lang="en-US" sz="2000" i="1">
                        <a:latin typeface="Cambria Math"/>
                      </a:rPr>
                      <m:t>.</m:t>
                    </m:r>
                  </m:oMath>
                </a14:m>
                <a:endParaRPr lang="en-US" sz="2000" dirty="0"/>
              </a:p>
              <a:p>
                <a:pPr lvl="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US" sz="2000" dirty="0"/>
                  <a:t>Every bounded sequence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000" dirty="0"/>
                  <a:t> contains a convergent subsequence</a:t>
                </a:r>
                <a:r>
                  <a:rPr lang="en-US" sz="2000" dirty="0" smtClean="0"/>
                  <a:t>.</a:t>
                </a:r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  <a:blipFill rotWithShape="1">
                <a:blip r:embed="rId2"/>
                <a:stretch>
                  <a:fillRect l="-963" t="-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2369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5257800"/>
              </a:xfrm>
            </p:spPr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discuss and prove the following theorems: </a:t>
                </a:r>
              </a:p>
              <a:p>
                <a:pPr lvl="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/>
                  <a:t> is a sequence in a compact metric space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𝑋</m:t>
                    </m:r>
                    <m:r>
                      <a:rPr lang="en-US" sz="20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000" dirty="0"/>
                  <a:t> then some subsequence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/>
                  <a:t> converges to a point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𝑋</m:t>
                    </m:r>
                    <m:r>
                      <a:rPr lang="en-US" sz="2000" i="1">
                        <a:latin typeface="Cambria Math"/>
                      </a:rPr>
                      <m:t>.</m:t>
                    </m:r>
                  </m:oMath>
                </a14:m>
                <a:endParaRPr lang="en-US" sz="2000" dirty="0"/>
              </a:p>
              <a:p>
                <a:pPr lvl="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US" sz="2000" dirty="0"/>
                  <a:t>Every bounded sequence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000" dirty="0"/>
                  <a:t> contains a convergent subsequence.</a:t>
                </a:r>
              </a:p>
              <a:p>
                <a:pPr marL="457200" indent="-45720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US" sz="2000" dirty="0"/>
                  <a:t>The subsequential limits of a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/>
                  <a:t> in a metric space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000" dirty="0"/>
                  <a:t> form a closed subset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𝑋</m:t>
                    </m:r>
                    <m:r>
                      <a:rPr lang="en-US" sz="2000" i="1">
                        <a:latin typeface="Cambria Math"/>
                      </a:rPr>
                      <m:t>.</m:t>
                    </m:r>
                  </m:oMath>
                </a14:m>
                <a:endParaRPr lang="en-US" sz="2000" dirty="0" smtClean="0"/>
              </a:p>
              <a:p>
                <a:pPr marL="457200" lvl="0" indent="-45720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US" sz="2000" dirty="0"/>
                  <a:t>In 𝑎𝑛𝑦 𝑚𝑒𝑡𝑟𝑖𝑐 𝑠𝑝𝑎𝑐𝑒 𝑋, 𝑒𝑣𝑒𝑟𝑦 𝑐𝑜𝑛𝑣𝑒𝑟𝑔𝑒𝑛𝑡 sequence 𝑖𝑠 𝑎 Cauchy sequence.</a:t>
                </a:r>
                <a:endParaRPr lang="en-US" sz="2000" i="1" baseline="-25000" dirty="0"/>
              </a:p>
              <a:p>
                <a:pPr marL="457200" indent="-457200">
                  <a:lnSpc>
                    <a:spcPct val="200000"/>
                  </a:lnSpc>
                  <a:buFont typeface="+mj-lt"/>
                  <a:buAutoNum type="arabicPeriod"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5257800"/>
              </a:xfrm>
              <a:blipFill rotWithShape="1">
                <a:blip r:embed="rId2"/>
                <a:stretch>
                  <a:fillRect l="-963" t="-928" b="-20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7146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r>
              <a:rPr lang="en-US" sz="2800" b="1" dirty="0" smtClean="0"/>
              <a:t>Definition</a:t>
            </a:r>
            <a:r>
              <a:rPr lang="en-US" dirty="0" smtClean="0"/>
              <a:t>. </a:t>
            </a:r>
            <a:r>
              <a:rPr lang="en-US" sz="2800" b="1" dirty="0" smtClean="0"/>
              <a:t>Subsequence.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30094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800" b="1" dirty="0" smtClean="0"/>
                  <a:t>Definition</a:t>
                </a:r>
                <a:r>
                  <a:rPr lang="en-US" dirty="0" smtClean="0"/>
                  <a:t>. </a:t>
                </a:r>
                <a:r>
                  <a:rPr lang="en-US" sz="2800" b="1" dirty="0" smtClean="0"/>
                  <a:t>Subsequence.</a:t>
                </a:r>
              </a:p>
              <a:p>
                <a:r>
                  <a:rPr lang="en-US" sz="2400" dirty="0"/>
                  <a:t>Given a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,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2"/>
                <a:stretch>
                  <a:fillRect l="-1259" t="-13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7647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800" b="1" dirty="0" smtClean="0"/>
                  <a:t>Definition</a:t>
                </a:r>
                <a:r>
                  <a:rPr lang="en-US" dirty="0" smtClean="0"/>
                  <a:t>. </a:t>
                </a:r>
                <a:r>
                  <a:rPr lang="en-US" sz="2800" b="1" dirty="0" smtClean="0"/>
                  <a:t>Subsequence.</a:t>
                </a:r>
              </a:p>
              <a:p>
                <a:r>
                  <a:rPr lang="en-US" sz="2400" dirty="0"/>
                  <a:t>Given a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, </a:t>
                </a:r>
                <a:endParaRPr lang="en-US" sz="2400" dirty="0" smtClean="0"/>
              </a:p>
              <a:p>
                <a:r>
                  <a:rPr lang="en-US" sz="2400" dirty="0" smtClean="0"/>
                  <a:t>consider </a:t>
                </a:r>
                <a:r>
                  <a:rPr lang="en-US" sz="2400" dirty="0"/>
                  <a:t>a </a:t>
                </a:r>
                <a:r>
                  <a:rPr lang="en-US" sz="2400" dirty="0" smtClean="0"/>
                  <a:t>sequence</a:t>
                </a: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2"/>
                <a:stretch>
                  <a:fillRect l="-1259" t="-13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1255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800" b="1" dirty="0" smtClean="0"/>
                  <a:t>Definition</a:t>
                </a:r>
                <a:r>
                  <a:rPr lang="en-US" dirty="0" smtClean="0"/>
                  <a:t>. </a:t>
                </a:r>
                <a:r>
                  <a:rPr lang="en-US" sz="2800" b="1" dirty="0" smtClean="0"/>
                  <a:t>Subsequence.</a:t>
                </a:r>
              </a:p>
              <a:p>
                <a:r>
                  <a:rPr lang="en-US" sz="2400" dirty="0"/>
                  <a:t>Given a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, </a:t>
                </a:r>
                <a:endParaRPr lang="en-US" sz="2400" dirty="0" smtClean="0"/>
              </a:p>
              <a:p>
                <a:r>
                  <a:rPr lang="en-US" sz="2400" dirty="0" smtClean="0"/>
                  <a:t>consider </a:t>
                </a:r>
                <a:r>
                  <a:rPr lang="en-US" sz="2400" dirty="0"/>
                  <a:t>a sequence </a:t>
                </a:r>
                <a:endParaRPr lang="en-US" sz="2400" dirty="0" smtClean="0"/>
              </a:p>
              <a:p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of positive integers,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&lt;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&lt;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&lt;….</m:t>
                    </m:r>
                  </m:oMath>
                </a14:m>
                <a:r>
                  <a:rPr lang="en-US" sz="2400" dirty="0"/>
                  <a:t/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259" t="-13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6280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800" b="1" dirty="0" smtClean="0"/>
                  <a:t>Definition</a:t>
                </a:r>
                <a:r>
                  <a:rPr lang="en-US" dirty="0" smtClean="0"/>
                  <a:t>. </a:t>
                </a:r>
                <a:r>
                  <a:rPr lang="en-US" sz="2800" b="1" dirty="0" smtClean="0"/>
                  <a:t>Subsequence.</a:t>
                </a:r>
              </a:p>
              <a:p>
                <a:r>
                  <a:rPr lang="en-US" sz="2400" dirty="0"/>
                  <a:t>Given a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, </a:t>
                </a:r>
                <a:endParaRPr lang="en-US" sz="2400" dirty="0" smtClean="0"/>
              </a:p>
              <a:p>
                <a:r>
                  <a:rPr lang="en-US" sz="2400" dirty="0" smtClean="0"/>
                  <a:t>consider </a:t>
                </a:r>
                <a:r>
                  <a:rPr lang="en-US" sz="2400" dirty="0"/>
                  <a:t>a sequence </a:t>
                </a:r>
                <a:endParaRPr lang="en-US" sz="2400" dirty="0" smtClean="0"/>
              </a:p>
              <a:p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of positive integers,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&lt;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&lt;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&lt;….</m:t>
                    </m:r>
                  </m:oMath>
                </a14:m>
                <a:r>
                  <a:rPr lang="en-US" sz="2400" dirty="0"/>
                  <a:t/>
                </a:r>
                <a:endParaRPr lang="en-US" sz="2400" dirty="0" smtClean="0"/>
              </a:p>
              <a:p>
                <a:r>
                  <a:rPr lang="en-US" sz="2400" dirty="0" smtClean="0"/>
                  <a:t>Then </a:t>
                </a:r>
                <a:r>
                  <a:rPr lang="en-US" sz="2400" dirty="0"/>
                  <a:t>the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is called a subsequence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259" t="-13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9745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800" b="1" dirty="0" smtClean="0"/>
                  <a:t>Definition</a:t>
                </a:r>
                <a:r>
                  <a:rPr lang="en-US" dirty="0" smtClean="0"/>
                  <a:t>. </a:t>
                </a:r>
                <a:r>
                  <a:rPr lang="en-US" sz="2800" b="1" dirty="0" smtClean="0"/>
                  <a:t>Subsequence.</a:t>
                </a:r>
              </a:p>
              <a:p>
                <a:r>
                  <a:rPr lang="en-US" sz="2400" dirty="0"/>
                  <a:t>Given a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, </a:t>
                </a:r>
                <a:endParaRPr lang="en-US" sz="2400" dirty="0" smtClean="0"/>
              </a:p>
              <a:p>
                <a:r>
                  <a:rPr lang="en-US" sz="2400" dirty="0" smtClean="0"/>
                  <a:t>consider </a:t>
                </a:r>
                <a:r>
                  <a:rPr lang="en-US" sz="2400" dirty="0"/>
                  <a:t>a sequence </a:t>
                </a:r>
                <a:endParaRPr lang="en-US" sz="2400" dirty="0" smtClean="0"/>
              </a:p>
              <a:p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of positive integers,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&lt;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&lt;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&lt;….</m:t>
                    </m:r>
                  </m:oMath>
                </a14:m>
                <a:r>
                  <a:rPr lang="en-US" sz="2400" dirty="0"/>
                  <a:t/>
                </a:r>
                <a:endParaRPr lang="en-US" sz="2400" dirty="0" smtClean="0"/>
              </a:p>
              <a:p>
                <a:r>
                  <a:rPr lang="en-US" sz="2400" dirty="0" smtClean="0"/>
                  <a:t>Then </a:t>
                </a:r>
                <a:r>
                  <a:rPr lang="en-US" sz="2400" dirty="0"/>
                  <a:t>the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is called a subsequence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.</a:t>
                </a:r>
                <a:endParaRPr lang="en-US" sz="2400" dirty="0" smtClean="0"/>
              </a:p>
              <a:p>
                <a:r>
                  <a:rPr lang="en-US" sz="2400" dirty="0" smtClean="0"/>
                  <a:t>Examples:</a:t>
                </a: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259" t="-13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6121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pPr marL="0" lvl="0" indent="0">
                  <a:buNone/>
                </a:pPr>
                <a:r>
                  <a:rPr lang="en-US" b="1" dirty="0" smtClean="0"/>
                  <a:t>Theorem. </a:t>
                </a: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is a sequence in a compact metric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then some subsequence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converges to a point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800" b="1" dirty="0"/>
              </a:p>
              <a:p>
                <a:r>
                  <a:rPr lang="en-US" sz="2400" b="1" dirty="0" smtClean="0"/>
                  <a:t>Proof</a:t>
                </a:r>
                <a:r>
                  <a:rPr lang="en-US" sz="2400" b="1" dirty="0" smtClean="0"/>
                  <a:t>.</a:t>
                </a:r>
                <a:endParaRPr lang="en-US" sz="2400" b="1" dirty="0"/>
              </a:p>
              <a:p>
                <a:endParaRPr lang="en-US" sz="2400" b="1" dirty="0"/>
              </a:p>
              <a:p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852" t="-13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0887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pPr marL="0" lvl="0" indent="0">
                  <a:buNone/>
                </a:pPr>
                <a:r>
                  <a:rPr lang="en-US" b="1" dirty="0" smtClean="0"/>
                  <a:t>Theorem. </a:t>
                </a: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is a sequence in a compact metric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then some subsequence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converges to a point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800" b="1" dirty="0"/>
              </a:p>
              <a:p>
                <a:r>
                  <a:rPr lang="en-US" sz="2400" b="1" dirty="0" smtClean="0"/>
                  <a:t>Proof</a:t>
                </a:r>
                <a:r>
                  <a:rPr lang="en-US" sz="2400" b="1" dirty="0" smtClean="0"/>
                  <a:t>.</a:t>
                </a:r>
              </a:p>
              <a:p>
                <a:endParaRPr lang="en-US" sz="2400" b="1" dirty="0"/>
              </a:p>
              <a:p>
                <a:r>
                  <a:rPr lang="en-US" sz="2400" b="1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𝑬</m:t>
                    </m:r>
                    <m:r>
                      <a:rPr lang="en-US" sz="2400" b="1" i="1" smtClean="0">
                        <a:latin typeface="Cambria Math"/>
                      </a:rPr>
                      <m:t>={</m:t>
                    </m:r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𝟏</m:t>
                        </m:r>
                        <m:r>
                          <a:rPr lang="en-US" sz="2400" b="1" i="1" smtClean="0">
                            <a:latin typeface="Cambria Math"/>
                          </a:rPr>
                          <m:t>,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𝟐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𝟑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𝟒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. . . 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𝒏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 . . .</m:t>
                    </m:r>
                    <m:r>
                      <a:rPr lang="en-US" sz="2400" b="1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b="1" dirty="0" smtClean="0"/>
                  <a:t> be the range of the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US" sz="2400" b="1" dirty="0"/>
              </a:p>
              <a:p>
                <a:endParaRPr lang="en-US" sz="2400" b="1" dirty="0"/>
              </a:p>
              <a:p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852" t="-13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2877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pPr marL="0" lvl="0" indent="0">
                  <a:buNone/>
                </a:pPr>
                <a:r>
                  <a:rPr lang="en-US" b="1" dirty="0" smtClean="0"/>
                  <a:t>Theorem. </a:t>
                </a: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is a sequence in a compact metric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then some subsequence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converges to a point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800" b="1" dirty="0"/>
              </a:p>
              <a:p>
                <a:r>
                  <a:rPr lang="en-US" sz="2400" b="1" dirty="0" smtClean="0"/>
                  <a:t>Proof</a:t>
                </a:r>
                <a:r>
                  <a:rPr lang="en-US" sz="2400" b="1" dirty="0" smtClean="0"/>
                  <a:t>.</a:t>
                </a:r>
              </a:p>
              <a:p>
                <a:endParaRPr lang="en-US" sz="2400" b="1" dirty="0"/>
              </a:p>
              <a:p>
                <a:r>
                  <a:rPr lang="en-US" sz="2400" b="1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𝑬</m:t>
                    </m:r>
                    <m:r>
                      <a:rPr lang="en-US" sz="2400" b="1" i="1" smtClean="0">
                        <a:latin typeface="Cambria Math"/>
                      </a:rPr>
                      <m:t>={</m:t>
                    </m:r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𝟏</m:t>
                        </m:r>
                        <m:r>
                          <a:rPr lang="en-US" sz="2400" b="1" i="1" smtClean="0">
                            <a:latin typeface="Cambria Math"/>
                          </a:rPr>
                          <m:t>,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𝟐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𝟑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𝟒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. . . 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𝒏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 . . .</m:t>
                    </m:r>
                    <m:r>
                      <a:rPr lang="en-US" sz="2400" b="1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b="1" dirty="0" smtClean="0"/>
                  <a:t> be the range of the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/>
                </a:r>
                <a:endParaRPr lang="en-US" sz="2400" dirty="0" smtClean="0"/>
              </a:p>
              <a:p>
                <a:r>
                  <a:rPr lang="en-US" sz="2400" b="1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𝑬</m:t>
                    </m:r>
                  </m:oMath>
                </a14:m>
                <a:r>
                  <a:rPr lang="en-US" sz="2400" b="1" dirty="0" smtClean="0"/>
                  <a:t> is finite, then there is a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𝒑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𝑬</m:t>
                    </m:r>
                  </m:oMath>
                </a14:m>
                <a:r>
                  <a:rPr lang="en-US" sz="2400" b="1" dirty="0" smtClean="0"/>
                  <a:t> and a sequence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{</m:t>
                        </m:r>
                        <m:r>
                          <a:rPr lang="en-US" sz="2400" b="1" i="1" smtClean="0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𝒌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b="1" dirty="0" smtClean="0"/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400" b="1" i="1">
                        <a:latin typeface="Cambria Math"/>
                        <a:ea typeface="Cambria Math"/>
                      </a:rPr>
                      <m:t>&lt;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  <a:ea typeface="Cambria Math"/>
                      </a:rPr>
                      <m:t>&lt;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𝟑</m:t>
                        </m:r>
                      </m:sub>
                    </m:sSub>
                    <m:r>
                      <a:rPr lang="en-US" sz="2400" b="1" i="1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, . .., </m:t>
                    </m:r>
                  </m:oMath>
                </a14:m>
                <a:r>
                  <a:rPr lang="en-US" sz="2400" b="1" dirty="0" smtClean="0"/>
                  <a:t> such</a:t>
                </a:r>
                <a:endParaRPr lang="en-US" sz="2400" b="1" dirty="0"/>
              </a:p>
              <a:p>
                <a:endParaRPr lang="en-US" sz="2400" b="1" dirty="0"/>
              </a:p>
              <a:p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852" t="-1380" r="-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9189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pPr marL="0" lvl="0" indent="0">
                  <a:buNone/>
                </a:pPr>
                <a:r>
                  <a:rPr lang="en-US" b="1" dirty="0" smtClean="0"/>
                  <a:t>Theorem. </a:t>
                </a: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is a sequence in a compact metric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then some subsequence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converges to a point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800" b="1" dirty="0"/>
              </a:p>
              <a:p>
                <a:r>
                  <a:rPr lang="en-US" sz="2400" b="1" dirty="0" smtClean="0"/>
                  <a:t>Proof</a:t>
                </a:r>
                <a:r>
                  <a:rPr lang="en-US" sz="2400" b="1" dirty="0" smtClean="0"/>
                  <a:t>.</a:t>
                </a:r>
              </a:p>
              <a:p>
                <a:endParaRPr lang="en-US" sz="2400" b="1" dirty="0"/>
              </a:p>
              <a:p>
                <a:r>
                  <a:rPr lang="en-US" sz="2400" b="1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𝑬</m:t>
                    </m:r>
                    <m:r>
                      <a:rPr lang="en-US" sz="2400" b="1" i="1" smtClean="0">
                        <a:latin typeface="Cambria Math"/>
                      </a:rPr>
                      <m:t>={</m:t>
                    </m:r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𝟏</m:t>
                        </m:r>
                        <m:r>
                          <a:rPr lang="en-US" sz="2400" b="1" i="1" smtClean="0">
                            <a:latin typeface="Cambria Math"/>
                          </a:rPr>
                          <m:t>,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𝟐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𝟑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𝟒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. . . 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𝒏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 . . .</m:t>
                    </m:r>
                    <m:r>
                      <a:rPr lang="en-US" sz="2400" b="1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b="1" dirty="0" smtClean="0"/>
                  <a:t> be the range of the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/>
                </a:r>
                <a:endParaRPr lang="en-US" sz="2400" dirty="0" smtClean="0"/>
              </a:p>
              <a:p>
                <a:r>
                  <a:rPr lang="en-US" sz="2400" b="1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𝑬</m:t>
                    </m:r>
                  </m:oMath>
                </a14:m>
                <a:r>
                  <a:rPr lang="en-US" sz="2400" b="1" dirty="0" smtClean="0"/>
                  <a:t> is finite, then there is a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𝒑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𝑬</m:t>
                    </m:r>
                  </m:oMath>
                </a14:m>
                <a:r>
                  <a:rPr lang="en-US" sz="2400" b="1" dirty="0" smtClean="0"/>
                  <a:t> and a sequence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{</m:t>
                        </m:r>
                        <m:r>
                          <a:rPr lang="en-US" sz="2400" b="1" i="1" smtClean="0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𝒌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b="1" dirty="0" smtClean="0"/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400" b="1" i="1">
                        <a:latin typeface="Cambria Math"/>
                        <a:ea typeface="Cambria Math"/>
                      </a:rPr>
                      <m:t>&lt;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  <a:ea typeface="Cambria Math"/>
                      </a:rPr>
                      <m:t>&lt;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𝟑</m:t>
                        </m:r>
                      </m:sub>
                    </m:sSub>
                    <m:r>
                      <a:rPr lang="en-US" sz="2400" b="1" i="1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, . .., </m:t>
                    </m:r>
                  </m:oMath>
                </a14:m>
                <a:r>
                  <a:rPr lang="en-US" sz="2400" b="1" dirty="0" smtClean="0"/>
                  <a:t> such that 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𝒑</m:t>
                        </m:r>
                      </m:e>
                      <m:sub>
                        <m:sSub>
                          <m:sSubPr>
                            <m:ctrlPr>
                              <a:rPr lang="en-US" sz="2400" b="1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latin typeface="Cambria Math"/>
                              </a:rPr>
                              <m:t>𝒏</m:t>
                            </m:r>
                          </m:e>
                          <m:sub>
                            <m:r>
                              <a:rPr lang="en-US" sz="2400" b="1" i="1" smtClean="0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𝒑</m:t>
                        </m:r>
                      </m:e>
                      <m:sub>
                        <m:sSub>
                          <m:sSubPr>
                            <m:ctrlPr>
                              <a:rPr lang="en-US" sz="2400" b="1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latin typeface="Cambria Math"/>
                              </a:rPr>
                              <m:t>𝒏</m:t>
                            </m:r>
                          </m:e>
                          <m:sub>
                            <m:r>
                              <a:rPr lang="en-US" sz="2400" b="1" i="1" smtClean="0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=…=</m:t>
                    </m:r>
                    <m:r>
                      <a:rPr lang="en-US" sz="2400" b="1" i="1" smtClean="0">
                        <a:latin typeface="Cambria Math"/>
                      </a:rPr>
                      <m:t>𝒑</m:t>
                    </m:r>
                  </m:oMath>
                </a14:m>
                <a:endParaRPr lang="en-US" sz="2400" b="1" dirty="0"/>
              </a:p>
              <a:p>
                <a:endParaRPr lang="en-US" sz="2400" b="1" dirty="0"/>
              </a:p>
              <a:p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852" t="-1380" r="-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0940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pPr marL="0" lvl="0" indent="0">
                  <a:buNone/>
                </a:pPr>
                <a:r>
                  <a:rPr lang="en-US" b="1" dirty="0" smtClean="0"/>
                  <a:t>Theorem. </a:t>
                </a: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is a sequence in a compact metric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then some subsequence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converges to a point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800" b="1" dirty="0"/>
              </a:p>
              <a:p>
                <a:r>
                  <a:rPr lang="en-US" sz="2400" b="1" dirty="0" smtClean="0"/>
                  <a:t>Proof</a:t>
                </a:r>
                <a:r>
                  <a:rPr lang="en-US" sz="2400" b="1" dirty="0" smtClean="0"/>
                  <a:t>.</a:t>
                </a:r>
              </a:p>
              <a:p>
                <a:endParaRPr lang="en-US" sz="2400" b="1" dirty="0"/>
              </a:p>
              <a:p>
                <a:r>
                  <a:rPr lang="en-US" sz="2400" b="1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𝑬</m:t>
                    </m:r>
                    <m:r>
                      <a:rPr lang="en-US" sz="2400" b="1" i="1" smtClean="0">
                        <a:latin typeface="Cambria Math"/>
                      </a:rPr>
                      <m:t>={</m:t>
                    </m:r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𝟏</m:t>
                        </m:r>
                        <m:r>
                          <a:rPr lang="en-US" sz="2400" b="1" i="1" smtClean="0">
                            <a:latin typeface="Cambria Math"/>
                          </a:rPr>
                          <m:t>,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𝟐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𝟑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𝟒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. . . 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𝒏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 . . .</m:t>
                    </m:r>
                    <m:r>
                      <a:rPr lang="en-US" sz="2400" b="1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b="1" dirty="0" smtClean="0"/>
                  <a:t> be the range of the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/>
                </a:r>
                <a:endParaRPr lang="en-US" sz="2400" dirty="0" smtClean="0"/>
              </a:p>
              <a:p>
                <a:r>
                  <a:rPr lang="en-US" sz="2400" b="1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𝑬</m:t>
                    </m:r>
                  </m:oMath>
                </a14:m>
                <a:r>
                  <a:rPr lang="en-US" sz="2400" b="1" dirty="0" smtClean="0"/>
                  <a:t> is finite, then there is a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𝒑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𝑬</m:t>
                    </m:r>
                  </m:oMath>
                </a14:m>
                <a:r>
                  <a:rPr lang="en-US" sz="2400" b="1" dirty="0" smtClean="0"/>
                  <a:t> and a sequence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{</m:t>
                        </m:r>
                        <m:r>
                          <a:rPr lang="en-US" sz="2400" b="1" i="1" smtClean="0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𝒌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b="1" dirty="0" smtClean="0"/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400" b="1" i="1">
                        <a:latin typeface="Cambria Math"/>
                        <a:ea typeface="Cambria Math"/>
                      </a:rPr>
                      <m:t>&lt;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  <a:ea typeface="Cambria Math"/>
                      </a:rPr>
                      <m:t>&lt;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𝟑</m:t>
                        </m:r>
                      </m:sub>
                    </m:sSub>
                    <m:r>
                      <a:rPr lang="en-US" sz="2400" b="1" i="1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, . .., </m:t>
                    </m:r>
                  </m:oMath>
                </a14:m>
                <a:r>
                  <a:rPr lang="en-US" sz="2400" b="1" dirty="0" smtClean="0"/>
                  <a:t> such that 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𝒑</m:t>
                        </m:r>
                      </m:e>
                      <m:sub>
                        <m:sSub>
                          <m:sSubPr>
                            <m:ctrlPr>
                              <a:rPr lang="en-US" sz="2400" b="1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latin typeface="Cambria Math"/>
                              </a:rPr>
                              <m:t>𝒏</m:t>
                            </m:r>
                          </m:e>
                          <m:sub>
                            <m:r>
                              <a:rPr lang="en-US" sz="2400" b="1" i="1" smtClean="0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𝒑</m:t>
                        </m:r>
                      </m:e>
                      <m:sub>
                        <m:sSub>
                          <m:sSubPr>
                            <m:ctrlPr>
                              <a:rPr lang="en-US" sz="2400" b="1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latin typeface="Cambria Math"/>
                              </a:rPr>
                              <m:t>𝒏</m:t>
                            </m:r>
                          </m:e>
                          <m:sub>
                            <m:r>
                              <a:rPr lang="en-US" sz="2400" b="1" i="1" smtClean="0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=…=</m:t>
                    </m:r>
                    <m:r>
                      <a:rPr lang="en-US" sz="2400" b="1" i="1" smtClean="0">
                        <a:latin typeface="Cambria Math"/>
                      </a:rPr>
                      <m:t>𝒑</m:t>
                    </m:r>
                  </m:oMath>
                </a14:m>
                <a:endParaRPr lang="en-US" sz="2400" b="1" dirty="0" smtClean="0"/>
              </a:p>
              <a:p>
                <a:r>
                  <a:rPr lang="en-US" sz="2400" b="1" dirty="0" smtClean="0"/>
                  <a:t>The subsequence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b="1" dirty="0" smtClean="0"/>
                  <a:t> so obtained converges to p.</a:t>
                </a:r>
                <a:endParaRPr lang="en-US" sz="2400" b="1" dirty="0"/>
              </a:p>
              <a:p>
                <a:endParaRPr lang="en-US" sz="2400" b="1" dirty="0"/>
              </a:p>
              <a:p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852" t="-1380" r="-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7351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pPr marL="0" lvl="0" indent="0">
                  <a:buNone/>
                </a:pPr>
                <a:r>
                  <a:rPr lang="en-US" b="1" dirty="0" smtClean="0"/>
                  <a:t>Theorem. </a:t>
                </a: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is a sequence in a compact metric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then some subsequence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converges to a point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800" b="1" dirty="0"/>
              </a:p>
              <a:p>
                <a:r>
                  <a:rPr lang="en-US" sz="2400" b="1" dirty="0" smtClean="0"/>
                  <a:t>Proof</a:t>
                </a:r>
                <a:r>
                  <a:rPr lang="en-US" sz="2400" b="1" dirty="0" smtClean="0"/>
                  <a:t>.</a:t>
                </a:r>
              </a:p>
              <a:p>
                <a:endParaRPr lang="en-US" sz="2400" b="1" dirty="0"/>
              </a:p>
              <a:p>
                <a:r>
                  <a:rPr lang="en-US" sz="2400" b="1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𝑬</m:t>
                    </m:r>
                    <m:r>
                      <a:rPr lang="en-US" sz="2400" b="1" i="1" smtClean="0">
                        <a:latin typeface="Cambria Math"/>
                      </a:rPr>
                      <m:t>={</m:t>
                    </m:r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𝟏</m:t>
                        </m:r>
                        <m:r>
                          <a:rPr lang="en-US" sz="2400" b="1" i="1" smtClean="0">
                            <a:latin typeface="Cambria Math"/>
                          </a:rPr>
                          <m:t>,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𝟐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𝟑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𝟒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. . . 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𝒏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 . . .</m:t>
                    </m:r>
                    <m:r>
                      <a:rPr lang="en-US" sz="2400" b="1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b="1" dirty="0" smtClean="0"/>
                  <a:t> be the range of the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/>
                </a:r>
                <a:endParaRPr lang="en-US" sz="2400" dirty="0" smtClean="0"/>
              </a:p>
              <a:p>
                <a:r>
                  <a:rPr lang="en-US" sz="2400" b="1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𝑬</m:t>
                    </m:r>
                  </m:oMath>
                </a14:m>
                <a:r>
                  <a:rPr lang="en-US" sz="2400" b="1" dirty="0" smtClean="0"/>
                  <a:t> is finite, then there is a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𝒑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𝑬</m:t>
                    </m:r>
                  </m:oMath>
                </a14:m>
                <a:r>
                  <a:rPr lang="en-US" sz="2400" b="1" dirty="0" smtClean="0"/>
                  <a:t> and a sequence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{</m:t>
                        </m:r>
                        <m:r>
                          <a:rPr lang="en-US" sz="2400" b="1" i="1" smtClean="0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𝒌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b="1" dirty="0" smtClean="0"/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400" b="1" i="1">
                        <a:latin typeface="Cambria Math"/>
                        <a:ea typeface="Cambria Math"/>
                      </a:rPr>
                      <m:t>&lt;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  <a:ea typeface="Cambria Math"/>
                      </a:rPr>
                      <m:t>&lt;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𝟑</m:t>
                        </m:r>
                      </m:sub>
                    </m:sSub>
                    <m:r>
                      <a:rPr lang="en-US" sz="2400" b="1" i="1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, . .., </m:t>
                    </m:r>
                  </m:oMath>
                </a14:m>
                <a:r>
                  <a:rPr lang="en-US" sz="2400" b="1" dirty="0" smtClean="0"/>
                  <a:t> such that 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𝒑</m:t>
                        </m:r>
                      </m:e>
                      <m:sub>
                        <m:sSub>
                          <m:sSubPr>
                            <m:ctrlPr>
                              <a:rPr lang="en-US" sz="2400" b="1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latin typeface="Cambria Math"/>
                              </a:rPr>
                              <m:t>𝒏</m:t>
                            </m:r>
                          </m:e>
                          <m:sub>
                            <m:r>
                              <a:rPr lang="en-US" sz="2400" b="1" i="1" smtClean="0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𝒑</m:t>
                        </m:r>
                      </m:e>
                      <m:sub>
                        <m:sSub>
                          <m:sSubPr>
                            <m:ctrlPr>
                              <a:rPr lang="en-US" sz="2400" b="1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latin typeface="Cambria Math"/>
                              </a:rPr>
                              <m:t>𝒏</m:t>
                            </m:r>
                          </m:e>
                          <m:sub>
                            <m:r>
                              <a:rPr lang="en-US" sz="2400" b="1" i="1" smtClean="0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=…=</m:t>
                    </m:r>
                    <m:r>
                      <a:rPr lang="en-US" sz="2400" b="1" i="1" smtClean="0">
                        <a:latin typeface="Cambria Math"/>
                      </a:rPr>
                      <m:t>𝒑</m:t>
                    </m:r>
                  </m:oMath>
                </a14:m>
                <a:endParaRPr lang="en-US" sz="2400" b="1" dirty="0" smtClean="0"/>
              </a:p>
              <a:p>
                <a:r>
                  <a:rPr lang="en-US" sz="2400" b="1" dirty="0" smtClean="0"/>
                  <a:t>The subsequence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b="1" dirty="0" smtClean="0"/>
                  <a:t> so obtained converges to p.</a:t>
                </a:r>
              </a:p>
              <a:p>
                <a:r>
                  <a:rPr lang="en-US" sz="2400" b="1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𝑬</m:t>
                    </m:r>
                  </m:oMath>
                </a14:m>
                <a:r>
                  <a:rPr lang="en-US" sz="2400" b="1" dirty="0" smtClean="0"/>
                  <a:t> is infinite, Then by the theorem</a:t>
                </a:r>
                <a:endParaRPr lang="en-US" sz="2400" b="1" dirty="0"/>
              </a:p>
              <a:p>
                <a:endParaRPr lang="en-US" sz="2400" b="1" dirty="0"/>
              </a:p>
              <a:p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852" t="-1380" r="-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7899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pPr marL="0" lvl="0" indent="0">
                  <a:buNone/>
                </a:pPr>
                <a:r>
                  <a:rPr lang="en-US" b="1" dirty="0" smtClean="0"/>
                  <a:t>Theorem. </a:t>
                </a: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is a sequence in a compact metric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then some subsequence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converges to a point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800" b="1" dirty="0"/>
              </a:p>
              <a:p>
                <a:r>
                  <a:rPr lang="en-US" sz="2400" b="1" dirty="0" smtClean="0"/>
                  <a:t>Proof</a:t>
                </a:r>
                <a:r>
                  <a:rPr lang="en-US" sz="2400" b="1" dirty="0" smtClean="0"/>
                  <a:t>.</a:t>
                </a:r>
              </a:p>
              <a:p>
                <a:endParaRPr lang="en-US" sz="2400" b="1" dirty="0"/>
              </a:p>
              <a:p>
                <a:r>
                  <a:rPr lang="en-US" sz="2400" b="1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𝑬</m:t>
                    </m:r>
                    <m:r>
                      <a:rPr lang="en-US" sz="2400" b="1" i="1" smtClean="0">
                        <a:latin typeface="Cambria Math"/>
                      </a:rPr>
                      <m:t>={</m:t>
                    </m:r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𝟏</m:t>
                        </m:r>
                        <m:r>
                          <a:rPr lang="en-US" sz="2400" b="1" i="1" smtClean="0">
                            <a:latin typeface="Cambria Math"/>
                          </a:rPr>
                          <m:t>,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𝟐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𝟑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𝟒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. . . 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𝒏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 . . .</m:t>
                    </m:r>
                    <m:r>
                      <a:rPr lang="en-US" sz="2400" b="1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b="1" dirty="0" smtClean="0"/>
                  <a:t> be the range of the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/>
                </a:r>
                <a:endParaRPr lang="en-US" sz="2400" dirty="0" smtClean="0"/>
              </a:p>
              <a:p>
                <a:r>
                  <a:rPr lang="en-US" sz="2400" b="1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𝑬</m:t>
                    </m:r>
                  </m:oMath>
                </a14:m>
                <a:r>
                  <a:rPr lang="en-US" sz="2400" b="1" dirty="0" smtClean="0"/>
                  <a:t> is finite, then there is a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𝒑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𝑬</m:t>
                    </m:r>
                  </m:oMath>
                </a14:m>
                <a:r>
                  <a:rPr lang="en-US" sz="2400" b="1" dirty="0" smtClean="0"/>
                  <a:t> and a sequence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{</m:t>
                        </m:r>
                        <m:r>
                          <a:rPr lang="en-US" sz="2400" b="1" i="1" smtClean="0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𝒌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b="1" dirty="0" smtClean="0"/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400" b="1" i="1">
                        <a:latin typeface="Cambria Math"/>
                        <a:ea typeface="Cambria Math"/>
                      </a:rPr>
                      <m:t>&lt;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  <a:ea typeface="Cambria Math"/>
                      </a:rPr>
                      <m:t>&lt;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𝟑</m:t>
                        </m:r>
                      </m:sub>
                    </m:sSub>
                    <m:r>
                      <a:rPr lang="en-US" sz="2400" b="1" i="1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, . .., </m:t>
                    </m:r>
                  </m:oMath>
                </a14:m>
                <a:r>
                  <a:rPr lang="en-US" sz="2400" b="1" dirty="0" smtClean="0"/>
                  <a:t> such that 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𝒑</m:t>
                        </m:r>
                      </m:e>
                      <m:sub>
                        <m:sSub>
                          <m:sSubPr>
                            <m:ctrlPr>
                              <a:rPr lang="en-US" sz="2400" b="1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latin typeface="Cambria Math"/>
                              </a:rPr>
                              <m:t>𝒏</m:t>
                            </m:r>
                          </m:e>
                          <m:sub>
                            <m:r>
                              <a:rPr lang="en-US" sz="2400" b="1" i="1" smtClean="0">
                                <a:latin typeface="Cambria Math"/>
                              </a:rPr>
                              <m:t>𝟏</m:t>
                            </m:r>
                          </m:sub>
                        </m:sSub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𝒑</m:t>
                        </m:r>
                      </m:e>
                      <m:sub>
                        <m:sSub>
                          <m:sSubPr>
                            <m:ctrlPr>
                              <a:rPr lang="en-US" sz="2400" b="1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latin typeface="Cambria Math"/>
                              </a:rPr>
                              <m:t>𝒏</m:t>
                            </m:r>
                          </m:e>
                          <m:sub>
                            <m:r>
                              <a:rPr lang="en-US" sz="2400" b="1" i="1" smtClean="0"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=…=</m:t>
                    </m:r>
                    <m:r>
                      <a:rPr lang="en-US" sz="2400" b="1" i="1" smtClean="0">
                        <a:latin typeface="Cambria Math"/>
                      </a:rPr>
                      <m:t>𝒑</m:t>
                    </m:r>
                  </m:oMath>
                </a14:m>
                <a:endParaRPr lang="en-US" sz="2400" b="1" dirty="0" smtClean="0"/>
              </a:p>
              <a:p>
                <a:r>
                  <a:rPr lang="en-US" sz="2400" b="1" dirty="0" smtClean="0"/>
                  <a:t>The subsequence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b="1" dirty="0" smtClean="0"/>
                  <a:t> so obtained converges to p.</a:t>
                </a:r>
              </a:p>
              <a:p>
                <a:r>
                  <a:rPr lang="en-US" sz="2400" b="1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𝑬</m:t>
                    </m:r>
                  </m:oMath>
                </a14:m>
                <a:r>
                  <a:rPr lang="en-US" sz="2400" b="1" dirty="0" smtClean="0"/>
                  <a:t> is infinite, Then by the theorem</a:t>
                </a:r>
              </a:p>
              <a:p>
                <a:r>
                  <a:rPr lang="en-US" sz="2400" b="1" dirty="0" smtClean="0"/>
                  <a:t>“If E is an infinite subset of a </a:t>
                </a:r>
                <a:r>
                  <a:rPr lang="en-US" sz="2400" b="1" dirty="0" err="1" smtClean="0"/>
                  <a:t>compct</a:t>
                </a:r>
                <a:r>
                  <a:rPr lang="en-US" sz="2400" b="1" dirty="0" smtClean="0"/>
                  <a:t> set K, then E has a limit point in K”</a:t>
                </a:r>
              </a:p>
              <a:p>
                <a:endParaRPr lang="en-US" sz="2400" b="1" dirty="0"/>
              </a:p>
              <a:p>
                <a:endParaRPr lang="en-US" sz="2400" b="1" dirty="0"/>
              </a:p>
              <a:p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852" t="-1380" r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7722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We have,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86347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We have,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E has a limit point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  <a:blipFill rotWithShape="1">
                <a:blip r:embed="rId3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3159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We have,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E has a limit point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endParaRPr lang="en-US" sz="24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Chose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> so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&lt;1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  <a:blipFill rotWithShape="1">
                <a:blip r:embed="rId3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7856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We have,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E has a limit point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endParaRPr lang="en-US" sz="24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Chose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> so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&lt;1</m:t>
                    </m:r>
                  </m:oMath>
                </a14:m>
                <a:endParaRPr lang="en-US" sz="24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Choosing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𝟑</m:t>
                        </m:r>
                      </m:sub>
                    </m:sSub>
                    <m:r>
                      <a:rPr lang="en-US" sz="2400" b="1" i="1">
                        <a:latin typeface="Cambria Math"/>
                        <a:ea typeface="Cambria Math"/>
                      </a:rPr>
                      <m:t>, . ..,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𝒊</m:t>
                        </m:r>
                        <m:r>
                          <a:rPr lang="en-US" sz="2400" b="1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1" i="1"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2400" dirty="0" smtClean="0"/>
                  <a:t>.</a:t>
                </a: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  <a:blipFill rotWithShape="1">
                <a:blip r:embed="rId2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9567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We have,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E has a limit point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endParaRPr lang="en-US" sz="24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Chose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> so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&lt;1</m:t>
                    </m:r>
                  </m:oMath>
                </a14:m>
                <a:endParaRPr lang="en-US" sz="24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Choosing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𝟑</m:t>
                        </m:r>
                      </m:sub>
                    </m:sSub>
                    <m:r>
                      <a:rPr lang="en-US" sz="2400" b="1" i="1">
                        <a:latin typeface="Cambria Math"/>
                        <a:ea typeface="Cambria Math"/>
                      </a:rPr>
                      <m:t>, . ..,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𝒊</m:t>
                        </m:r>
                        <m:r>
                          <a:rPr lang="en-US" sz="2400" b="1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1" i="1"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2400" dirty="0" smtClean="0"/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Since every nbd of p contains infinite many points of E.</a:t>
                </a: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  <a:blipFill rotWithShape="1">
                <a:blip r:embed="rId2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9995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We have,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E has a limit point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endParaRPr lang="en-US" sz="24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Chose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> so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&lt;1</m:t>
                    </m:r>
                  </m:oMath>
                </a14:m>
                <a:endParaRPr lang="en-US" sz="24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Choosing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𝟑</m:t>
                        </m:r>
                      </m:sub>
                    </m:sSub>
                    <m:r>
                      <a:rPr lang="en-US" sz="2400" b="1" i="1">
                        <a:latin typeface="Cambria Math"/>
                        <a:ea typeface="Cambria Math"/>
                      </a:rPr>
                      <m:t>, . ..,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𝒊</m:t>
                        </m:r>
                        <m:r>
                          <a:rPr lang="en-US" sz="2400" b="1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1" i="1"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2400" dirty="0" smtClean="0"/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Since every nbd of p contains infinite many points of E.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Therefore for an integer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 smtClean="0">
                        <a:latin typeface="Cambria Math"/>
                        <a:ea typeface="Cambria Math"/>
                      </a:rPr>
                      <m:t>&gt;</m:t>
                    </m:r>
                    <m:sSub>
                      <m:sSubPr>
                        <m:ctrlPr>
                          <a:rPr lang="en-US" sz="24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−1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  <a:blipFill rotWithShape="1">
                <a:blip r:embed="rId2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7979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We have,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E has a limit point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endParaRPr lang="en-US" sz="24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Chose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> so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&lt;1</m:t>
                    </m:r>
                  </m:oMath>
                </a14:m>
                <a:endParaRPr lang="en-US" sz="24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Choosing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𝟑</m:t>
                        </m:r>
                      </m:sub>
                    </m:sSub>
                    <m:r>
                      <a:rPr lang="en-US" sz="2400" b="1" i="1">
                        <a:latin typeface="Cambria Math"/>
                        <a:ea typeface="Cambria Math"/>
                      </a:rPr>
                      <m:t>, . ..,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𝒊</m:t>
                        </m:r>
                        <m:r>
                          <a:rPr lang="en-US" sz="2400" b="1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1" i="1"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2400" dirty="0" smtClean="0"/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Since every nbd of p contains infinite many points of E.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Therefore for an integer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 smtClean="0">
                        <a:latin typeface="Cambria Math"/>
                        <a:ea typeface="Cambria Math"/>
                      </a:rPr>
                      <m:t>&gt;</m:t>
                    </m:r>
                    <m:sSub>
                      <m:sSubPr>
                        <m:ctrlPr>
                          <a:rPr lang="en-US" sz="24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−1</m:t>
                        </m:r>
                      </m:sub>
                    </m:sSub>
                  </m:oMath>
                </a14:m>
                <a:endParaRPr lang="en-US" sz="24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Such that</a:t>
                </a: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  <a:blipFill rotWithShape="1">
                <a:blip r:embed="rId2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5902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We have,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E has a limit point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endParaRPr lang="en-US" sz="24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Chose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> so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&lt;1</m:t>
                    </m:r>
                  </m:oMath>
                </a14:m>
                <a:endParaRPr lang="en-US" sz="24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Choosing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𝟑</m:t>
                        </m:r>
                      </m:sub>
                    </m:sSub>
                    <m:r>
                      <a:rPr lang="en-US" sz="2400" b="1" i="1">
                        <a:latin typeface="Cambria Math"/>
                        <a:ea typeface="Cambria Math"/>
                      </a:rPr>
                      <m:t>, . ..,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𝒊</m:t>
                        </m:r>
                        <m:r>
                          <a:rPr lang="en-US" sz="2400" b="1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1" i="1"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2400" dirty="0" smtClean="0"/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Since every nbd of p contains infinite many points of E.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Therefore for an integer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 smtClean="0">
                        <a:latin typeface="Cambria Math"/>
                        <a:ea typeface="Cambria Math"/>
                      </a:rPr>
                      <m:t>&gt;</m:t>
                    </m:r>
                    <m:sSub>
                      <m:sSubPr>
                        <m:ctrlPr>
                          <a:rPr lang="en-US" sz="24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−1</m:t>
                        </m:r>
                      </m:sub>
                    </m:sSub>
                  </m:oMath>
                </a14:m>
                <a:endParaRPr lang="en-US" sz="24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Such that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&lt;</m:t>
                    </m:r>
                    <m:f>
                      <m:fPr>
                        <m:type m:val="skw"/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  <a:blipFill rotWithShape="1">
                <a:blip r:embed="rId2"/>
                <a:stretch>
                  <a:fillRect l="-963" b="-71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9409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</p:spPr>
            <p:txBody>
              <a:bodyPr>
                <a:normAutofit lnSpcReduction="100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We have,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E has a limit point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endParaRPr lang="en-US" sz="24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Chose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> so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&lt;1</m:t>
                    </m:r>
                  </m:oMath>
                </a14:m>
                <a:endParaRPr lang="en-US" sz="24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Choosing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𝟑</m:t>
                        </m:r>
                      </m:sub>
                    </m:sSub>
                    <m:r>
                      <a:rPr lang="en-US" sz="2400" b="1" i="1">
                        <a:latin typeface="Cambria Math"/>
                        <a:ea typeface="Cambria Math"/>
                      </a:rPr>
                      <m:t>, . ..,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𝒊</m:t>
                        </m:r>
                        <m:r>
                          <a:rPr lang="en-US" sz="2400" b="1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1" i="1"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2400" dirty="0" smtClean="0"/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Since every nbd of p contains infinite many points of E.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Therefore for an integer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 smtClean="0">
                        <a:latin typeface="Cambria Math"/>
                        <a:ea typeface="Cambria Math"/>
                      </a:rPr>
                      <m:t>&gt;</m:t>
                    </m:r>
                    <m:sSub>
                      <m:sSubPr>
                        <m:ctrlPr>
                          <a:rPr lang="en-US" sz="24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−1</m:t>
                        </m:r>
                      </m:sub>
                    </m:sSub>
                  </m:oMath>
                </a14:m>
                <a:endParaRPr lang="en-US" sz="24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Such that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&lt;</m:t>
                    </m:r>
                    <m:f>
                      <m:fPr>
                        <m:type m:val="skw"/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</m:den>
                    </m:f>
                  </m:oMath>
                </a14:m>
                <a:endParaRPr lang="en-US" sz="24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Then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 smtClean="0"/>
                  <a:t> converges to p.</a:t>
                </a:r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  <a:blipFill rotWithShape="1">
                <a:blip r:embed="rId3"/>
                <a:stretch>
                  <a:fillRect l="-963" b="-24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0991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3533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en-US" sz="2800" b="1" dirty="0" smtClean="0"/>
                  <a:t>Theorem.</a:t>
                </a:r>
                <a:r>
                  <a:rPr lang="en-US" b="1" dirty="0" smtClean="0"/>
                  <a:t/>
                </a:r>
                <a:r>
                  <a:rPr lang="en-US" sz="2400" dirty="0" smtClean="0"/>
                  <a:t>Every </a:t>
                </a:r>
                <a:r>
                  <a:rPr lang="en-US" sz="2400" dirty="0"/>
                  <a:t>bounded sequence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/>
                  <a:t> contains a convergent subsequence</a:t>
                </a:r>
                <a:r>
                  <a:rPr lang="en-US" sz="2400" dirty="0" smtClean="0"/>
                  <a:t>.</a:t>
                </a:r>
              </a:p>
              <a:p>
                <a:pPr marL="0" lvl="0" indent="0">
                  <a:buNone/>
                </a:pPr>
                <a:r>
                  <a:rPr lang="en-US" sz="2400" b="1" dirty="0" smtClean="0"/>
                  <a:t>Proof.</a:t>
                </a:r>
                <a:r>
                  <a:rPr lang="en-US" sz="2400" dirty="0" smtClean="0"/>
                  <a:t/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481" t="-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9580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en-US" sz="2800" b="1" dirty="0" smtClean="0"/>
                  <a:t>Theorem.</a:t>
                </a:r>
                <a:r>
                  <a:rPr lang="en-US" b="1" dirty="0" smtClean="0"/>
                  <a:t/>
                </a:r>
                <a:r>
                  <a:rPr lang="en-US" sz="2400" dirty="0" smtClean="0"/>
                  <a:t>Every </a:t>
                </a:r>
                <a:r>
                  <a:rPr lang="en-US" sz="2400" dirty="0"/>
                  <a:t>bounded sequence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/>
                  <a:t> contains a convergent subsequence</a:t>
                </a:r>
                <a:r>
                  <a:rPr lang="en-US" sz="2400" dirty="0" smtClean="0"/>
                  <a:t>.</a:t>
                </a:r>
              </a:p>
              <a:p>
                <a:pPr marL="0" lvl="0" indent="0">
                  <a:buNone/>
                </a:pPr>
                <a:r>
                  <a:rPr lang="en-US" sz="2400" b="1" dirty="0" smtClean="0"/>
                  <a:t>Proof.</a:t>
                </a:r>
                <a:r>
                  <a:rPr lang="en-US" sz="2400" dirty="0" smtClean="0"/>
                  <a:t> 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 smtClean="0"/>
                  <a:t> be a bounded sequence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 smtClean="0"/>
                  <a:t>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481" t="-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7807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en-US" sz="2800" b="1" dirty="0" smtClean="0"/>
                  <a:t>Theorem.</a:t>
                </a:r>
                <a:r>
                  <a:rPr lang="en-US" b="1" dirty="0" smtClean="0"/>
                  <a:t/>
                </a:r>
                <a:r>
                  <a:rPr lang="en-US" sz="2400" dirty="0" smtClean="0"/>
                  <a:t>Every </a:t>
                </a:r>
                <a:r>
                  <a:rPr lang="en-US" sz="2400" dirty="0"/>
                  <a:t>bounded sequence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/>
                  <a:t> contains a convergent subsequence</a:t>
                </a:r>
                <a:r>
                  <a:rPr lang="en-US" sz="2400" dirty="0" smtClean="0"/>
                  <a:t>.</a:t>
                </a:r>
              </a:p>
              <a:p>
                <a:pPr marL="0" lvl="0" indent="0">
                  <a:buNone/>
                </a:pPr>
                <a:r>
                  <a:rPr lang="en-US" sz="2400" b="1" dirty="0" smtClean="0"/>
                  <a:t>Proof.</a:t>
                </a:r>
                <a:r>
                  <a:rPr lang="en-US" sz="2400" dirty="0" smtClean="0"/>
                  <a:t> 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 smtClean="0"/>
                  <a:t> be a bounded sequence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 smtClean="0"/>
                  <a:t>.</a:t>
                </a:r>
              </a:p>
              <a:p>
                <a:r>
                  <a:rPr lang="en-US" sz="2400" dirty="0" smtClean="0"/>
                  <a:t>Since sequence is bounded if </a:t>
                </a:r>
                <a:r>
                  <a:rPr lang="en-US" sz="2400" dirty="0" smtClean="0"/>
                  <a:t>the set of terms of the sequence is bounded.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481" t="-212" r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3063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en-US" sz="2800" b="1" dirty="0" smtClean="0"/>
                  <a:t>Theorem.</a:t>
                </a:r>
                <a:r>
                  <a:rPr lang="en-US" b="1" dirty="0" smtClean="0"/>
                  <a:t/>
                </a:r>
                <a:r>
                  <a:rPr lang="en-US" sz="2400" dirty="0" smtClean="0"/>
                  <a:t>Every </a:t>
                </a:r>
                <a:r>
                  <a:rPr lang="en-US" sz="2400" dirty="0"/>
                  <a:t>bounded sequence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/>
                  <a:t> contains a convergent subsequence</a:t>
                </a:r>
                <a:r>
                  <a:rPr lang="en-US" sz="2400" dirty="0" smtClean="0"/>
                  <a:t>.</a:t>
                </a:r>
              </a:p>
              <a:p>
                <a:pPr marL="0" lvl="0" indent="0">
                  <a:buNone/>
                </a:pPr>
                <a:r>
                  <a:rPr lang="en-US" sz="2400" b="1" dirty="0" smtClean="0"/>
                  <a:t>Proof.</a:t>
                </a:r>
                <a:r>
                  <a:rPr lang="en-US" sz="2400" dirty="0" smtClean="0"/>
                  <a:t> 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 smtClean="0"/>
                  <a:t> be a bounded sequence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 smtClean="0"/>
                  <a:t>.</a:t>
                </a:r>
              </a:p>
              <a:p>
                <a:r>
                  <a:rPr lang="en-US" sz="2400" dirty="0" smtClean="0"/>
                  <a:t>Since sequence is bounded if </a:t>
                </a:r>
                <a:r>
                  <a:rPr lang="en-US" sz="2400" dirty="0" smtClean="0"/>
                  <a:t>the set of terms of the sequence is bounded.</a:t>
                </a:r>
              </a:p>
              <a:p>
                <a:r>
                  <a:rPr lang="en-US" sz="2400" dirty="0" smtClean="0"/>
                  <a:t>This implies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𝐸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sz="2400" dirty="0" smtClean="0"/>
                  <a:t/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𝟏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𝟐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𝟑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𝟒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r>
                      <a:rPr lang="en-US" sz="2400" b="1" i="1">
                        <a:latin typeface="Cambria Math"/>
                      </a:rPr>
                      <m:t>. . . 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r>
                      <a:rPr lang="en-US" sz="2400" b="1" i="1">
                        <a:latin typeface="Cambria Math"/>
                      </a:rPr>
                      <m:t> . . .} </m:t>
                    </m:r>
                  </m:oMath>
                </a14:m>
                <a:r>
                  <a:rPr lang="en-US" sz="2400" dirty="0" smtClean="0"/>
                  <a:t>is bounded.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481" t="-212" r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809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en-US" sz="2800" b="1" dirty="0" smtClean="0"/>
                  <a:t>Theorem.</a:t>
                </a:r>
                <a:r>
                  <a:rPr lang="en-US" b="1" dirty="0" smtClean="0"/>
                  <a:t/>
                </a:r>
                <a:r>
                  <a:rPr lang="en-US" sz="2400" dirty="0" smtClean="0"/>
                  <a:t>Every </a:t>
                </a:r>
                <a:r>
                  <a:rPr lang="en-US" sz="2400" dirty="0"/>
                  <a:t>bounded sequence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/>
                  <a:t> contains a convergent subsequence</a:t>
                </a:r>
                <a:r>
                  <a:rPr lang="en-US" sz="2400" dirty="0" smtClean="0"/>
                  <a:t>.</a:t>
                </a:r>
              </a:p>
              <a:p>
                <a:pPr marL="0" lvl="0" indent="0">
                  <a:buNone/>
                </a:pPr>
                <a:r>
                  <a:rPr lang="en-US" sz="2400" b="1" dirty="0" smtClean="0"/>
                  <a:t>Proof.</a:t>
                </a:r>
                <a:r>
                  <a:rPr lang="en-US" sz="2400" dirty="0" smtClean="0"/>
                  <a:t> 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 smtClean="0"/>
                  <a:t> be a bounded sequence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 smtClean="0"/>
                  <a:t>.</a:t>
                </a:r>
              </a:p>
              <a:p>
                <a:r>
                  <a:rPr lang="en-US" sz="2400" dirty="0" smtClean="0"/>
                  <a:t>Since sequence is bounded if </a:t>
                </a:r>
                <a:r>
                  <a:rPr lang="en-US" sz="2400" dirty="0" smtClean="0"/>
                  <a:t>the set of terms of the sequence is bounded.</a:t>
                </a:r>
              </a:p>
              <a:p>
                <a:r>
                  <a:rPr lang="en-US" sz="2400" dirty="0" smtClean="0"/>
                  <a:t>This implies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𝐸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sz="2400" dirty="0" smtClean="0"/>
                  <a:t/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𝟏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𝟐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𝟑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𝟒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r>
                      <a:rPr lang="en-US" sz="2400" b="1" i="1">
                        <a:latin typeface="Cambria Math"/>
                      </a:rPr>
                      <m:t>. . . 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r>
                      <a:rPr lang="en-US" sz="2400" b="1" i="1">
                        <a:latin typeface="Cambria Math"/>
                      </a:rPr>
                      <m:t> . . .} </m:t>
                    </m:r>
                  </m:oMath>
                </a14:m>
                <a:r>
                  <a:rPr lang="en-US" sz="2400" dirty="0" smtClean="0"/>
                  <a:t>is bounded.</a:t>
                </a:r>
              </a:p>
              <a:p>
                <a:r>
                  <a:rPr lang="en-US" sz="2400" dirty="0"/>
                  <a:t>W</a:t>
                </a:r>
                <a:r>
                  <a:rPr lang="en-US" sz="2400" dirty="0" smtClean="0"/>
                  <a:t>e know that “Every bounded subset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 smtClean="0"/>
                  <a:t> lies in compact subset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 smtClean="0"/>
                  <a:t>”, therefore, E lies in compact subset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 smtClean="0"/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481" t="-212" r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4943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en-US" sz="2800" b="1" dirty="0" smtClean="0"/>
                  <a:t>Theorem.</a:t>
                </a:r>
                <a:r>
                  <a:rPr lang="en-US" b="1" dirty="0" smtClean="0"/>
                  <a:t/>
                </a:r>
                <a:r>
                  <a:rPr lang="en-US" sz="2400" dirty="0" smtClean="0"/>
                  <a:t>Every </a:t>
                </a:r>
                <a:r>
                  <a:rPr lang="en-US" sz="2400" dirty="0"/>
                  <a:t>bounded sequence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/>
                  <a:t> contains a convergent subsequence</a:t>
                </a:r>
                <a:r>
                  <a:rPr lang="en-US" sz="2400" dirty="0" smtClean="0"/>
                  <a:t>.</a:t>
                </a:r>
              </a:p>
              <a:p>
                <a:pPr marL="0" lvl="0" indent="0">
                  <a:buNone/>
                </a:pPr>
                <a:r>
                  <a:rPr lang="en-US" sz="2400" b="1" dirty="0" smtClean="0"/>
                  <a:t>Proof.</a:t>
                </a:r>
                <a:r>
                  <a:rPr lang="en-US" sz="2400" dirty="0" smtClean="0"/>
                  <a:t> 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 smtClean="0"/>
                  <a:t> be a bounded sequence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 smtClean="0"/>
                  <a:t>.</a:t>
                </a:r>
              </a:p>
              <a:p>
                <a:r>
                  <a:rPr lang="en-US" sz="2400" dirty="0" smtClean="0"/>
                  <a:t>Since sequence is bounded if </a:t>
                </a:r>
                <a:r>
                  <a:rPr lang="en-US" sz="2400" dirty="0" smtClean="0"/>
                  <a:t>the set of terms of the sequence is bounded.</a:t>
                </a:r>
              </a:p>
              <a:p>
                <a:r>
                  <a:rPr lang="en-US" sz="2400" dirty="0" smtClean="0"/>
                  <a:t>This implies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𝐸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sz="2400" dirty="0" smtClean="0"/>
                  <a:t/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𝟏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𝟐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𝟑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𝟒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r>
                      <a:rPr lang="en-US" sz="2400" b="1" i="1">
                        <a:latin typeface="Cambria Math"/>
                      </a:rPr>
                      <m:t>. . . 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r>
                      <a:rPr lang="en-US" sz="2400" b="1" i="1">
                        <a:latin typeface="Cambria Math"/>
                      </a:rPr>
                      <m:t> . . .} </m:t>
                    </m:r>
                  </m:oMath>
                </a14:m>
                <a:r>
                  <a:rPr lang="en-US" sz="2400" dirty="0" smtClean="0"/>
                  <a:t>is bounded.</a:t>
                </a:r>
              </a:p>
              <a:p>
                <a:r>
                  <a:rPr lang="en-US" sz="2400" dirty="0"/>
                  <a:t>W</a:t>
                </a:r>
                <a:r>
                  <a:rPr lang="en-US" sz="2400" dirty="0" smtClean="0"/>
                  <a:t>e know that “Every bounded subset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 smtClean="0"/>
                  <a:t> lies in compact subset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 smtClean="0"/>
                  <a:t>”, therefore, E lies in compact subset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 smtClean="0"/>
                  <a:t>.</a:t>
                </a:r>
              </a:p>
              <a:p>
                <a:r>
                  <a:rPr lang="en-US" sz="2400" dirty="0" smtClean="0"/>
                  <a:t>This implies that the sequence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/>
                  <a:t/>
                </a:r>
                <a:r>
                  <a:rPr lang="en-US" sz="2400" dirty="0" smtClean="0"/>
                  <a:t>lies in compact metric space.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481" t="-212" r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6146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en-US" sz="2800" b="1" dirty="0" smtClean="0"/>
                  <a:t>Theorem.</a:t>
                </a:r>
                <a:r>
                  <a:rPr lang="en-US" b="1" dirty="0" smtClean="0"/>
                  <a:t/>
                </a:r>
                <a:r>
                  <a:rPr lang="en-US" sz="2400" dirty="0" smtClean="0"/>
                  <a:t>Every </a:t>
                </a:r>
                <a:r>
                  <a:rPr lang="en-US" sz="2400" dirty="0"/>
                  <a:t>bounded sequence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/>
                  <a:t> contains a convergent subsequence</a:t>
                </a:r>
                <a:r>
                  <a:rPr lang="en-US" sz="2400" dirty="0" smtClean="0"/>
                  <a:t>.</a:t>
                </a:r>
              </a:p>
              <a:p>
                <a:pPr marL="0" lvl="0" indent="0">
                  <a:buNone/>
                </a:pPr>
                <a:r>
                  <a:rPr lang="en-US" sz="2400" b="1" dirty="0" smtClean="0"/>
                  <a:t>Proof.</a:t>
                </a:r>
                <a:r>
                  <a:rPr lang="en-US" sz="2400" dirty="0" smtClean="0"/>
                  <a:t> 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 smtClean="0"/>
                  <a:t> be a bounded sequence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 smtClean="0"/>
                  <a:t>.</a:t>
                </a:r>
              </a:p>
              <a:p>
                <a:r>
                  <a:rPr lang="en-US" sz="2400" dirty="0" smtClean="0"/>
                  <a:t>Since sequence is bounded if </a:t>
                </a:r>
                <a:r>
                  <a:rPr lang="en-US" sz="2400" dirty="0" smtClean="0"/>
                  <a:t>the set of terms of the sequence is bounded.</a:t>
                </a:r>
              </a:p>
              <a:p>
                <a:r>
                  <a:rPr lang="en-US" sz="2400" dirty="0" smtClean="0"/>
                  <a:t>This implies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𝐸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sz="2400" dirty="0" smtClean="0"/>
                  <a:t/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𝟏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𝟐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𝟑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𝟒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r>
                      <a:rPr lang="en-US" sz="2400" b="1" i="1">
                        <a:latin typeface="Cambria Math"/>
                      </a:rPr>
                      <m:t>. . . 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r>
                      <a:rPr lang="en-US" sz="2400" b="1" i="1">
                        <a:latin typeface="Cambria Math"/>
                      </a:rPr>
                      <m:t> . . .} </m:t>
                    </m:r>
                  </m:oMath>
                </a14:m>
                <a:r>
                  <a:rPr lang="en-US" sz="2400" dirty="0" smtClean="0"/>
                  <a:t>is bounded.</a:t>
                </a:r>
              </a:p>
              <a:p>
                <a:r>
                  <a:rPr lang="en-US" sz="2400" dirty="0"/>
                  <a:t>W</a:t>
                </a:r>
                <a:r>
                  <a:rPr lang="en-US" sz="2400" dirty="0" smtClean="0"/>
                  <a:t>e know that “Every bounded subset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 smtClean="0"/>
                  <a:t> lies in compact subset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 smtClean="0"/>
                  <a:t>”, therefore, E lies in compact subset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 smtClean="0"/>
                  <a:t>.</a:t>
                </a:r>
              </a:p>
              <a:p>
                <a:r>
                  <a:rPr lang="en-US" sz="2400" dirty="0" smtClean="0"/>
                  <a:t>This implies that the sequence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/>
                  <a:t/>
                </a:r>
                <a:r>
                  <a:rPr lang="en-US" sz="2400" dirty="0" smtClean="0"/>
                  <a:t>lies in compact metric space.</a:t>
                </a:r>
              </a:p>
              <a:p>
                <a:r>
                  <a:rPr lang="en-US" sz="2400" dirty="0" smtClean="0"/>
                  <a:t>We know that “If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 smtClean="0"/>
                  <a:t> is a sequence in a compact metric space X, then some subsequence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 smtClean="0"/>
                  <a:t> converges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 smtClean="0"/>
                  <a:t>”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481" t="-212" r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0405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 lnSpcReduction="10000"/>
              </a:bodyPr>
              <a:lstStyle/>
              <a:p>
                <a:pPr marL="0" lvl="0" indent="0">
                  <a:buNone/>
                </a:pPr>
                <a:r>
                  <a:rPr lang="en-US" sz="2800" b="1" dirty="0" smtClean="0"/>
                  <a:t>Theorem.</a:t>
                </a:r>
                <a:r>
                  <a:rPr lang="en-US" b="1" dirty="0" smtClean="0"/>
                  <a:t/>
                </a:r>
                <a:r>
                  <a:rPr lang="en-US" sz="2400" dirty="0" smtClean="0"/>
                  <a:t>Every </a:t>
                </a:r>
                <a:r>
                  <a:rPr lang="en-US" sz="2400" dirty="0"/>
                  <a:t>bounded sequence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/>
                  <a:t> contains a convergent subsequence</a:t>
                </a:r>
                <a:r>
                  <a:rPr lang="en-US" sz="2400" dirty="0" smtClean="0"/>
                  <a:t>.</a:t>
                </a:r>
              </a:p>
              <a:p>
                <a:pPr marL="0" lvl="0" indent="0">
                  <a:buNone/>
                </a:pPr>
                <a:r>
                  <a:rPr lang="en-US" sz="2400" b="1" dirty="0" smtClean="0"/>
                  <a:t>Proof.</a:t>
                </a:r>
                <a:r>
                  <a:rPr lang="en-US" sz="2400" dirty="0" smtClean="0"/>
                  <a:t> 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 smtClean="0"/>
                  <a:t> be a bounded sequence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 smtClean="0"/>
                  <a:t>.</a:t>
                </a:r>
              </a:p>
              <a:p>
                <a:r>
                  <a:rPr lang="en-US" sz="2400" dirty="0" smtClean="0"/>
                  <a:t>Since sequence is bounded if </a:t>
                </a:r>
                <a:r>
                  <a:rPr lang="en-US" sz="2400" dirty="0" smtClean="0"/>
                  <a:t>the set of terms of the sequence is bounded.</a:t>
                </a:r>
              </a:p>
              <a:p>
                <a:r>
                  <a:rPr lang="en-US" sz="2400" dirty="0" smtClean="0"/>
                  <a:t>This implies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𝐸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sz="2400" dirty="0" smtClean="0"/>
                  <a:t/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𝟏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𝟐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𝟑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𝟒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r>
                      <a:rPr lang="en-US" sz="2400" b="1" i="1">
                        <a:latin typeface="Cambria Math"/>
                      </a:rPr>
                      <m:t>. . . 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  <m:r>
                          <a:rPr lang="en-US" sz="2400" b="1" i="1">
                            <a:latin typeface="Cambria Math"/>
                          </a:rPr>
                          <m:t>,</m:t>
                        </m:r>
                      </m:sub>
                    </m:sSub>
                    <m:r>
                      <a:rPr lang="en-US" sz="2400" b="1" i="1">
                        <a:latin typeface="Cambria Math"/>
                      </a:rPr>
                      <m:t> . . .} </m:t>
                    </m:r>
                  </m:oMath>
                </a14:m>
                <a:r>
                  <a:rPr lang="en-US" sz="2400" dirty="0" smtClean="0"/>
                  <a:t>is bounded.</a:t>
                </a:r>
              </a:p>
              <a:p>
                <a:r>
                  <a:rPr lang="en-US" sz="2400" dirty="0"/>
                  <a:t>W</a:t>
                </a:r>
                <a:r>
                  <a:rPr lang="en-US" sz="2400" dirty="0" smtClean="0"/>
                  <a:t>e know that “Every bounded subset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 smtClean="0"/>
                  <a:t> lies in compact subset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 smtClean="0"/>
                  <a:t>”, therefore, E lies in compact subset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 smtClean="0"/>
                  <a:t>.</a:t>
                </a:r>
              </a:p>
              <a:p>
                <a:r>
                  <a:rPr lang="en-US" sz="2400" dirty="0" smtClean="0"/>
                  <a:t>This implies that the sequence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/>
                  <a:t/>
                </a:r>
                <a:r>
                  <a:rPr lang="en-US" sz="2400" dirty="0" smtClean="0"/>
                  <a:t>lies in compact metric space.</a:t>
                </a:r>
              </a:p>
              <a:p>
                <a:r>
                  <a:rPr lang="en-US" sz="2400" dirty="0" smtClean="0"/>
                  <a:t>We know that “If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 smtClean="0"/>
                  <a:t> is a sequence in a compact metric space X, then some subsequence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 smtClean="0"/>
                  <a:t> converges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 smtClean="0"/>
                  <a:t>”</a:t>
                </a:r>
              </a:p>
              <a:p>
                <a:r>
                  <a:rPr lang="en-US" sz="2400" dirty="0" smtClean="0"/>
                  <a:t>Therefore there exists some subsequence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/>
                  <a:t/>
                </a:r>
                <a:r>
                  <a:rPr lang="en-US" sz="2400" dirty="0" smtClean="0"/>
                  <a:t>which converges to some point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 smtClean="0"/>
                  <a:t>.</a:t>
                </a:r>
                <a:endParaRPr lang="en-US" sz="24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481" t="-1062" r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0643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2697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en-US" sz="2800" b="1" dirty="0" smtClean="0"/>
                  <a:t>Theorem. </a:t>
                </a:r>
                <a:r>
                  <a:rPr lang="en-US" sz="2400" dirty="0" smtClean="0"/>
                  <a:t>The </a:t>
                </a:r>
                <a:r>
                  <a:rPr lang="en-US" sz="2400" dirty="0"/>
                  <a:t>subsequential limits of a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in a metric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dirty="0"/>
                  <a:t> form a closed subset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r>
                  <a:rPr lang="en-US" b="1" dirty="0" smtClean="0"/>
                  <a:t>Proof</a:t>
                </a:r>
                <a:r>
                  <a:rPr lang="en-US" b="1" dirty="0" smtClean="0"/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3"/>
                <a:stretch>
                  <a:fillRect l="-1630" t="-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0534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en-US" sz="2800" b="1" dirty="0" smtClean="0"/>
                  <a:t>Theorem. </a:t>
                </a:r>
                <a:r>
                  <a:rPr lang="en-US" sz="2400" dirty="0" smtClean="0"/>
                  <a:t>The </a:t>
                </a:r>
                <a:r>
                  <a:rPr lang="en-US" sz="2400" dirty="0"/>
                  <a:t>subsequential limits of a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in a metric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dirty="0"/>
                  <a:t> form a closed subset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r>
                  <a:rPr lang="en-US" b="1" dirty="0" smtClean="0"/>
                  <a:t>Proof</a:t>
                </a:r>
                <a:r>
                  <a:rPr lang="en-US" b="1" dirty="0" smtClean="0"/>
                  <a:t>.</a:t>
                </a:r>
              </a:p>
              <a:p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 smtClean="0"/>
                  <a:t> be the set of all subsequential limits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}</m:t>
                    </m:r>
                  </m:oMath>
                </a14:m>
                <a:endParaRPr lang="en-US" sz="2400" dirty="0" smtClean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2"/>
                <a:stretch>
                  <a:fillRect l="-1630" t="-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7687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en-US" sz="2800" b="1" dirty="0" smtClean="0"/>
                  <a:t>Theorem. </a:t>
                </a:r>
                <a:r>
                  <a:rPr lang="en-US" sz="2400" dirty="0" smtClean="0"/>
                  <a:t>The </a:t>
                </a:r>
                <a:r>
                  <a:rPr lang="en-US" sz="2400" dirty="0"/>
                  <a:t>subsequential limits of a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in a metric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dirty="0"/>
                  <a:t> form a closed subset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r>
                  <a:rPr lang="en-US" b="1" dirty="0" smtClean="0"/>
                  <a:t>Proof</a:t>
                </a:r>
                <a:r>
                  <a:rPr lang="en-US" b="1" dirty="0" smtClean="0"/>
                  <a:t>.</a:t>
                </a:r>
              </a:p>
              <a:p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 smtClean="0"/>
                  <a:t> be the set of all subsequential limits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}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Let q be a limit point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endParaRPr lang="en-US" sz="2400" dirty="0" smtClean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2"/>
                <a:stretch>
                  <a:fillRect l="-1630" t="-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5388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en-US" sz="2800" b="1" dirty="0" smtClean="0"/>
                  <a:t>Theorem. </a:t>
                </a:r>
                <a:r>
                  <a:rPr lang="en-US" sz="2400" dirty="0" smtClean="0"/>
                  <a:t>The </a:t>
                </a:r>
                <a:r>
                  <a:rPr lang="en-US" sz="2400" dirty="0"/>
                  <a:t>subsequential limits of a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in a metric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dirty="0"/>
                  <a:t> form a closed subset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r>
                  <a:rPr lang="en-US" b="1" dirty="0" smtClean="0"/>
                  <a:t>Proof</a:t>
                </a:r>
                <a:r>
                  <a:rPr lang="en-US" b="1" dirty="0" smtClean="0"/>
                  <a:t>.</a:t>
                </a:r>
              </a:p>
              <a:p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 smtClean="0"/>
                  <a:t> be the set of all subsequential limits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}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Let q be a limit point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We have to show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𝑞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endParaRPr lang="en-US" sz="2400" dirty="0" smtClean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2"/>
                <a:stretch>
                  <a:fillRect l="-1630" t="-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1452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en-US" sz="2800" b="1" dirty="0" smtClean="0"/>
                  <a:t>Theorem. </a:t>
                </a:r>
                <a:r>
                  <a:rPr lang="en-US" sz="2400" dirty="0" smtClean="0"/>
                  <a:t>The </a:t>
                </a:r>
                <a:r>
                  <a:rPr lang="en-US" sz="2400" dirty="0"/>
                  <a:t>subsequential limits of a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in a metric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dirty="0"/>
                  <a:t> form a closed subset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r>
                  <a:rPr lang="en-US" b="1" dirty="0" smtClean="0"/>
                  <a:t>Proof</a:t>
                </a:r>
                <a:r>
                  <a:rPr lang="en-US" b="1" dirty="0" smtClean="0"/>
                  <a:t>.</a:t>
                </a:r>
              </a:p>
              <a:p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 smtClean="0"/>
                  <a:t> be the set of all subsequential limits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}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Let q be a limit point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We have to show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𝑞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> so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en-US" sz="2400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endParaRPr lang="en-US" sz="2400" dirty="0" smtClean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2"/>
                <a:stretch>
                  <a:fillRect l="-1630" t="-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0736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en-US" sz="2800" b="1" dirty="0" smtClean="0"/>
                  <a:t>Theorem. </a:t>
                </a:r>
                <a:r>
                  <a:rPr lang="en-US" sz="2400" dirty="0" smtClean="0"/>
                  <a:t>The </a:t>
                </a:r>
                <a:r>
                  <a:rPr lang="en-US" sz="2400" dirty="0"/>
                  <a:t>subsequential limits of a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in a metric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dirty="0"/>
                  <a:t> form a closed subset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r>
                  <a:rPr lang="en-US" b="1" dirty="0" smtClean="0"/>
                  <a:t>Proof</a:t>
                </a:r>
                <a:r>
                  <a:rPr lang="en-US" b="1" dirty="0" smtClean="0"/>
                  <a:t>.</a:t>
                </a:r>
              </a:p>
              <a:p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 smtClean="0"/>
                  <a:t> be the set of all subsequential limits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}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Let q be a limit point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We have to show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𝑞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> so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en-US" sz="2400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(If no such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> exists,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 smtClean="0"/>
                  <a:t> has only one point, and there is nothing to prove)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2"/>
                <a:stretch>
                  <a:fillRect l="-1630" t="-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3992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en-US" sz="2800" b="1" dirty="0" smtClean="0"/>
                  <a:t>Theorem. </a:t>
                </a:r>
                <a:r>
                  <a:rPr lang="en-US" sz="2400" dirty="0" smtClean="0"/>
                  <a:t>The </a:t>
                </a:r>
                <a:r>
                  <a:rPr lang="en-US" sz="2400" dirty="0"/>
                  <a:t>subsequential limits of a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in a metric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dirty="0"/>
                  <a:t> form a closed subset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r>
                  <a:rPr lang="en-US" b="1" dirty="0" smtClean="0"/>
                  <a:t>Proof</a:t>
                </a:r>
                <a:r>
                  <a:rPr lang="en-US" b="1" dirty="0" smtClean="0"/>
                  <a:t>.</a:t>
                </a:r>
              </a:p>
              <a:p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 smtClean="0"/>
                  <a:t> be the set of all subsequential limits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}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Let q be a limit point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We have to show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𝑞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> so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en-US" sz="2400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(If no such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> exists,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 smtClean="0"/>
                  <a:t> has only one point, and there is nothing to prove)</a:t>
                </a:r>
              </a:p>
              <a:p>
                <a:r>
                  <a:rPr lang="en-US" sz="2400" dirty="0" smtClean="0"/>
                  <a:t>Put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𝑑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𝑞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2400" dirty="0" smtClean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2"/>
                <a:stretch>
                  <a:fillRect l="-1630" t="-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8248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en-US" sz="2800" b="1" dirty="0" smtClean="0"/>
                  <a:t>Theorem. </a:t>
                </a:r>
                <a:r>
                  <a:rPr lang="en-US" sz="2400" dirty="0" smtClean="0"/>
                  <a:t>The </a:t>
                </a:r>
                <a:r>
                  <a:rPr lang="en-US" sz="2400" dirty="0"/>
                  <a:t>subsequential limits of a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in a metric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dirty="0"/>
                  <a:t> form a closed subset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r>
                  <a:rPr lang="en-US" b="1" dirty="0" smtClean="0"/>
                  <a:t>Proof</a:t>
                </a:r>
                <a:r>
                  <a:rPr lang="en-US" b="1" dirty="0" smtClean="0"/>
                  <a:t>.</a:t>
                </a:r>
              </a:p>
              <a:p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 smtClean="0"/>
                  <a:t> be the set of all subsequential limits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}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Let q be a limit point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We have to show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𝑞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> so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en-US" sz="2400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(If no such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> exists,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 smtClean="0"/>
                  <a:t> has only one point, and there is nothing to prove)</a:t>
                </a:r>
              </a:p>
              <a:p>
                <a:r>
                  <a:rPr lang="en-US" sz="2400" dirty="0" smtClean="0"/>
                  <a:t>Put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𝑑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𝑞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400" b="1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400" b="1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𝟑</m:t>
                        </m:r>
                      </m:sub>
                    </m:sSub>
                    <m:r>
                      <a:rPr lang="en-US" sz="2400" b="1" i="1">
                        <a:latin typeface="Cambria Math"/>
                        <a:ea typeface="Cambria Math"/>
                      </a:rPr>
                      <m:t>, . ..,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𝒊</m:t>
                        </m:r>
                        <m:r>
                          <a:rPr lang="en-US" sz="2400" b="1" i="1">
                            <a:latin typeface="Cambria Math"/>
                          </a:rPr>
                          <m:t>−</m:t>
                        </m:r>
                        <m:r>
                          <a:rPr lang="en-US" sz="2400" b="1" i="1"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2400" dirty="0" smtClean="0"/>
                  <a:t> are chosen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2"/>
                <a:stretch>
                  <a:fillRect l="-1630" t="-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8921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>
                <a:normAutofit/>
              </a:bodyPr>
              <a:lstStyle/>
              <a:p>
                <a:pPr marL="0" lvl="0" indent="0">
                  <a:buNone/>
                </a:pPr>
                <a:r>
                  <a:rPr lang="en-US" sz="2800" b="1" dirty="0" smtClean="0"/>
                  <a:t>Theorem. </a:t>
                </a:r>
                <a:r>
                  <a:rPr lang="en-US" sz="2400" dirty="0" smtClean="0"/>
                  <a:t>The </a:t>
                </a:r>
                <a:r>
                  <a:rPr lang="en-US" sz="2400" dirty="0"/>
                  <a:t>subsequential limits of a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in a metric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dirty="0"/>
                  <a:t> form a closed subset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r>
                  <a:rPr lang="en-US" b="1" dirty="0" smtClean="0"/>
                  <a:t>Proof</a:t>
                </a:r>
                <a:r>
                  <a:rPr lang="en-US" b="1" dirty="0" smtClean="0"/>
                  <a:t>.</a:t>
                </a:r>
              </a:p>
              <a:p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 smtClean="0"/>
                  <a:t> be the set of all subsequential limits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}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Let q be a limit point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We have to show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𝑞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> so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en-US" sz="2400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(If no such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> exists,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 smtClean="0"/>
                  <a:t> has only one point, and there is nothing to prove)</a:t>
                </a:r>
              </a:p>
              <a:p>
                <a:r>
                  <a:rPr lang="en-US" sz="2400" dirty="0" smtClean="0"/>
                  <a:t>Put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𝑑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𝑞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400" b="1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400" b="1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𝟑</m:t>
                        </m:r>
                      </m:sub>
                    </m:sSub>
                    <m:r>
                      <a:rPr lang="en-US" sz="2400" b="1" i="1">
                        <a:latin typeface="Cambria Math"/>
                        <a:ea typeface="Cambria Math"/>
                      </a:rPr>
                      <m:t>, . ..,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𝒊</m:t>
                        </m:r>
                        <m:r>
                          <a:rPr lang="en-US" sz="2400" b="1" i="1">
                            <a:latin typeface="Cambria Math"/>
                          </a:rPr>
                          <m:t>−</m:t>
                        </m:r>
                        <m:r>
                          <a:rPr lang="en-US" sz="2400" b="1" i="1"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2400" dirty="0" smtClean="0"/>
                  <a:t> are chosen</a:t>
                </a:r>
              </a:p>
              <a:p>
                <a:r>
                  <a:rPr lang="en-US" sz="2400" dirty="0" smtClean="0"/>
                  <a:t>Since q is a limit point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 smtClean="0"/>
                  <a:t>, there is an </a:t>
                </a:r>
                <a:endParaRPr lang="en-US" sz="24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2"/>
                <a:stretch>
                  <a:fillRect l="-1630" t="-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2816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 smtClean="0"/>
                  <a:t> with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𝑞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ea typeface="Cambria Math"/>
                      </a:rPr>
                      <m:t>&lt;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𝛿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5822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 smtClean="0"/>
                  <a:t> with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𝑞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ea typeface="Cambria Math"/>
                      </a:rPr>
                      <m:t>&lt;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𝛿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Since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𝐸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</m:oMath>
                </a14:m>
                <a:r>
                  <a:rPr lang="en-US" sz="2400" dirty="0" smtClean="0"/>
                  <a:t>there is 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 smtClean="0">
                        <a:latin typeface="Cambria Math"/>
                        <a:ea typeface="Cambria Math"/>
                      </a:rPr>
                      <m:t>&gt;</m:t>
                    </m:r>
                    <m:sSub>
                      <m:sSubPr>
                        <m:ctrlPr>
                          <a:rPr lang="en-US" sz="24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sz="2400" dirty="0" smtClean="0"/>
                  <a:t/>
                </a:r>
                <a:r>
                  <a:rPr lang="en-US" sz="2400" dirty="0" err="1" smtClean="0"/>
                  <a:t>s.t.</a:t>
                </a:r>
                <a:endParaRPr lang="en-US" sz="24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2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489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 smtClean="0"/>
                  <a:t> with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𝑞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ea typeface="Cambria Math"/>
                      </a:rPr>
                      <m:t>&lt;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𝛿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Since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𝐸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</m:oMath>
                </a14:m>
                <a:r>
                  <a:rPr lang="en-US" sz="2400" dirty="0" smtClean="0"/>
                  <a:t>there is 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 smtClean="0">
                        <a:latin typeface="Cambria Math"/>
                        <a:ea typeface="Cambria Math"/>
                      </a:rPr>
                      <m:t>&gt;</m:t>
                    </m:r>
                    <m:sSub>
                      <m:sSubPr>
                        <m:ctrlPr>
                          <a:rPr lang="en-US" sz="24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sz="2400" dirty="0" smtClean="0"/>
                  <a:t/>
                </a:r>
                <a:r>
                  <a:rPr lang="en-US" sz="2400" dirty="0" err="1" smtClean="0"/>
                  <a:t>s.t.</a:t>
                </a:r>
                <a:endParaRPr lang="en-US" sz="2400" dirty="0" smtClean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&lt;</m:t>
                    </m:r>
                  </m:oMath>
                </a14:m>
                <a:r>
                  <a:rPr lang="en-US" sz="2400" dirty="0">
                    <a:ea typeface="Cambria Math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 smtClean="0"/>
                  <a:t>. Then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2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0310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 smtClean="0"/>
                  <a:t> with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𝑞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ea typeface="Cambria Math"/>
                      </a:rPr>
                      <m:t>&lt;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𝛿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Since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𝐸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</m:oMath>
                </a14:m>
                <a:r>
                  <a:rPr lang="en-US" sz="2400" dirty="0" smtClean="0"/>
                  <a:t>there is 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 smtClean="0">
                        <a:latin typeface="Cambria Math"/>
                        <a:ea typeface="Cambria Math"/>
                      </a:rPr>
                      <m:t>&gt;</m:t>
                    </m:r>
                    <m:sSub>
                      <m:sSubPr>
                        <m:ctrlPr>
                          <a:rPr lang="en-US" sz="24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sz="2400" dirty="0" smtClean="0"/>
                  <a:t/>
                </a:r>
                <a:r>
                  <a:rPr lang="en-US" sz="2400" dirty="0" err="1" smtClean="0"/>
                  <a:t>s.t.</a:t>
                </a:r>
                <a:endParaRPr lang="en-US" sz="2400" dirty="0" smtClean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&lt;</m:t>
                    </m:r>
                  </m:oMath>
                </a14:m>
                <a:r>
                  <a:rPr lang="en-US" sz="2400" dirty="0">
                    <a:ea typeface="Cambria Math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 smtClean="0"/>
                  <a:t>. Then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𝑞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≤=</m:t>
                    </m:r>
                    <m:f>
                      <m:f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−1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2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7412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 smtClean="0"/>
                  <a:t> with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𝑞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ea typeface="Cambria Math"/>
                      </a:rPr>
                      <m:t>&lt;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𝛿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Since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𝐸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</m:oMath>
                </a14:m>
                <a:r>
                  <a:rPr lang="en-US" sz="2400" dirty="0" smtClean="0"/>
                  <a:t>there is 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 smtClean="0">
                        <a:latin typeface="Cambria Math"/>
                        <a:ea typeface="Cambria Math"/>
                      </a:rPr>
                      <m:t>&gt;</m:t>
                    </m:r>
                    <m:sSub>
                      <m:sSubPr>
                        <m:ctrlPr>
                          <a:rPr lang="en-US" sz="24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sz="2400" dirty="0" smtClean="0"/>
                  <a:t/>
                </a:r>
                <a:r>
                  <a:rPr lang="en-US" sz="2400" dirty="0" err="1" smtClean="0"/>
                  <a:t>s.t.</a:t>
                </a:r>
                <a:endParaRPr lang="en-US" sz="2400" dirty="0" smtClean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&lt;</m:t>
                    </m:r>
                  </m:oMath>
                </a14:m>
                <a:r>
                  <a:rPr lang="en-US" sz="2400" dirty="0">
                    <a:ea typeface="Cambria Math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 smtClean="0"/>
                  <a:t>. Then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𝑞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≤=</m:t>
                    </m:r>
                    <m:f>
                      <m:f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−1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𝑖</m:t>
                    </m:r>
                    <m:r>
                      <a:rPr lang="en-US" sz="2400" b="0" i="1" smtClean="0">
                        <a:latin typeface="Cambria Math"/>
                      </a:rPr>
                      <m:t>=1,2,….</m:t>
                    </m:r>
                  </m:oMath>
                </a14:m>
                <a:endParaRPr lang="en-US" sz="24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2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3885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 smtClean="0"/>
                  <a:t> with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𝑞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ea typeface="Cambria Math"/>
                      </a:rPr>
                      <m:t>&lt;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𝛿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Since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𝐸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</m:oMath>
                </a14:m>
                <a:r>
                  <a:rPr lang="en-US" sz="2400" dirty="0" smtClean="0"/>
                  <a:t>there is 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 smtClean="0">
                        <a:latin typeface="Cambria Math"/>
                        <a:ea typeface="Cambria Math"/>
                      </a:rPr>
                      <m:t>&gt;</m:t>
                    </m:r>
                    <m:sSub>
                      <m:sSubPr>
                        <m:ctrlPr>
                          <a:rPr lang="en-US" sz="24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sz="2400" dirty="0" smtClean="0"/>
                  <a:t/>
                </a:r>
                <a:r>
                  <a:rPr lang="en-US" sz="2400" dirty="0" err="1" smtClean="0"/>
                  <a:t>s.t.</a:t>
                </a:r>
                <a:endParaRPr lang="en-US" sz="2400" dirty="0" smtClean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&lt;</m:t>
                    </m:r>
                  </m:oMath>
                </a14:m>
                <a:r>
                  <a:rPr lang="en-US" sz="2400" dirty="0">
                    <a:ea typeface="Cambria Math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 smtClean="0"/>
                  <a:t>. Then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𝑞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≤=</m:t>
                    </m:r>
                    <m:f>
                      <m:f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−1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𝑖</m:t>
                    </m:r>
                    <m:r>
                      <a:rPr lang="en-US" sz="2400" b="0" i="1" smtClean="0">
                        <a:latin typeface="Cambria Math"/>
                      </a:rPr>
                      <m:t>=1,2,….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This implies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 smtClean="0"/>
                  <a:t> converges to q.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2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1505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 smtClean="0"/>
                  <a:t> with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𝑞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ea typeface="Cambria Math"/>
                      </a:rPr>
                      <m:t>&lt;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𝛿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Since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𝐸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</m:oMath>
                </a14:m>
                <a:r>
                  <a:rPr lang="en-US" sz="2400" dirty="0" smtClean="0"/>
                  <a:t>there is 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 smtClean="0">
                        <a:latin typeface="Cambria Math"/>
                        <a:ea typeface="Cambria Math"/>
                      </a:rPr>
                      <m:t>&gt;</m:t>
                    </m:r>
                    <m:sSub>
                      <m:sSubPr>
                        <m:ctrlPr>
                          <a:rPr lang="en-US" sz="24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sz="2400" dirty="0" smtClean="0"/>
                  <a:t/>
                </a:r>
                <a:r>
                  <a:rPr lang="en-US" sz="2400" dirty="0" err="1" smtClean="0"/>
                  <a:t>s.t.</a:t>
                </a:r>
                <a:endParaRPr lang="en-US" sz="2400" dirty="0" smtClean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&lt;</m:t>
                    </m:r>
                  </m:oMath>
                </a14:m>
                <a:r>
                  <a:rPr lang="en-US" sz="2400" dirty="0">
                    <a:ea typeface="Cambria Math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 smtClean="0"/>
                  <a:t>. Then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𝑞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≤=</m:t>
                    </m:r>
                    <m:f>
                      <m:f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−1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𝑖</m:t>
                    </m:r>
                    <m:r>
                      <a:rPr lang="en-US" sz="2400" b="0" i="1" smtClean="0">
                        <a:latin typeface="Cambria Math"/>
                      </a:rPr>
                      <m:t>=1,2,….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This implies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 smtClean="0"/>
                  <a:t> converges to q.</a:t>
                </a:r>
              </a:p>
              <a:p>
                <a:r>
                  <a:rPr lang="en-US" sz="2400" dirty="0" smtClean="0"/>
                  <a:t>Hence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𝑞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∗</m:t>
                        </m:r>
                      </m:sup>
                    </m:sSup>
                  </m:oMath>
                </a14:m>
                <a:endParaRPr lang="en-US" sz="24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8959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 smtClean="0"/>
                  <a:t> with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𝑞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ea typeface="Cambria Math"/>
                      </a:rPr>
                      <m:t>&lt;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𝛿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Since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𝐸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</m:oMath>
                </a14:m>
                <a:r>
                  <a:rPr lang="en-US" sz="2400" dirty="0" smtClean="0"/>
                  <a:t>there is 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 smtClean="0">
                        <a:latin typeface="Cambria Math"/>
                        <a:ea typeface="Cambria Math"/>
                      </a:rPr>
                      <m:t>&gt;</m:t>
                    </m:r>
                    <m:sSub>
                      <m:sSubPr>
                        <m:ctrlPr>
                          <a:rPr lang="en-US" sz="24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sz="2400" dirty="0" smtClean="0"/>
                  <a:t/>
                </a:r>
                <a:r>
                  <a:rPr lang="en-US" sz="2400" dirty="0" err="1" smtClean="0"/>
                  <a:t>s.t.</a:t>
                </a:r>
                <a:endParaRPr lang="en-US" sz="2400" dirty="0" smtClean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&lt;</m:t>
                    </m:r>
                  </m:oMath>
                </a14:m>
                <a:r>
                  <a:rPr lang="en-US" sz="2400" dirty="0">
                    <a:ea typeface="Cambria Math"/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 smtClean="0"/>
                  <a:t>. Then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𝑞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≤=</m:t>
                    </m:r>
                    <m:f>
                      <m:f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−1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𝑖</m:t>
                    </m:r>
                    <m:r>
                      <a:rPr lang="en-US" sz="2400" b="0" i="1" smtClean="0">
                        <a:latin typeface="Cambria Math"/>
                      </a:rPr>
                      <m:t>=1,2,….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This implies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 smtClean="0"/>
                  <a:t> converges to q.</a:t>
                </a:r>
              </a:p>
              <a:p>
                <a:r>
                  <a:rPr lang="en-US" sz="2400" dirty="0" smtClean="0"/>
                  <a:t>Hence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𝑞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∗</m:t>
                        </m:r>
                      </m:sup>
                    </m:sSup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This completes the proof.</a:t>
                </a: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3643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7790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Cauchy Sequence.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117046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4911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800" b="1" dirty="0" smtClean="0"/>
              <a:t>Theorem.</a:t>
            </a:r>
            <a:r>
              <a:rPr lang="en-US" b="1" dirty="0" smtClean="0"/>
              <a:t> </a:t>
            </a:r>
            <a:r>
              <a:rPr lang="en-US" sz="2400" dirty="0" smtClean="0"/>
              <a:t>In </a:t>
            </a:r>
            <a:r>
              <a:rPr lang="en-US" sz="2400" dirty="0"/>
              <a:t>𝑎𝑛𝑦 𝑚𝑒𝑡𝑟𝑖𝑐 𝑠𝑝𝑎𝑐𝑒 𝑋, 𝑒𝑣𝑒𝑟𝑦 𝑐𝑜𝑛𝑣𝑒𝑟𝑔𝑒𝑛𝑡 </a:t>
            </a:r>
            <a:r>
              <a:rPr lang="en-US" sz="2400" dirty="0" smtClean="0"/>
              <a:t>sequence </a:t>
            </a:r>
            <a:r>
              <a:rPr lang="en-US" sz="2400" dirty="0"/>
              <a:t>𝑖𝑠 </a:t>
            </a:r>
            <a:r>
              <a:rPr lang="en-US" sz="2400" dirty="0" smtClean="0"/>
              <a:t>𝑎 Cauchy sequence.</a:t>
            </a:r>
            <a:endParaRPr lang="en-US" sz="2400" i="1" baseline="-25000" dirty="0" smtClean="0"/>
          </a:p>
          <a:p>
            <a:r>
              <a:rPr lang="en-US" dirty="0" smtClean="0"/>
              <a:t>Proof.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4061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4808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9740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5258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 smtClean="0">
                    <a:latin typeface="Arial Black" pitchFamily="34" charset="0"/>
                  </a:rPr>
                  <a:t>Lecture summery:</a:t>
                </a:r>
                <a:endParaRPr lang="en-US" sz="2800" dirty="0">
                  <a:latin typeface="Arial Black" pitchFamily="34" charset="0"/>
                </a:endParaRPr>
              </a:p>
              <a:p>
                <a:r>
                  <a:rPr lang="en-US" sz="2400" b="1" dirty="0" smtClean="0"/>
                  <a:t>We have proved </a:t>
                </a:r>
                <a:r>
                  <a:rPr lang="en-US" sz="2400" b="1" dirty="0"/>
                  <a:t>that:</a:t>
                </a:r>
              </a:p>
              <a:p>
                <a:pPr lvl="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is a sequence in a compact metric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then some subsequence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converges to a point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pPr lvl="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US" sz="2400" dirty="0"/>
                  <a:t>Every bounded sequence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400" dirty="0"/>
                  <a:t> contains a convergent subsequence.</a:t>
                </a:r>
              </a:p>
              <a:p>
                <a:pPr marL="457200" indent="-45720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US" sz="2400" dirty="0"/>
                  <a:t>The subsequential limits of a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in a metric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dirty="0"/>
                  <a:t> form a closed subset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259" t="-1062" r="-1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542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  <a:p>
            <a:endParaRPr lang="en-US" sz="2800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THANK YOU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2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5241</TotalTime>
  <Words>71</Words>
  <Application>Microsoft Office PowerPoint</Application>
  <PresentationFormat>On-screen Show (4:3)</PresentationFormat>
  <Paragraphs>76</Paragraphs>
  <Slides>64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5" baseType="lpstr">
      <vt:lpstr>Office Theme</vt:lpstr>
      <vt:lpstr>Slide 1</vt:lpstr>
      <vt:lpstr>Slide 2</vt:lpstr>
      <vt:lpstr>Lecture Outline</vt:lpstr>
      <vt:lpstr>Lecture Outline</vt:lpstr>
      <vt:lpstr>Lecture Outline</vt:lpstr>
      <vt:lpstr>Lecture Outline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NTS</cp:lastModifiedBy>
  <cp:revision>190</cp:revision>
  <dcterms:created xsi:type="dcterms:W3CDTF">2012-11-27T13:12:39Z</dcterms:created>
  <dcterms:modified xsi:type="dcterms:W3CDTF">2013-04-02T05:14:20Z</dcterms:modified>
</cp:coreProperties>
</file>