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303" r:id="rId2"/>
    <p:sldId id="296" r:id="rId3"/>
    <p:sldId id="365" r:id="rId4"/>
    <p:sldId id="414" r:id="rId5"/>
    <p:sldId id="421" r:id="rId6"/>
    <p:sldId id="420" r:id="rId7"/>
    <p:sldId id="418" r:id="rId8"/>
    <p:sldId id="416" r:id="rId9"/>
    <p:sldId id="415" r:id="rId10"/>
    <p:sldId id="425" r:id="rId11"/>
    <p:sldId id="424" r:id="rId12"/>
    <p:sldId id="423" r:id="rId13"/>
    <p:sldId id="381" r:id="rId14"/>
    <p:sldId id="430" r:id="rId15"/>
    <p:sldId id="429" r:id="rId16"/>
    <p:sldId id="428" r:id="rId17"/>
    <p:sldId id="427" r:id="rId18"/>
    <p:sldId id="426" r:id="rId19"/>
    <p:sldId id="392" r:id="rId20"/>
    <p:sldId id="383" r:id="rId21"/>
    <p:sldId id="395" r:id="rId22"/>
    <p:sldId id="396" r:id="rId23"/>
    <p:sldId id="408" r:id="rId24"/>
    <p:sldId id="409" r:id="rId25"/>
    <p:sldId id="397" r:id="rId26"/>
    <p:sldId id="401" r:id="rId27"/>
    <p:sldId id="402" r:id="rId28"/>
    <p:sldId id="410" r:id="rId29"/>
    <p:sldId id="411" r:id="rId30"/>
    <p:sldId id="403" r:id="rId31"/>
    <p:sldId id="404" r:id="rId32"/>
    <p:sldId id="412" r:id="rId33"/>
    <p:sldId id="405" r:id="rId34"/>
    <p:sldId id="398" r:id="rId35"/>
    <p:sldId id="400" r:id="rId36"/>
    <p:sldId id="406" r:id="rId37"/>
    <p:sldId id="407" r:id="rId38"/>
    <p:sldId id="413" r:id="rId39"/>
    <p:sldId id="377" r:id="rId40"/>
    <p:sldId id="300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12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define: 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1800" dirty="0" smtClean="0"/>
                  <a:t>Sequence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1800" dirty="0" smtClean="0"/>
                  <a:t>Convergent sequence/divergent sequence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1800" dirty="0" smtClean="0"/>
                  <a:t>Limit of a sequence</a:t>
                </a:r>
              </a:p>
              <a:p>
                <a:r>
                  <a:rPr lang="en-US" sz="1800" b="1" dirty="0" smtClean="0"/>
                  <a:t>We will prove that:</a:t>
                </a:r>
              </a:p>
              <a:p>
                <a:r>
                  <a:rPr lang="en-US" sz="1800" dirty="0" smtClean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/>
                  <a:t> be a sequence in a metric space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/>
                      </a:rPr>
                      <m:t>𝑋</m:t>
                    </m:r>
                    <m:r>
                      <a:rPr lang="en-US" sz="1800" b="0" i="1">
                        <a:latin typeface="Cambria Math"/>
                      </a:rPr>
                      <m:t>.</m:t>
                    </m:r>
                  </m:oMath>
                </a14:m>
                <a:endParaRPr lang="en-US" sz="1800" dirty="0"/>
              </a:p>
              <a:p>
                <a:pPr lvl="0">
                  <a:buFont typeface="+mj-lt"/>
                  <a:buAutoNum type="alphaLcParenR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/>
                  <a:t> converges to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/>
                      </a:rPr>
                      <m:t>𝑝</m:t>
                    </m:r>
                    <m:r>
                      <a:rPr lang="en-US" sz="1800" b="0" i="1">
                        <a:latin typeface="Cambria Math"/>
                      </a:rPr>
                      <m:t>∈</m:t>
                    </m:r>
                    <m:r>
                      <a:rPr lang="en-US" sz="1800" b="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/>
                  <a:t> if and only if every neighborhood of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/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1800" b="0" i="1">
                        <a:latin typeface="Cambria Math"/>
                      </a:rPr>
                      <m:t>.</m:t>
                    </m:r>
                  </m:oMath>
                </a14:m>
                <a:endParaRPr lang="en-US" sz="1800" dirty="0"/>
              </a:p>
              <a:p>
                <a:pPr lvl="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1800" b="0" i="1">
                        <a:latin typeface="Cambria Math"/>
                      </a:rPr>
                      <m:t>𝑖𝑓</m:t>
                    </m:r>
                    <m:r>
                      <a:rPr lang="en-US" sz="1800" b="0" i="1">
                        <a:latin typeface="Cambria Math"/>
                      </a:rPr>
                      <m:t> </m:t>
                    </m:r>
                    <m:r>
                      <a:rPr lang="en-US" sz="1800" b="0" i="1">
                        <a:latin typeface="Cambria Math"/>
                      </a:rPr>
                      <m:t>𝑝</m:t>
                    </m:r>
                    <m:r>
                      <a:rPr lang="en-US" sz="1800" b="0" i="1">
                        <a:latin typeface="Cambria Math"/>
                      </a:rPr>
                      <m:t>∈</m:t>
                    </m:r>
                    <m:r>
                      <a:rPr lang="en-US" sz="1800" b="0" i="1">
                        <a:latin typeface="Cambria Math"/>
                      </a:rPr>
                      <m:t>𝑋</m:t>
                    </m:r>
                    <m:r>
                      <a:rPr lang="en-US" sz="1800" b="0" i="1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b="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>
                        <a:latin typeface="Cambria Math"/>
                      </a:rPr>
                      <m:t>∈</m:t>
                    </m:r>
                    <m:r>
                      <a:rPr lang="en-US" sz="1800" b="0" i="1">
                        <a:latin typeface="Cambria Math"/>
                      </a:rPr>
                      <m:t>𝑋</m:t>
                    </m:r>
                    <m:r>
                      <a:rPr lang="en-US" sz="1800" b="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/>
                  <a:t> and 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/>
                  <a:t> converges to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/>
                  <a:t> and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b="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/>
                  <a:t>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1800" b="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1800" b="0" i="1">
                        <a:latin typeface="Cambria Math"/>
                      </a:rPr>
                      <m:t>=</m:t>
                    </m:r>
                    <m:r>
                      <a:rPr lang="en-US" sz="1800" b="0" i="1">
                        <a:latin typeface="Cambria Math"/>
                      </a:rPr>
                      <m:t>𝑝</m:t>
                    </m:r>
                  </m:oMath>
                </a14:m>
                <a:endParaRPr lang="en-US" sz="1800" dirty="0"/>
              </a:p>
              <a:p>
                <a:pPr lvl="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1800" b="0" i="1">
                        <a:latin typeface="Cambria Math"/>
                      </a:rPr>
                      <m:t>𝑖𝑓</m:t>
                    </m:r>
                    <m:r>
                      <a:rPr lang="en-US" sz="1800" b="0" i="1">
                        <a:latin typeface="Cambria Math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/>
                  <a:t> converges, then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/>
                  <a:t> is bounded.</a:t>
                </a:r>
              </a:p>
              <a:p>
                <a:pPr lvl="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1800" b="0" i="1">
                        <a:latin typeface="Cambria Math"/>
                      </a:rPr>
                      <m:t>𝑖𝑓</m:t>
                    </m:r>
                    <m:r>
                      <a:rPr lang="en-US" sz="1800" b="0" i="1">
                        <a:latin typeface="Cambria Math"/>
                      </a:rPr>
                      <m:t> </m:t>
                    </m:r>
                    <m:r>
                      <a:rPr lang="en-US" sz="1800" b="0" i="1">
                        <a:latin typeface="Cambria Math"/>
                      </a:rPr>
                      <m:t>𝐸</m:t>
                    </m:r>
                    <m:r>
                      <a:rPr lang="en-US" sz="1800" b="0" i="1">
                        <a:latin typeface="Cambria Math"/>
                      </a:rPr>
                      <m:t>⊂</m:t>
                    </m:r>
                    <m:r>
                      <a:rPr lang="en-US" sz="1800" b="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1800" dirty="0"/>
                  <a:t> and if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/>
                      </a:rPr>
                      <m:t>𝐸</m:t>
                    </m:r>
                    <m:r>
                      <a:rPr lang="en-US" sz="1800" b="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1800" dirty="0"/>
                  <a:t> then there is 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1800" b="0" i="1">
                        <a:latin typeface="Cambria Math"/>
                      </a:rPr>
                      <m:t> </m:t>
                    </m:r>
                    <m:r>
                      <a:rPr lang="en-US" sz="1800" b="0" i="1">
                        <a:latin typeface="Cambria Math"/>
                      </a:rPr>
                      <m:t>𝑖𝑛</m:t>
                    </m:r>
                    <m:r>
                      <a:rPr lang="en-US" sz="1800" b="0" i="1">
                        <a:latin typeface="Cambria Math"/>
                      </a:rPr>
                      <m:t> </m:t>
                    </m:r>
                    <m:r>
                      <a:rPr lang="en-US" sz="1800" b="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1800" dirty="0"/>
                  <a:t> such that </a:t>
                </a:r>
                <a14:m>
                  <m:oMath xmlns:m="http://schemas.openxmlformats.org/officeDocument/2006/math">
                    <m:r>
                      <a:rPr lang="en-US" sz="1800" b="0" i="1">
                        <a:latin typeface="Cambria Math"/>
                      </a:rPr>
                      <m:t>𝑝</m:t>
                    </m:r>
                    <m:r>
                      <a:rPr lang="en-US" sz="1800" b="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18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1800" b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1800" b="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1800" b="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1800" b="0" i="1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en-US" sz="1800" dirty="0"/>
              </a:p>
              <a:p>
                <a:pPr marL="0" indent="0">
                  <a:buNone/>
                </a:pPr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78" r="-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dirty="0" smtClean="0"/>
              <a:t>Sequence: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363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 smtClean="0"/>
              <a:t>Definition</a:t>
            </a:r>
            <a:r>
              <a:rPr lang="en-US" dirty="0" smtClean="0"/>
              <a:t>: convergent Sequence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81059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000" b="1" dirty="0" smtClean="0"/>
                  <a:t>Definition</a:t>
                </a:r>
                <a:r>
                  <a:rPr lang="en-US" dirty="0" smtClean="0"/>
                  <a:t>: </a:t>
                </a:r>
                <a:r>
                  <a:rPr lang="en-US" sz="2600" b="1" dirty="0" smtClean="0"/>
                  <a:t>A </a:t>
                </a:r>
                <a:r>
                  <a:rPr lang="en-US" sz="2600" b="1" dirty="0"/>
                  <a:t>sequence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 in a metric space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/>
                      </a:rPr>
                      <m:t>(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  <m:r>
                      <a:rPr lang="en-US" sz="2600" b="1" i="1" smtClean="0">
                        <a:latin typeface="Cambria Math"/>
                      </a:rPr>
                      <m:t>,</m:t>
                    </m:r>
                    <m:r>
                      <a:rPr lang="en-US" sz="2600" b="1" i="1" smtClean="0">
                        <a:latin typeface="Cambria Math"/>
                      </a:rPr>
                      <m:t>𝒅</m:t>
                    </m:r>
                    <m:r>
                      <a:rPr lang="en-US" sz="26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600" b="1" dirty="0"/>
                  <a:t> is said to converge </a:t>
                </a:r>
                <a:endParaRPr lang="en-US" sz="2600" b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2"/>
                <a:stretch>
                  <a:fillRect l="-1704" t="-1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0441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000" b="1" dirty="0" smtClean="0"/>
                  <a:t>Definition</a:t>
                </a:r>
                <a:r>
                  <a:rPr lang="en-US" dirty="0" smtClean="0"/>
                  <a:t>: </a:t>
                </a:r>
                <a:r>
                  <a:rPr lang="en-US" sz="2600" b="1" dirty="0" smtClean="0"/>
                  <a:t>A </a:t>
                </a:r>
                <a:r>
                  <a:rPr lang="en-US" sz="2600" b="1" dirty="0"/>
                  <a:t>sequence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 in a metric space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/>
                      </a:rPr>
                      <m:t>(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  <m:r>
                      <a:rPr lang="en-US" sz="2600" b="1" i="1" smtClean="0">
                        <a:latin typeface="Cambria Math"/>
                      </a:rPr>
                      <m:t>,</m:t>
                    </m:r>
                    <m:r>
                      <a:rPr lang="en-US" sz="2600" b="1" i="1" smtClean="0">
                        <a:latin typeface="Cambria Math"/>
                      </a:rPr>
                      <m:t>𝒅</m:t>
                    </m:r>
                    <m:r>
                      <a:rPr lang="en-US" sz="26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600" b="1" dirty="0"/>
                  <a:t> is said to converge </a:t>
                </a:r>
                <a:endParaRPr lang="en-US" sz="2600" b="1" dirty="0" smtClean="0"/>
              </a:p>
              <a:p>
                <a:r>
                  <a:rPr lang="en-US" sz="2600" b="1" dirty="0" smtClean="0"/>
                  <a:t>if </a:t>
                </a:r>
                <a:r>
                  <a:rPr lang="en-US" sz="2600" b="1" dirty="0"/>
                  <a:t>there is a point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∈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</m:oMath>
                </a14:m>
                <a:r>
                  <a:rPr lang="en-US" sz="2600" b="1" dirty="0"/>
                  <a:t> with the following property: </a:t>
                </a:r>
                <a:endParaRPr lang="en-US" sz="2600" b="1" dirty="0" smtClean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2"/>
                <a:stretch>
                  <a:fillRect l="-1704" t="-1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37078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000" b="1" dirty="0" smtClean="0"/>
                  <a:t>Definition</a:t>
                </a:r>
                <a:r>
                  <a:rPr lang="en-US" dirty="0" smtClean="0"/>
                  <a:t>: </a:t>
                </a:r>
                <a:r>
                  <a:rPr lang="en-US" sz="2600" b="1" dirty="0" smtClean="0"/>
                  <a:t>A </a:t>
                </a:r>
                <a:r>
                  <a:rPr lang="en-US" sz="2600" b="1" dirty="0"/>
                  <a:t>sequence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 in a metric space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/>
                      </a:rPr>
                      <m:t>(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  <m:r>
                      <a:rPr lang="en-US" sz="2600" b="1" i="1" smtClean="0">
                        <a:latin typeface="Cambria Math"/>
                      </a:rPr>
                      <m:t>,</m:t>
                    </m:r>
                    <m:r>
                      <a:rPr lang="en-US" sz="2600" b="1" i="1" smtClean="0">
                        <a:latin typeface="Cambria Math"/>
                      </a:rPr>
                      <m:t>𝒅</m:t>
                    </m:r>
                    <m:r>
                      <a:rPr lang="en-US" sz="26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600" b="1" dirty="0"/>
                  <a:t> is said to converge </a:t>
                </a:r>
                <a:endParaRPr lang="en-US" sz="2600" b="1" dirty="0" smtClean="0"/>
              </a:p>
              <a:p>
                <a:r>
                  <a:rPr lang="en-US" sz="2600" b="1" dirty="0" smtClean="0"/>
                  <a:t>if </a:t>
                </a:r>
                <a:r>
                  <a:rPr lang="en-US" sz="2600" b="1" dirty="0"/>
                  <a:t>there is a point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∈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</m:oMath>
                </a14:m>
                <a:r>
                  <a:rPr lang="en-US" sz="2600" b="1" dirty="0"/>
                  <a:t> with the following property: </a:t>
                </a:r>
                <a:endParaRPr lang="en-US" sz="2600" b="1" dirty="0" smtClean="0"/>
              </a:p>
              <a:p>
                <a:r>
                  <a:rPr lang="en-US" sz="2600" b="1" dirty="0" smtClean="0"/>
                  <a:t>For </a:t>
                </a:r>
                <a:r>
                  <a:rPr lang="en-US" sz="2600" b="1" dirty="0"/>
                  <a:t>every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𝜺</m:t>
                    </m:r>
                    <m:r>
                      <a:rPr lang="en-US" sz="2600" b="1" i="1">
                        <a:latin typeface="Cambria Math"/>
                      </a:rPr>
                      <m:t>&gt;</m:t>
                    </m:r>
                    <m:r>
                      <a:rPr lang="en-US" sz="26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US" sz="2600" b="1" dirty="0"/>
                  <a:t> there is an integer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𝑵</m:t>
                    </m:r>
                  </m:oMath>
                </a14:m>
                <a:r>
                  <a:rPr lang="en-US" sz="2600" b="1" dirty="0"/>
                  <a:t> such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𝒏</m:t>
                    </m:r>
                    <m:r>
                      <a:rPr lang="en-US" sz="2600" b="1" i="1">
                        <a:latin typeface="Cambria Math"/>
                      </a:rPr>
                      <m:t>≥</m:t>
                    </m:r>
                    <m:r>
                      <a:rPr lang="en-US" sz="2600" b="1" i="1">
                        <a:latin typeface="Cambria Math"/>
                      </a:rPr>
                      <m:t>𝑵</m:t>
                    </m:r>
                  </m:oMath>
                </a14:m>
                <a:r>
                  <a:rPr lang="en-US" sz="2600" b="1" dirty="0"/>
                  <a:t> implies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𝒅</m:t>
                    </m:r>
                    <m:r>
                      <a:rPr lang="en-US" sz="2600" b="1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600" b="1" i="1">
                        <a:latin typeface="Cambria Math"/>
                      </a:rPr>
                      <m:t>,</m:t>
                    </m:r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)&lt; </m:t>
                    </m:r>
                    <m:r>
                      <a:rPr lang="en-US" sz="2600" b="1" i="1">
                        <a:latin typeface="Cambria Math"/>
                      </a:rPr>
                      <m:t>𝜺</m:t>
                    </m:r>
                  </m:oMath>
                </a14:m>
                <a:r>
                  <a:rPr lang="en-US" sz="2600" b="1" dirty="0"/>
                  <a:t> </a:t>
                </a:r>
                <a:r>
                  <a:rPr lang="en-US" sz="2600" b="1" dirty="0" smtClean="0"/>
                  <a:t> </a:t>
                </a:r>
                <a:endParaRPr lang="en-US" sz="2600" b="1" dirty="0"/>
              </a:p>
              <a:p>
                <a:r>
                  <a:rPr lang="en-US" sz="2600" b="1" dirty="0"/>
                  <a:t>	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2"/>
                <a:stretch>
                  <a:fillRect l="-1704" t="-13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046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000" b="1" dirty="0" smtClean="0"/>
                  <a:t>Definition</a:t>
                </a:r>
                <a:r>
                  <a:rPr lang="en-US" dirty="0" smtClean="0"/>
                  <a:t>: </a:t>
                </a:r>
                <a:r>
                  <a:rPr lang="en-US" sz="2600" b="1" dirty="0" smtClean="0"/>
                  <a:t>A </a:t>
                </a:r>
                <a:r>
                  <a:rPr lang="en-US" sz="2600" b="1" dirty="0"/>
                  <a:t>sequence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 in a metric space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/>
                      </a:rPr>
                      <m:t>(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  <m:r>
                      <a:rPr lang="en-US" sz="2600" b="1" i="1" smtClean="0">
                        <a:latin typeface="Cambria Math"/>
                      </a:rPr>
                      <m:t>,</m:t>
                    </m:r>
                    <m:r>
                      <a:rPr lang="en-US" sz="2600" b="1" i="1" smtClean="0">
                        <a:latin typeface="Cambria Math"/>
                      </a:rPr>
                      <m:t>𝒅</m:t>
                    </m:r>
                    <m:r>
                      <a:rPr lang="en-US" sz="26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600" b="1" dirty="0"/>
                  <a:t> is said to converge </a:t>
                </a:r>
                <a:endParaRPr lang="en-US" sz="2600" b="1" dirty="0" smtClean="0"/>
              </a:p>
              <a:p>
                <a:r>
                  <a:rPr lang="en-US" sz="2600" b="1" dirty="0" smtClean="0"/>
                  <a:t>if </a:t>
                </a:r>
                <a:r>
                  <a:rPr lang="en-US" sz="2600" b="1" dirty="0"/>
                  <a:t>there is a point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∈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</m:oMath>
                </a14:m>
                <a:r>
                  <a:rPr lang="en-US" sz="2600" b="1" dirty="0"/>
                  <a:t> with the following property: </a:t>
                </a:r>
                <a:endParaRPr lang="en-US" sz="2600" b="1" dirty="0" smtClean="0"/>
              </a:p>
              <a:p>
                <a:r>
                  <a:rPr lang="en-US" sz="2600" b="1" dirty="0" smtClean="0"/>
                  <a:t>For </a:t>
                </a:r>
                <a:r>
                  <a:rPr lang="en-US" sz="2600" b="1" dirty="0"/>
                  <a:t>every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𝜺</m:t>
                    </m:r>
                    <m:r>
                      <a:rPr lang="en-US" sz="2600" b="1" i="1">
                        <a:latin typeface="Cambria Math"/>
                      </a:rPr>
                      <m:t>&gt;</m:t>
                    </m:r>
                    <m:r>
                      <a:rPr lang="en-US" sz="26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US" sz="2600" b="1" dirty="0"/>
                  <a:t> there is an integer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𝑵</m:t>
                    </m:r>
                  </m:oMath>
                </a14:m>
                <a:r>
                  <a:rPr lang="en-US" sz="2600" b="1" dirty="0"/>
                  <a:t> such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𝒏</m:t>
                    </m:r>
                    <m:r>
                      <a:rPr lang="en-US" sz="2600" b="1" i="1">
                        <a:latin typeface="Cambria Math"/>
                      </a:rPr>
                      <m:t>≥</m:t>
                    </m:r>
                    <m:r>
                      <a:rPr lang="en-US" sz="2600" b="1" i="1">
                        <a:latin typeface="Cambria Math"/>
                      </a:rPr>
                      <m:t>𝑵</m:t>
                    </m:r>
                  </m:oMath>
                </a14:m>
                <a:r>
                  <a:rPr lang="en-US" sz="2600" b="1" dirty="0"/>
                  <a:t> implies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𝒅</m:t>
                    </m:r>
                    <m:r>
                      <a:rPr lang="en-US" sz="2600" b="1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600" b="1" i="1">
                        <a:latin typeface="Cambria Math"/>
                      </a:rPr>
                      <m:t>,</m:t>
                    </m:r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)&lt; </m:t>
                    </m:r>
                    <m:r>
                      <a:rPr lang="en-US" sz="2600" b="1" i="1">
                        <a:latin typeface="Cambria Math"/>
                      </a:rPr>
                      <m:t>𝜺</m:t>
                    </m:r>
                  </m:oMath>
                </a14:m>
                <a:r>
                  <a:rPr lang="en-US" sz="2600" b="1" dirty="0"/>
                  <a:t> </a:t>
                </a:r>
                <a:r>
                  <a:rPr lang="en-US" sz="2600" b="1" dirty="0" smtClean="0"/>
                  <a:t> </a:t>
                </a:r>
                <a:endParaRPr lang="en-US" sz="2600" b="1" dirty="0"/>
              </a:p>
              <a:p>
                <a:r>
                  <a:rPr lang="en-US" sz="2600" b="1" dirty="0"/>
                  <a:t>	In this case we also say that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converges to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600" b="1" dirty="0"/>
                  <a:t> or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2600" b="1" dirty="0"/>
                  <a:t> is the limit of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</a:t>
                </a:r>
                <a:r>
                  <a:rPr lang="en-US" sz="2600" b="1" dirty="0" smtClean="0"/>
                  <a:t>, </a:t>
                </a:r>
                <a:r>
                  <a:rPr lang="en-US" sz="2600" b="1" dirty="0"/>
                  <a:t>and we write </a:t>
                </a:r>
              </a:p>
              <a:p>
                <a:pPr marL="0" indent="0" algn="ctr">
                  <a:buNone/>
                </a:pPr>
                <a:endParaRPr lang="en-US" sz="26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2"/>
                <a:stretch>
                  <a:fillRect l="-1704" t="-134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6541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000" b="1" dirty="0" smtClean="0"/>
                  <a:t>Definition</a:t>
                </a:r>
                <a:r>
                  <a:rPr lang="en-US" dirty="0" smtClean="0"/>
                  <a:t>: </a:t>
                </a:r>
                <a:r>
                  <a:rPr lang="en-US" sz="2600" b="1" dirty="0" smtClean="0"/>
                  <a:t>A </a:t>
                </a:r>
                <a:r>
                  <a:rPr lang="en-US" sz="2600" b="1" dirty="0"/>
                  <a:t>sequence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 in a metric space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/>
                      </a:rPr>
                      <m:t>(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  <m:r>
                      <a:rPr lang="en-US" sz="2600" b="1" i="1" smtClean="0">
                        <a:latin typeface="Cambria Math"/>
                      </a:rPr>
                      <m:t>,</m:t>
                    </m:r>
                    <m:r>
                      <a:rPr lang="en-US" sz="2600" b="1" i="1" smtClean="0">
                        <a:latin typeface="Cambria Math"/>
                      </a:rPr>
                      <m:t>𝒅</m:t>
                    </m:r>
                    <m:r>
                      <a:rPr lang="en-US" sz="26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600" b="1" dirty="0"/>
                  <a:t> is said to converge </a:t>
                </a:r>
                <a:endParaRPr lang="en-US" sz="2600" b="1" dirty="0" smtClean="0"/>
              </a:p>
              <a:p>
                <a:r>
                  <a:rPr lang="en-US" sz="2600" b="1" dirty="0" smtClean="0"/>
                  <a:t>if </a:t>
                </a:r>
                <a:r>
                  <a:rPr lang="en-US" sz="2600" b="1" dirty="0"/>
                  <a:t>there is a point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∈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</m:oMath>
                </a14:m>
                <a:r>
                  <a:rPr lang="en-US" sz="2600" b="1" dirty="0"/>
                  <a:t> with the following property: </a:t>
                </a:r>
                <a:endParaRPr lang="en-US" sz="2600" b="1" dirty="0" smtClean="0"/>
              </a:p>
              <a:p>
                <a:r>
                  <a:rPr lang="en-US" sz="2600" b="1" dirty="0" smtClean="0"/>
                  <a:t>For </a:t>
                </a:r>
                <a:r>
                  <a:rPr lang="en-US" sz="2600" b="1" dirty="0"/>
                  <a:t>every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𝜺</m:t>
                    </m:r>
                    <m:r>
                      <a:rPr lang="en-US" sz="2600" b="1" i="1">
                        <a:latin typeface="Cambria Math"/>
                      </a:rPr>
                      <m:t>&gt;</m:t>
                    </m:r>
                    <m:r>
                      <a:rPr lang="en-US" sz="26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US" sz="2600" b="1" dirty="0"/>
                  <a:t> there is an integer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𝑵</m:t>
                    </m:r>
                  </m:oMath>
                </a14:m>
                <a:r>
                  <a:rPr lang="en-US" sz="2600" b="1" dirty="0"/>
                  <a:t> such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𝒏</m:t>
                    </m:r>
                    <m:r>
                      <a:rPr lang="en-US" sz="2600" b="1" i="1">
                        <a:latin typeface="Cambria Math"/>
                      </a:rPr>
                      <m:t>≥</m:t>
                    </m:r>
                    <m:r>
                      <a:rPr lang="en-US" sz="2600" b="1" i="1">
                        <a:latin typeface="Cambria Math"/>
                      </a:rPr>
                      <m:t>𝑵</m:t>
                    </m:r>
                  </m:oMath>
                </a14:m>
                <a:r>
                  <a:rPr lang="en-US" sz="2600" b="1" dirty="0"/>
                  <a:t> implies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𝒅</m:t>
                    </m:r>
                    <m:r>
                      <a:rPr lang="en-US" sz="2600" b="1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600" b="1" i="1">
                        <a:latin typeface="Cambria Math"/>
                      </a:rPr>
                      <m:t>,</m:t>
                    </m:r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)&lt; </m:t>
                    </m:r>
                    <m:r>
                      <a:rPr lang="en-US" sz="2600" b="1" i="1">
                        <a:latin typeface="Cambria Math"/>
                      </a:rPr>
                      <m:t>𝜺</m:t>
                    </m:r>
                  </m:oMath>
                </a14:m>
                <a:r>
                  <a:rPr lang="en-US" sz="2600" b="1" dirty="0"/>
                  <a:t> </a:t>
                </a:r>
                <a:r>
                  <a:rPr lang="en-US" sz="2600" b="1" dirty="0" smtClean="0"/>
                  <a:t> </a:t>
                </a:r>
                <a:endParaRPr lang="en-US" sz="2600" b="1" dirty="0"/>
              </a:p>
              <a:p>
                <a:r>
                  <a:rPr lang="en-US" sz="2600" b="1" dirty="0"/>
                  <a:t>	In this case we also say that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converges to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600" b="1" dirty="0"/>
                  <a:t> or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2600" b="1" dirty="0"/>
                  <a:t> is the limit of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</a:t>
                </a:r>
                <a:r>
                  <a:rPr lang="en-US" sz="2600" b="1" dirty="0" smtClean="0"/>
                  <a:t>, </a:t>
                </a:r>
                <a:r>
                  <a:rPr lang="en-US" sz="2600" b="1" dirty="0"/>
                  <a:t>and we write </a:t>
                </a:r>
              </a:p>
              <a:p>
                <a:pPr marL="0" indent="0" algn="ctr">
                  <a:buNone/>
                </a:pPr>
                <a:r>
                  <a:rPr lang="en-US" sz="2600" b="1" dirty="0" smtClean="0"/>
                  <a:t>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600" b="1" i="1">
                        <a:latin typeface="Cambria Math"/>
                      </a:rPr>
                      <m:t>→</m:t>
                    </m:r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600" b="1" dirty="0"/>
                  <a:t> </a:t>
                </a:r>
                <a:r>
                  <a:rPr lang="en-US" sz="2600" b="1" dirty="0" smtClean="0"/>
                  <a:t>                         or</a:t>
                </a:r>
                <a:endParaRPr lang="en-US" sz="26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2"/>
                <a:stretch>
                  <a:fillRect l="-1704" t="-134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8641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000" b="1" dirty="0" smtClean="0"/>
                  <a:t>Definition</a:t>
                </a:r>
                <a:r>
                  <a:rPr lang="en-US" dirty="0" smtClean="0"/>
                  <a:t>: </a:t>
                </a:r>
                <a:r>
                  <a:rPr lang="en-US" sz="2600" b="1" dirty="0" smtClean="0"/>
                  <a:t>A </a:t>
                </a:r>
                <a:r>
                  <a:rPr lang="en-US" sz="2600" b="1" dirty="0"/>
                  <a:t>sequence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 in a metric space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/>
                      </a:rPr>
                      <m:t>(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  <m:r>
                      <a:rPr lang="en-US" sz="2600" b="1" i="1" smtClean="0">
                        <a:latin typeface="Cambria Math"/>
                      </a:rPr>
                      <m:t>,</m:t>
                    </m:r>
                    <m:r>
                      <a:rPr lang="en-US" sz="2600" b="1" i="1" smtClean="0">
                        <a:latin typeface="Cambria Math"/>
                      </a:rPr>
                      <m:t>𝒅</m:t>
                    </m:r>
                    <m:r>
                      <a:rPr lang="en-US" sz="26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600" b="1" dirty="0"/>
                  <a:t> is said to converge </a:t>
                </a:r>
                <a:endParaRPr lang="en-US" sz="2600" b="1" dirty="0" smtClean="0"/>
              </a:p>
              <a:p>
                <a:r>
                  <a:rPr lang="en-US" sz="2600" b="1" dirty="0" smtClean="0"/>
                  <a:t>if </a:t>
                </a:r>
                <a:r>
                  <a:rPr lang="en-US" sz="2600" b="1" dirty="0"/>
                  <a:t>there is a point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∈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</m:oMath>
                </a14:m>
                <a:r>
                  <a:rPr lang="en-US" sz="2600" b="1" dirty="0"/>
                  <a:t> with the following property: </a:t>
                </a:r>
                <a:endParaRPr lang="en-US" sz="2600" b="1" dirty="0" smtClean="0"/>
              </a:p>
              <a:p>
                <a:r>
                  <a:rPr lang="en-US" sz="2600" b="1" dirty="0" smtClean="0"/>
                  <a:t>For </a:t>
                </a:r>
                <a:r>
                  <a:rPr lang="en-US" sz="2600" b="1" dirty="0"/>
                  <a:t>every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𝜺</m:t>
                    </m:r>
                    <m:r>
                      <a:rPr lang="en-US" sz="2600" b="1" i="1">
                        <a:latin typeface="Cambria Math"/>
                      </a:rPr>
                      <m:t>&gt;</m:t>
                    </m:r>
                    <m:r>
                      <a:rPr lang="en-US" sz="26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US" sz="2600" b="1" dirty="0"/>
                  <a:t> there is an integer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𝑵</m:t>
                    </m:r>
                  </m:oMath>
                </a14:m>
                <a:r>
                  <a:rPr lang="en-US" sz="2600" b="1" dirty="0"/>
                  <a:t> such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𝒏</m:t>
                    </m:r>
                    <m:r>
                      <a:rPr lang="en-US" sz="2600" b="1" i="1">
                        <a:latin typeface="Cambria Math"/>
                      </a:rPr>
                      <m:t>≥</m:t>
                    </m:r>
                    <m:r>
                      <a:rPr lang="en-US" sz="2600" b="1" i="1">
                        <a:latin typeface="Cambria Math"/>
                      </a:rPr>
                      <m:t>𝑵</m:t>
                    </m:r>
                  </m:oMath>
                </a14:m>
                <a:r>
                  <a:rPr lang="en-US" sz="2600" b="1" dirty="0"/>
                  <a:t> implies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𝒅</m:t>
                    </m:r>
                    <m:r>
                      <a:rPr lang="en-US" sz="2600" b="1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600" b="1" i="1">
                        <a:latin typeface="Cambria Math"/>
                      </a:rPr>
                      <m:t>,</m:t>
                    </m:r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)&lt; </m:t>
                    </m:r>
                    <m:r>
                      <a:rPr lang="en-US" sz="2600" b="1" i="1">
                        <a:latin typeface="Cambria Math"/>
                      </a:rPr>
                      <m:t>𝜺</m:t>
                    </m:r>
                  </m:oMath>
                </a14:m>
                <a:r>
                  <a:rPr lang="en-US" sz="2600" b="1" dirty="0"/>
                  <a:t> </a:t>
                </a:r>
                <a:r>
                  <a:rPr lang="en-US" sz="2600" b="1" dirty="0" smtClean="0"/>
                  <a:t> </a:t>
                </a:r>
                <a:endParaRPr lang="en-US" sz="2600" b="1" dirty="0"/>
              </a:p>
              <a:p>
                <a:r>
                  <a:rPr lang="en-US" sz="2600" b="1" dirty="0"/>
                  <a:t>	In this case we also say that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converges to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600" b="1" dirty="0"/>
                  <a:t> or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2600" b="1" dirty="0"/>
                  <a:t> is the limit of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</a:t>
                </a:r>
                <a:r>
                  <a:rPr lang="en-US" sz="2600" b="1" dirty="0" smtClean="0"/>
                  <a:t>, </a:t>
                </a:r>
                <a:r>
                  <a:rPr lang="en-US" sz="2600" b="1" dirty="0"/>
                  <a:t>and we write </a:t>
                </a:r>
              </a:p>
              <a:p>
                <a:pPr marL="0" indent="0" algn="ctr">
                  <a:buNone/>
                </a:pPr>
                <a:r>
                  <a:rPr lang="en-US" sz="2600" b="1" dirty="0" smtClean="0"/>
                  <a:t>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600" b="1" i="1">
                        <a:latin typeface="Cambria Math"/>
                      </a:rPr>
                      <m:t>→</m:t>
                    </m:r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600" b="1" dirty="0"/>
                  <a:t> </a:t>
                </a:r>
                <a:r>
                  <a:rPr lang="en-US" sz="2600" b="1" dirty="0" smtClean="0"/>
                  <a:t>                         or</a:t>
                </a:r>
                <a:endParaRPr lang="en-US" sz="2600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600" b="1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600" b="1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a:rPr lang="en-US" sz="2600" b="1" i="1">
                                  <a:latin typeface="Cambria Math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sz="2600" b="1" i="1">
                                  <a:latin typeface="Cambria Math"/>
                                </a:rPr>
                                <m:t>𝒏</m:t>
                              </m:r>
                              <m:r>
                                <a:rPr lang="en-US" sz="2600" b="1" i="1">
                                  <a:latin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6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600" b="1" i="1">
                                  <a:latin typeface="Cambria Math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sz="2600" b="1" i="1">
                                  <a:latin typeface="Cambria Math"/>
                                </a:rPr>
                                <m:t>𝒏</m:t>
                              </m:r>
                            </m:sub>
                          </m:sSub>
                          <m:r>
                            <a:rPr lang="en-US" sz="2600" b="1" i="1">
                              <a:latin typeface="Cambria Math"/>
                            </a:rPr>
                            <m:t>=</m:t>
                          </m:r>
                          <m:r>
                            <a:rPr lang="en-US" sz="2600" b="1" i="1">
                              <a:latin typeface="Cambria Math"/>
                            </a:rPr>
                            <m:t>𝒑</m:t>
                          </m:r>
                          <m:r>
                            <a:rPr lang="en-US" sz="2600" b="1" i="1">
                              <a:latin typeface="Cambria Math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6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2"/>
                <a:stretch>
                  <a:fillRect l="-1704" t="-134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8016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3000" b="1" dirty="0" smtClean="0"/>
                  <a:t>Definition</a:t>
                </a:r>
                <a:r>
                  <a:rPr lang="en-US" dirty="0" smtClean="0"/>
                  <a:t>: </a:t>
                </a:r>
                <a:r>
                  <a:rPr lang="en-US" sz="2600" b="1" dirty="0" smtClean="0"/>
                  <a:t>A </a:t>
                </a:r>
                <a:r>
                  <a:rPr lang="en-US" sz="2600" b="1" dirty="0"/>
                  <a:t>sequence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 in a metric space </a:t>
                </a:r>
                <a14:m>
                  <m:oMath xmlns:m="http://schemas.openxmlformats.org/officeDocument/2006/math">
                    <m:r>
                      <a:rPr lang="en-US" sz="2600" b="1" i="0" smtClean="0">
                        <a:latin typeface="Cambria Math"/>
                      </a:rPr>
                      <m:t>(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  <m:r>
                      <a:rPr lang="en-US" sz="2600" b="1" i="1" smtClean="0">
                        <a:latin typeface="Cambria Math"/>
                      </a:rPr>
                      <m:t>,</m:t>
                    </m:r>
                    <m:r>
                      <a:rPr lang="en-US" sz="2600" b="1" i="1" smtClean="0">
                        <a:latin typeface="Cambria Math"/>
                      </a:rPr>
                      <m:t>𝒅</m:t>
                    </m:r>
                    <m:r>
                      <a:rPr lang="en-US" sz="26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600" b="1" dirty="0"/>
                  <a:t> is said to converge </a:t>
                </a:r>
                <a:endParaRPr lang="en-US" sz="2600" b="1" dirty="0" smtClean="0"/>
              </a:p>
              <a:p>
                <a:r>
                  <a:rPr lang="en-US" sz="2600" b="1" dirty="0" smtClean="0"/>
                  <a:t>if </a:t>
                </a:r>
                <a:r>
                  <a:rPr lang="en-US" sz="2600" b="1" dirty="0"/>
                  <a:t>there is a point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∈</m:t>
                    </m:r>
                    <m:r>
                      <a:rPr lang="en-US" sz="2600" b="1" i="1">
                        <a:latin typeface="Cambria Math"/>
                      </a:rPr>
                      <m:t>𝑿</m:t>
                    </m:r>
                  </m:oMath>
                </a14:m>
                <a:r>
                  <a:rPr lang="en-US" sz="2600" b="1" dirty="0"/>
                  <a:t> with the following property: </a:t>
                </a:r>
                <a:endParaRPr lang="en-US" sz="2600" b="1" dirty="0" smtClean="0"/>
              </a:p>
              <a:p>
                <a:r>
                  <a:rPr lang="en-US" sz="2600" b="1" dirty="0" smtClean="0"/>
                  <a:t>For </a:t>
                </a:r>
                <a:r>
                  <a:rPr lang="en-US" sz="2600" b="1" dirty="0"/>
                  <a:t>every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𝜺</m:t>
                    </m:r>
                    <m:r>
                      <a:rPr lang="en-US" sz="2600" b="1" i="1">
                        <a:latin typeface="Cambria Math"/>
                      </a:rPr>
                      <m:t>&gt;</m:t>
                    </m:r>
                    <m:r>
                      <a:rPr lang="en-US" sz="2600" b="1" i="1">
                        <a:latin typeface="Cambria Math"/>
                      </a:rPr>
                      <m:t>𝟎</m:t>
                    </m:r>
                  </m:oMath>
                </a14:m>
                <a:r>
                  <a:rPr lang="en-US" sz="2600" b="1" dirty="0"/>
                  <a:t> there is an integer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𝑵</m:t>
                    </m:r>
                  </m:oMath>
                </a14:m>
                <a:r>
                  <a:rPr lang="en-US" sz="2600" b="1" dirty="0"/>
                  <a:t> such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𝒏</m:t>
                    </m:r>
                    <m:r>
                      <a:rPr lang="en-US" sz="2600" b="1" i="1">
                        <a:latin typeface="Cambria Math"/>
                      </a:rPr>
                      <m:t>≥</m:t>
                    </m:r>
                    <m:r>
                      <a:rPr lang="en-US" sz="2600" b="1" i="1">
                        <a:latin typeface="Cambria Math"/>
                      </a:rPr>
                      <m:t>𝑵</m:t>
                    </m:r>
                  </m:oMath>
                </a14:m>
                <a:r>
                  <a:rPr lang="en-US" sz="2600" b="1" dirty="0"/>
                  <a:t> implies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𝒅</m:t>
                    </m:r>
                    <m:r>
                      <a:rPr lang="en-US" sz="2600" b="1" i="1">
                        <a:latin typeface="Cambria Math"/>
                      </a:rPr>
                      <m:t>(</m:t>
                    </m:r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600" b="1" i="1">
                        <a:latin typeface="Cambria Math"/>
                      </a:rPr>
                      <m:t>,</m:t>
                    </m:r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)&lt; </m:t>
                    </m:r>
                    <m:r>
                      <a:rPr lang="en-US" sz="2600" b="1" i="1">
                        <a:latin typeface="Cambria Math"/>
                      </a:rPr>
                      <m:t>𝜺</m:t>
                    </m:r>
                  </m:oMath>
                </a14:m>
                <a:r>
                  <a:rPr lang="en-US" sz="2600" b="1" dirty="0"/>
                  <a:t> </a:t>
                </a:r>
                <a:r>
                  <a:rPr lang="en-US" sz="2600" b="1" dirty="0" smtClean="0"/>
                  <a:t> </a:t>
                </a:r>
                <a:endParaRPr lang="en-US" sz="2600" b="1" dirty="0"/>
              </a:p>
              <a:p>
                <a:r>
                  <a:rPr lang="en-US" sz="2600" b="1" dirty="0"/>
                  <a:t>	In this case we also say that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converges to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600" b="1" dirty="0"/>
                  <a:t> or that </a:t>
                </a:r>
                <a14:m>
                  <m:oMath xmlns:m="http://schemas.openxmlformats.org/officeDocument/2006/math">
                    <m:r>
                      <a:rPr lang="en-US" sz="26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2600" b="1" dirty="0"/>
                  <a:t> is the limit of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</a:t>
                </a:r>
                <a:r>
                  <a:rPr lang="en-US" sz="2600" b="1" dirty="0" smtClean="0"/>
                  <a:t>, </a:t>
                </a:r>
                <a:r>
                  <a:rPr lang="en-US" sz="2600" b="1" dirty="0"/>
                  <a:t>and we write </a:t>
                </a:r>
              </a:p>
              <a:p>
                <a:pPr marL="0" indent="0" algn="ctr">
                  <a:buNone/>
                </a:pPr>
                <a:r>
                  <a:rPr lang="en-US" sz="2600" b="1" dirty="0" smtClean="0"/>
                  <a:t>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  <m:r>
                      <a:rPr lang="en-US" sz="2600" b="1" i="1">
                        <a:latin typeface="Cambria Math"/>
                      </a:rPr>
                      <m:t>→</m:t>
                    </m:r>
                    <m:r>
                      <a:rPr lang="en-US" sz="2600" b="1" i="1">
                        <a:latin typeface="Cambria Math"/>
                      </a:rPr>
                      <m:t>𝒑</m:t>
                    </m:r>
                    <m:r>
                      <a:rPr lang="en-US" sz="2600" b="1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600" b="1" dirty="0"/>
                  <a:t> </a:t>
                </a:r>
                <a:r>
                  <a:rPr lang="en-US" sz="2600" b="1" dirty="0" smtClean="0"/>
                  <a:t>                         or</a:t>
                </a:r>
                <a:endParaRPr lang="en-US" sz="2600" b="1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600" b="1" i="1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600" b="1" i="1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a:rPr lang="en-US" sz="2600" b="1" i="1">
                                  <a:latin typeface="Cambria Math"/>
                                </a:rPr>
                                <m:t>𝒍𝒊𝒎</m:t>
                              </m:r>
                            </m:e>
                            <m:lim>
                              <m:r>
                                <a:rPr lang="en-US" sz="2600" b="1" i="1">
                                  <a:latin typeface="Cambria Math"/>
                                </a:rPr>
                                <m:t>𝒏</m:t>
                              </m:r>
                              <m:r>
                                <a:rPr lang="en-US" sz="2600" b="1" i="1">
                                  <a:latin typeface="Cambria Math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sSub>
                            <m:sSubPr>
                              <m:ctrlPr>
                                <a:rPr lang="en-US" sz="2600" b="1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sz="2600" b="1" i="1">
                                  <a:latin typeface="Cambria Math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en-US" sz="2600" b="1" i="1">
                                  <a:latin typeface="Cambria Math"/>
                                </a:rPr>
                                <m:t>𝒏</m:t>
                              </m:r>
                            </m:sub>
                          </m:sSub>
                          <m:r>
                            <a:rPr lang="en-US" sz="2600" b="1" i="1">
                              <a:latin typeface="Cambria Math"/>
                            </a:rPr>
                            <m:t>=</m:t>
                          </m:r>
                          <m:r>
                            <a:rPr lang="en-US" sz="2600" b="1" i="1">
                              <a:latin typeface="Cambria Math"/>
                            </a:rPr>
                            <m:t>𝒑</m:t>
                          </m:r>
                          <m:r>
                            <a:rPr lang="en-US" sz="2600" b="1" i="1">
                              <a:latin typeface="Cambria Math"/>
                            </a:rPr>
                            <m:t>.</m:t>
                          </m:r>
                        </m:e>
                      </m:func>
                    </m:oMath>
                  </m:oMathPara>
                </a14:m>
                <a:endParaRPr lang="en-US" sz="2600" b="1" dirty="0"/>
              </a:p>
              <a:p>
                <a:r>
                  <a:rPr lang="en-US" sz="2600" b="1" dirty="0"/>
                  <a:t>If {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6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600" b="1" i="1">
                            <a:latin typeface="Cambria Math"/>
                          </a:rPr>
                          <m:t>𝒑</m:t>
                        </m:r>
                      </m:e>
                      <m:sub>
                        <m:r>
                          <a:rPr lang="en-US" sz="2600" b="1" i="1">
                            <a:latin typeface="Cambria Math"/>
                          </a:rPr>
                          <m:t>𝒏</m:t>
                        </m:r>
                      </m:sub>
                    </m:sSub>
                  </m:oMath>
                </a14:m>
                <a:r>
                  <a:rPr lang="en-US" sz="2600" b="1" dirty="0"/>
                  <a:t>}  does not converge, it is said to diverge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2"/>
                <a:stretch>
                  <a:fillRect l="-1704" t="-1344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1875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b="1" dirty="0" smtClean="0"/>
              <a:t> </a:t>
            </a:r>
            <a:r>
              <a:rPr lang="en-US" sz="2800" b="1" dirty="0" smtClean="0"/>
              <a:t>Examples</a:t>
            </a:r>
            <a:r>
              <a:rPr lang="en-US" sz="2800" b="1" dirty="0" smtClean="0"/>
              <a:t>: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b="1" dirty="0" smtClean="0"/>
                  <a:t> </a:t>
                </a:r>
                <a:r>
                  <a:rPr lang="en-US" sz="2800" b="1" dirty="0" smtClean="0"/>
                  <a:t>Examples</a:t>
                </a:r>
                <a:r>
                  <a:rPr lang="en-US" sz="2800" b="1" dirty="0" smtClean="0"/>
                  <a:t>:</a:t>
                </a:r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 smtClean="0">
                        <a:latin typeface="Cambria Math"/>
                      </a:rPr>
                      <m:t> =   {</m:t>
                    </m:r>
                    <m:f>
                      <m:f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, </a:t>
                </a: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630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2002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b="1" dirty="0" smtClean="0"/>
                  <a:t> </a:t>
                </a:r>
                <a:r>
                  <a:rPr lang="en-US" sz="2800" b="1" dirty="0" smtClean="0"/>
                  <a:t>Examples</a:t>
                </a:r>
                <a:r>
                  <a:rPr lang="en-US" sz="2800" b="1" dirty="0" smtClean="0"/>
                  <a:t>:</a:t>
                </a:r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 smtClean="0">
                        <a:latin typeface="Cambria Math"/>
                      </a:rPr>
                      <m:t> =   {</m:t>
                    </m:r>
                    <m:f>
                      <m:f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, </a:t>
                </a:r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latin typeface="Cambria Math"/>
                      </a:rPr>
                      <m:t> =   {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630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8318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b="1" dirty="0" smtClean="0"/>
                  <a:t> </a:t>
                </a:r>
                <a:r>
                  <a:rPr lang="en-US" sz="2800" b="1" dirty="0" smtClean="0"/>
                  <a:t>Examples</a:t>
                </a:r>
                <a:r>
                  <a:rPr lang="en-US" sz="2800" b="1" dirty="0" smtClean="0"/>
                  <a:t>:</a:t>
                </a:r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 smtClean="0">
                        <a:latin typeface="Cambria Math"/>
                      </a:rPr>
                      <m:t> =   {</m:t>
                    </m:r>
                    <m:f>
                      <m:f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, </a:t>
                </a:r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latin typeface="Cambria Math"/>
                      </a:rPr>
                      <m:t> =   {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endParaRPr lang="en-US" sz="2400" b="1" dirty="0" smtClean="0"/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latin typeface="Cambria Math"/>
                      </a:rPr>
                      <m:t> =   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 +  {</m:t>
                    </m:r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(−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630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801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b="1" dirty="0" smtClean="0"/>
                  <a:t> </a:t>
                </a:r>
                <a:r>
                  <a:rPr lang="en-US" sz="2800" b="1" dirty="0" smtClean="0"/>
                  <a:t>Examples</a:t>
                </a:r>
                <a:r>
                  <a:rPr lang="en-US" sz="2800" b="1" dirty="0" smtClean="0"/>
                  <a:t>:</a:t>
                </a:r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 smtClean="0">
                        <a:latin typeface="Cambria Math"/>
                      </a:rPr>
                      <m:t> =   {</m:t>
                    </m:r>
                    <m:f>
                      <m:f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, </a:t>
                </a:r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latin typeface="Cambria Math"/>
                      </a:rPr>
                      <m:t> =   {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endParaRPr lang="en-US" sz="2400" b="1" dirty="0" smtClean="0"/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latin typeface="Cambria Math"/>
                      </a:rPr>
                      <m:t> =   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 +  {</m:t>
                    </m:r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(−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endParaRPr lang="en-US" sz="2400" b="1" dirty="0" smtClean="0"/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latin typeface="Cambria Math"/>
                      </a:rPr>
                      <m:t> =   {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𝒊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630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437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b="1" dirty="0" smtClean="0"/>
                  <a:t> </a:t>
                </a:r>
                <a:r>
                  <a:rPr lang="en-US" sz="2800" b="1" dirty="0" smtClean="0"/>
                  <a:t>Examples</a:t>
                </a:r>
                <a:r>
                  <a:rPr lang="en-US" sz="2800" b="1" dirty="0" smtClean="0"/>
                  <a:t>:</a:t>
                </a:r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 smtClean="0">
                        <a:latin typeface="Cambria Math"/>
                      </a:rPr>
                      <m:t> =   {</m:t>
                    </m:r>
                    <m:f>
                      <m:f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num>
                      <m:den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, </a:t>
                </a:r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latin typeface="Cambria Math"/>
                      </a:rPr>
                      <m:t> =   {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endParaRPr lang="en-US" sz="2400" b="1" dirty="0" smtClean="0"/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latin typeface="Cambria Math"/>
                      </a:rPr>
                      <m:t> =   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 smtClean="0">
                        <a:latin typeface="Cambria Math"/>
                      </a:rPr>
                      <m:t> +  {</m:t>
                    </m:r>
                    <m:f>
                      <m:fPr>
                        <m:ctrlPr>
                          <a:rPr lang="en-US" sz="2400" b="1" i="1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4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latin typeface="Cambria Math"/>
                              </a:rPr>
                              <m:t>(−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𝟏</m:t>
                            </m:r>
                            <m:r>
                              <a:rPr lang="en-US" sz="2400" b="1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sz="2400" b="1" i="1" smtClean="0">
                                <a:latin typeface="Cambria Math"/>
                              </a:rPr>
                              <m:t>𝒏</m:t>
                            </m:r>
                          </m:sup>
                        </m:sSup>
                      </m:num>
                      <m:den>
                        <m:r>
                          <a:rPr lang="en-US" sz="2400" b="1" i="1">
                            <a:latin typeface="Cambria Math"/>
                          </a:rPr>
                          <m:t>𝒏</m:t>
                        </m:r>
                      </m:den>
                    </m:f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endParaRPr lang="en-US" sz="2400" b="1" dirty="0" smtClean="0"/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latin typeface="Cambria Math"/>
                      </a:rPr>
                      <m:t> =   {</m:t>
                    </m:r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𝒊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𝒏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endParaRPr lang="en-US" sz="2400" b="1" dirty="0" smtClean="0"/>
              </a:p>
              <a:p>
                <a:pPr marL="457200" indent="-45720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𝒔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latin typeface="Cambria Math"/>
                      </a:rPr>
                      <m:t> =   {</m:t>
                    </m:r>
                    <m:r>
                      <a:rPr lang="en-US" sz="2400" b="1" i="1" smtClean="0">
                        <a:latin typeface="Cambria Math"/>
                      </a:rPr>
                      <m:t>𝟏</m:t>
                    </m:r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630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63531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3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Theorem. </a:t>
                </a:r>
                <a:r>
                  <a:rPr lang="en-US" sz="2400" b="1" dirty="0" smtClean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1" dirty="0"/>
                  <a:t> be a sequence in a metric space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𝑿</m:t>
                    </m:r>
                    <m:r>
                      <a:rPr lang="en-US" sz="2400" b="1" i="1">
                        <a:latin typeface="Cambria Math"/>
                      </a:rPr>
                      <m:t>.</m:t>
                    </m:r>
                  </m:oMath>
                </a14:m>
                <a:endParaRPr lang="en-US" sz="2400" b="1" dirty="0"/>
              </a:p>
              <a:p>
                <a:pPr lvl="0"/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1" dirty="0"/>
                  <a:t> converges to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𝒑</m:t>
                    </m:r>
                    <m:r>
                      <a:rPr lang="en-US" sz="2400" b="1" i="1">
                        <a:latin typeface="Cambria Math"/>
                      </a:rPr>
                      <m:t>∈</m:t>
                    </m:r>
                    <m:r>
                      <a:rPr lang="en-US" sz="2400" b="1" i="1">
                        <a:latin typeface="Cambria Math"/>
                      </a:rPr>
                      <m:t>𝑿</m:t>
                    </m:r>
                  </m:oMath>
                </a14:m>
                <a:r>
                  <a:rPr lang="en-US" sz="2400" b="1" dirty="0"/>
                  <a:t> if and only if every neighborhood of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2400" b="1" dirty="0"/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  <m:r>
                      <a:rPr lang="en-US" sz="2400" b="1" i="1">
                        <a:latin typeface="Cambria Math"/>
                      </a:rPr>
                      <m:t>.</m:t>
                    </m:r>
                  </m:oMath>
                </a14:m>
                <a:endParaRPr lang="en-US" sz="2400" b="1" dirty="0"/>
              </a:p>
              <a:p>
                <a:r>
                  <a:rPr lang="en-US" sz="2800" b="1" dirty="0" smtClean="0"/>
                  <a:t>Proof.</a:t>
                </a:r>
                <a:r>
                  <a:rPr lang="en-US" b="1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259" t="-968" r="-1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09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2817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82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60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99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Theorem</a:t>
                </a:r>
                <a:r>
                  <a:rPr lang="en-US" b="1" dirty="0" smtClean="0"/>
                  <a:t>. </a:t>
                </a:r>
                <a:r>
                  <a:rPr lang="en-US" sz="2400" b="1" dirty="0" smtClean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1" dirty="0"/>
                  <a:t> be a sequence in a metric space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(</m:t>
                    </m:r>
                    <m:r>
                      <a:rPr lang="en-US" sz="2400" b="1" i="1">
                        <a:latin typeface="Cambria Math"/>
                      </a:rPr>
                      <m:t>𝑿</m:t>
                    </m:r>
                    <m:r>
                      <a:rPr lang="en-US" sz="2400" b="1" i="1" smtClean="0">
                        <a:latin typeface="Cambria Math"/>
                      </a:rPr>
                      <m:t>,</m:t>
                    </m:r>
                    <m:r>
                      <a:rPr lang="en-US" sz="2400" b="1" i="1" smtClean="0">
                        <a:latin typeface="Cambria Math"/>
                      </a:rPr>
                      <m:t>𝒅</m:t>
                    </m:r>
                    <m:r>
                      <a:rPr lang="en-US" sz="2400" b="1" i="1" smtClean="0">
                        <a:latin typeface="Cambria Math"/>
                      </a:rPr>
                      <m:t>).</m:t>
                    </m:r>
                  </m:oMath>
                </a14:m>
                <a:r>
                  <a:rPr lang="en-US" sz="24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𝒊𝒇</m:t>
                    </m:r>
                    <m:r>
                      <a:rPr lang="en-US" sz="2400" b="1" i="1">
                        <a:latin typeface="Cambria Math"/>
                      </a:rPr>
                      <m:t> </m:t>
                    </m:r>
                    <m:r>
                      <a:rPr lang="en-US" sz="2400" b="1" i="1">
                        <a:latin typeface="Cambria Math"/>
                      </a:rPr>
                      <m:t>𝒑</m:t>
                    </m:r>
                    <m:r>
                      <a:rPr lang="en-US" sz="2400" b="1" i="1">
                        <a:latin typeface="Cambria Math"/>
                      </a:rPr>
                      <m:t>∈</m:t>
                    </m:r>
                    <m:r>
                      <a:rPr lang="en-US" sz="2400" b="1" i="1">
                        <a:latin typeface="Cambria Math"/>
                      </a:rPr>
                      <m:t>𝑿</m:t>
                    </m:r>
                    <m:r>
                      <a:rPr lang="en-US" sz="2400" b="1" i="1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∈</m:t>
                    </m:r>
                    <m:r>
                      <a:rPr lang="en-US" sz="2400" b="1" i="1">
                        <a:latin typeface="Cambria Math"/>
                      </a:rPr>
                      <m:t>𝑿</m:t>
                    </m:r>
                    <m:r>
                      <a:rPr lang="en-US" sz="2400" b="1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b="1" dirty="0"/>
                  <a:t> and 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1" dirty="0"/>
                  <a:t> converges to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𝒑</m:t>
                    </m:r>
                  </m:oMath>
                </a14:m>
                <a:r>
                  <a:rPr lang="en-US" sz="2400" b="1" dirty="0"/>
                  <a:t> and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b="1" dirty="0"/>
                  <a:t>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=</m:t>
                    </m:r>
                    <m:r>
                      <a:rPr lang="en-US" sz="2400" b="1" i="1">
                        <a:latin typeface="Cambria Math"/>
                      </a:rPr>
                      <m:t>𝒑</m:t>
                    </m:r>
                  </m:oMath>
                </a14:m>
                <a:endParaRPr lang="en-US" sz="2400" b="1" dirty="0" smtClean="0"/>
              </a:p>
              <a:p>
                <a:pPr lvl="0"/>
                <a:r>
                  <a:rPr lang="en-US" sz="2400" b="1" dirty="0" smtClean="0"/>
                  <a:t>Proof.</a:t>
                </a:r>
                <a:endParaRPr lang="en-US" sz="2400" b="1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/>
                <a:stretch>
                  <a:fillRect l="-1259" t="-13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138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442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07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97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52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Theorem.</a:t>
                </a:r>
                <a:r>
                  <a:rPr lang="en-US" dirty="0" smtClean="0"/>
                  <a:t> </a:t>
                </a:r>
                <a:r>
                  <a:rPr lang="en-US" sz="2400" b="1" dirty="0" smtClean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1" dirty="0"/>
                  <a:t> be a sequence in a metric space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𝑿</m:t>
                    </m:r>
                    <m:r>
                      <a:rPr lang="en-US" sz="2400" b="1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b="1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𝐢</m:t>
                    </m:r>
                    <m:r>
                      <a:rPr lang="en-US" sz="2400" b="1" i="1">
                        <a:latin typeface="Cambria Math"/>
                      </a:rPr>
                      <m:t>𝒇</m:t>
                    </m:r>
                    <m:r>
                      <a:rPr lang="en-US" sz="2400" b="1" i="1">
                        <a:latin typeface="Cambria Math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1" dirty="0"/>
                  <a:t> converges, then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b="1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1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b="1" i="1">
                                <a:latin typeface="Cambria Math"/>
                              </a:rPr>
                              <m:t>𝒑</m:t>
                            </m:r>
                          </m:e>
                          <m:sub>
                            <m:r>
                              <a:rPr lang="en-US" sz="2400" b="1" i="1">
                                <a:latin typeface="Cambria Math"/>
                              </a:rPr>
                              <m:t>𝒏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b="1" dirty="0"/>
                  <a:t> is bounded</a:t>
                </a:r>
                <a:r>
                  <a:rPr lang="en-US" sz="2400" b="1" dirty="0" smtClean="0"/>
                  <a:t>.</a:t>
                </a:r>
              </a:p>
              <a:p>
                <a:r>
                  <a:rPr lang="en-US" sz="2400" b="1" dirty="0" smtClean="0"/>
                  <a:t>Proof. </a:t>
                </a:r>
                <a:endParaRPr lang="en-US" sz="2400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532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304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769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524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Theorem.</a:t>
                </a:r>
                <a:r>
                  <a:rPr lang="en-US" dirty="0" smtClean="0"/>
                  <a:t> </a:t>
                </a:r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be a sequence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r>
                  <a:rPr lang="en-US" sz="2400" dirty="0" smtClean="0"/>
                  <a:t> If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and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there is 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en-US" sz="2400" dirty="0" smtClean="0"/>
              </a:p>
              <a:p>
                <a:r>
                  <a:rPr lang="en-US" sz="2400" b="1" dirty="0" smtClean="0"/>
                  <a:t>Proof. </a:t>
                </a:r>
                <a:endParaRPr lang="en-US" sz="2400" b="1" dirty="0"/>
              </a:p>
              <a:p>
                <a:pPr marL="0" indent="0" algn="just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"/>
                <a:ext cx="8229600" cy="5897563"/>
              </a:xfrm>
              <a:blipFill rotWithShape="1">
                <a:blip r:embed="rId2"/>
                <a:stretch>
                  <a:fillRect l="-1259" t="-207" r="-1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11112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46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37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36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146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b="1" dirty="0"/>
                  <a:t>In this Lecture </a:t>
                </a:r>
                <a:r>
                  <a:rPr lang="en-US" sz="2400" b="1" dirty="0" smtClean="0"/>
                  <a:t>have defined: </a:t>
                </a:r>
                <a:endParaRPr lang="en-US" sz="2400" b="1" dirty="0"/>
              </a:p>
              <a:p>
                <a:pPr>
                  <a:buFont typeface="+mj-lt"/>
                  <a:buAutoNum type="arabicPeriod"/>
                </a:pPr>
                <a:r>
                  <a:rPr lang="en-US" sz="2400" dirty="0"/>
                  <a:t>Sequence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2400" dirty="0"/>
                  <a:t>Convergent sequence/divergent sequence</a:t>
                </a:r>
              </a:p>
              <a:p>
                <a:pPr>
                  <a:buFont typeface="+mj-lt"/>
                  <a:buAutoNum type="arabicPeriod"/>
                </a:pPr>
                <a:r>
                  <a:rPr lang="en-US" sz="2400" dirty="0"/>
                  <a:t>Limit of a sequence</a:t>
                </a:r>
              </a:p>
              <a:p>
                <a:r>
                  <a:rPr lang="en-US" sz="2400" b="1" dirty="0" smtClean="0"/>
                  <a:t>We have proved </a:t>
                </a:r>
                <a:r>
                  <a:rPr lang="en-US" sz="2400" b="1" dirty="0"/>
                  <a:t>that:</a:t>
                </a:r>
              </a:p>
              <a:p>
                <a:r>
                  <a:rPr lang="en-US" sz="2400" dirty="0"/>
                  <a:t>Let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be a sequence in a metric space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lvl="0">
                  <a:buFont typeface="+mj-lt"/>
                  <a:buAutoNum type="alphaLcParenR"/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converges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if and only if every neighborhood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contains all but finitely many of the terms of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dirty="0"/>
              </a:p>
              <a:p>
                <a:pPr lvl="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 </m:t>
                    </m:r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∈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and if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converges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and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𝑝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′</m:t>
                        </m:r>
                      </m:sup>
                    </m:sSup>
                    <m:r>
                      <a:rPr lang="en-US" sz="2400" i="1">
                        <a:latin typeface="Cambria Math"/>
                      </a:rPr>
                      <m:t>=</m:t>
                    </m:r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endParaRPr lang="en-US" sz="2400" dirty="0"/>
              </a:p>
              <a:p>
                <a:pPr lvl="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converges, then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400" dirty="0"/>
                  <a:t> is bounded.</a:t>
                </a:r>
              </a:p>
              <a:p>
                <a:pPr lvl="0">
                  <a:buFont typeface="+mj-lt"/>
                  <a:buAutoNum type="alphaLcParenR"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𝑖𝑓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⊂</m:t>
                    </m:r>
                    <m:r>
                      <a:rPr lang="en-US" sz="2400" i="1">
                        <a:latin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 and if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</m:oMath>
                </a14:m>
                <a:r>
                  <a:rPr lang="en-US" sz="2400" dirty="0"/>
                  <a:t>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,</m:t>
                    </m:r>
                  </m:oMath>
                </a14:m>
                <a:r>
                  <a:rPr lang="en-US" sz="2400" dirty="0"/>
                  <a:t> then there is  a sequence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 such that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𝑝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→∞</m:t>
                            </m:r>
                          </m:lim>
                        </m:limLow>
                      </m:fName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𝑛</m:t>
                            </m:r>
                          </m:sub>
                        </m:sSub>
                        <m:r>
                          <a:rPr lang="en-US" sz="2400" i="1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en-US" sz="2400" dirty="0"/>
              </a:p>
              <a:p>
                <a:endParaRPr lang="en-US" sz="2400" dirty="0" smtClean="0">
                  <a:latin typeface="Arial Black" pitchFamily="34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8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5103</TotalTime>
  <Words>1102</Words>
  <Application>Microsoft Office PowerPoint</Application>
  <PresentationFormat>On-screen Show (4:3)</PresentationFormat>
  <Paragraphs>100</Paragraphs>
  <Slides>40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PowerPoint Presentation</vt:lpstr>
      <vt:lpstr>Lecture 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MyCompanyName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MyUserName</cp:lastModifiedBy>
  <cp:revision>163</cp:revision>
  <dcterms:created xsi:type="dcterms:W3CDTF">2012-11-27T13:12:39Z</dcterms:created>
  <dcterms:modified xsi:type="dcterms:W3CDTF">2013-03-27T01:47:38Z</dcterms:modified>
</cp:coreProperties>
</file>