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03" r:id="rId2"/>
    <p:sldId id="296" r:id="rId3"/>
    <p:sldId id="365" r:id="rId4"/>
    <p:sldId id="447" r:id="rId5"/>
    <p:sldId id="446" r:id="rId6"/>
    <p:sldId id="445" r:id="rId7"/>
    <p:sldId id="399" r:id="rId8"/>
    <p:sldId id="415" r:id="rId9"/>
    <p:sldId id="422" r:id="rId10"/>
    <p:sldId id="421" r:id="rId11"/>
    <p:sldId id="420" r:id="rId12"/>
    <p:sldId id="419" r:id="rId13"/>
    <p:sldId id="418" r:id="rId14"/>
    <p:sldId id="417" r:id="rId15"/>
    <p:sldId id="416" r:id="rId16"/>
    <p:sldId id="410" r:id="rId17"/>
    <p:sldId id="423" r:id="rId18"/>
    <p:sldId id="428" r:id="rId19"/>
    <p:sldId id="427" r:id="rId20"/>
    <p:sldId id="426" r:id="rId21"/>
    <p:sldId id="425" r:id="rId22"/>
    <p:sldId id="424" r:id="rId23"/>
    <p:sldId id="402" r:id="rId24"/>
    <p:sldId id="403" r:id="rId25"/>
    <p:sldId id="449" r:id="rId26"/>
    <p:sldId id="448" r:id="rId27"/>
    <p:sldId id="404" r:id="rId28"/>
    <p:sldId id="405" r:id="rId29"/>
    <p:sldId id="411" r:id="rId30"/>
    <p:sldId id="412" r:id="rId31"/>
    <p:sldId id="413" r:id="rId32"/>
    <p:sldId id="414" r:id="rId33"/>
    <p:sldId id="406" r:id="rId34"/>
    <p:sldId id="434" r:id="rId35"/>
    <p:sldId id="433" r:id="rId36"/>
    <p:sldId id="432" r:id="rId37"/>
    <p:sldId id="431" r:id="rId38"/>
    <p:sldId id="430" r:id="rId39"/>
    <p:sldId id="429" r:id="rId40"/>
    <p:sldId id="407" r:id="rId41"/>
    <p:sldId id="444" r:id="rId42"/>
    <p:sldId id="443" r:id="rId43"/>
    <p:sldId id="442" r:id="rId44"/>
    <p:sldId id="441" r:id="rId45"/>
    <p:sldId id="440" r:id="rId46"/>
    <p:sldId id="439" r:id="rId47"/>
    <p:sldId id="438" r:id="rId48"/>
    <p:sldId id="437" r:id="rId49"/>
    <p:sldId id="436" r:id="rId50"/>
    <p:sldId id="435" r:id="rId51"/>
    <p:sldId id="408" r:id="rId52"/>
    <p:sldId id="409" r:id="rId53"/>
    <p:sldId id="396" r:id="rId54"/>
    <p:sldId id="30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11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In this Lecture we will Define and study: 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In this Lecture we will Define and study: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 </a:t>
            </a:r>
            <a:r>
              <a:rPr lang="en-US" sz="2400" dirty="0" smtClean="0"/>
              <a:t>Ordered Fields</a:t>
            </a:r>
          </a:p>
        </p:txBody>
      </p:sp>
    </p:spTree>
    <p:extLst>
      <p:ext uri="{BB962C8B-B14F-4D97-AF65-F5344CB8AC3E}">
        <p14:creationId xmlns:p14="http://schemas.microsoft.com/office/powerpoint/2010/main" xmlns="" val="7034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In this Lecture we will Define and study: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 </a:t>
            </a:r>
            <a:r>
              <a:rPr lang="en-US" sz="2400" dirty="0" smtClean="0"/>
              <a:t>Ordered Fields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The Field of Reals</a:t>
            </a:r>
          </a:p>
        </p:txBody>
      </p:sp>
    </p:spTree>
    <p:extLst>
      <p:ext uri="{BB962C8B-B14F-4D97-AF65-F5344CB8AC3E}">
        <p14:creationId xmlns:p14="http://schemas.microsoft.com/office/powerpoint/2010/main" xmlns="" val="169712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In this Lecture we will Define and study: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 </a:t>
            </a:r>
            <a:r>
              <a:rPr lang="en-US" sz="2400" dirty="0" smtClean="0"/>
              <a:t>Ordered Fields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The Field of Reals  and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Extended Real umber System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10736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pPr marL="514350" indent="-514350">
              <a:buFont typeface="+mj-lt"/>
              <a:buAutoNum type="arabicPeriod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6042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pPr marL="514350" indent="-514350">
              <a:buFont typeface="+mj-lt"/>
              <a:buAutoNum type="arabicPeriod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4166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r>
              <a:rPr lang="en-US" sz="2400" b="1" dirty="0" smtClean="0"/>
              <a:t>(A)	Axioms for Addition:</a:t>
            </a:r>
          </a:p>
          <a:p>
            <a:pPr marL="514350" indent="-514350">
              <a:buFont typeface="+mj-lt"/>
              <a:buAutoNum type="arabicPeriod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2959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r>
              <a:rPr lang="en-US" sz="2400" b="1" dirty="0" smtClean="0"/>
              <a:t>(A)	Axioms for Addition: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F is closed under addition</a:t>
            </a:r>
          </a:p>
        </p:txBody>
      </p:sp>
    </p:spTree>
    <p:extLst>
      <p:ext uri="{BB962C8B-B14F-4D97-AF65-F5344CB8AC3E}">
        <p14:creationId xmlns:p14="http://schemas.microsoft.com/office/powerpoint/2010/main" xmlns="" val="69106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r>
              <a:rPr lang="en-US" sz="2400" b="1" dirty="0" smtClean="0"/>
              <a:t>(A)	Axioms for Addition: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F is closed under addition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Addition is commutative in F</a:t>
            </a:r>
          </a:p>
        </p:txBody>
      </p:sp>
    </p:spTree>
    <p:extLst>
      <p:ext uri="{BB962C8B-B14F-4D97-AF65-F5344CB8AC3E}">
        <p14:creationId xmlns:p14="http://schemas.microsoft.com/office/powerpoint/2010/main" xmlns="" val="110996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r>
              <a:rPr lang="en-US" sz="2400" b="1" dirty="0" smtClean="0"/>
              <a:t>(A)	Axioms for Addition: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F is closed under addition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Addition is commutative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Addition is associative in F</a:t>
            </a:r>
          </a:p>
        </p:txBody>
      </p:sp>
    </p:spTree>
    <p:extLst>
      <p:ext uri="{BB962C8B-B14F-4D97-AF65-F5344CB8AC3E}">
        <p14:creationId xmlns:p14="http://schemas.microsoft.com/office/powerpoint/2010/main" xmlns="" val="316632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800" b="1" dirty="0" smtClean="0"/>
              <a:t>Field:  </a:t>
            </a:r>
          </a:p>
          <a:p>
            <a:r>
              <a:rPr lang="en-US" sz="2400" b="1" dirty="0" smtClean="0"/>
              <a:t>A field is a set F with two operations, called addition and multiplication, which satisfy the following “field axioms” (A), (M), and (D):</a:t>
            </a:r>
          </a:p>
          <a:p>
            <a:r>
              <a:rPr lang="en-US" sz="2400" b="1" dirty="0" smtClean="0"/>
              <a:t>(A)	Axioms for Addition: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F is closed under addition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Addition is commutative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Addition is associative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0 is in F and is additive identity of F</a:t>
            </a:r>
          </a:p>
          <a:p>
            <a:pPr marL="514350" indent="-514350">
              <a:buFont typeface="+mj-lt"/>
              <a:buAutoNum type="arabicPeriod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8961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Field:  </a:t>
                </a:r>
              </a:p>
              <a:p>
                <a:r>
                  <a:rPr lang="en-US" sz="2400" b="1" dirty="0" smtClean="0"/>
                  <a:t>A field is a set F with two operations, called addition and multiplication, which satisfy the following “field axioms” (A), (M), and (D):</a:t>
                </a:r>
              </a:p>
              <a:p>
                <a:r>
                  <a:rPr lang="en-US" sz="2400" b="1" dirty="0" smtClean="0"/>
                  <a:t>(A)	Axioms for Addition: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F is closed under addition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Addition is commutative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Addition is associative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0 is in F and is </a:t>
                </a:r>
                <a:r>
                  <a:rPr lang="en-US" sz="2400" b="1" dirty="0" smtClean="0"/>
                  <a:t>additive </a:t>
                </a:r>
                <a:r>
                  <a:rPr lang="en-US" sz="2400" b="1" dirty="0" smtClean="0"/>
                  <a:t>identity of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For each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, there exists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s.t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sz="2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349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Field:  </a:t>
                </a:r>
              </a:p>
              <a:p>
                <a:r>
                  <a:rPr lang="en-US" sz="2400" b="1" dirty="0" smtClean="0"/>
                  <a:t>A field is a set F with two operations, called addition and multiplication, which satisfy the following “field axioms” (A), (M), and (D):</a:t>
                </a:r>
              </a:p>
              <a:p>
                <a:r>
                  <a:rPr lang="en-US" sz="2400" b="1" dirty="0" smtClean="0"/>
                  <a:t>(A)	Axioms for Addition: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F is closed under addition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Addition is commutative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Addition is associative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0 is in F and is </a:t>
                </a:r>
                <a:r>
                  <a:rPr lang="en-US" sz="2400" b="1" dirty="0" smtClean="0"/>
                  <a:t>additive </a:t>
                </a:r>
                <a:r>
                  <a:rPr lang="en-US" sz="2400" b="1" dirty="0" smtClean="0"/>
                  <a:t>identity of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b="1" dirty="0" smtClean="0"/>
                  <a:t>For each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, there exists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s.t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(M) Axioms for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322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(M) Axioms for multiplication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 </a:t>
            </a:r>
            <a:r>
              <a:rPr lang="en-US" b="1" dirty="0"/>
              <a:t>is closed under </a:t>
            </a:r>
            <a:r>
              <a:rPr lang="en-US" b="1" dirty="0" smtClean="0"/>
              <a:t>multiplication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958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(M) Axioms for multiplication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 </a:t>
            </a:r>
            <a:r>
              <a:rPr lang="en-US" b="1" dirty="0"/>
              <a:t>is closed under </a:t>
            </a:r>
            <a:r>
              <a:rPr lang="en-US" b="1" dirty="0" smtClean="0"/>
              <a:t>multiplication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multiplication </a:t>
            </a:r>
            <a:r>
              <a:rPr lang="en-US" b="1" dirty="0"/>
              <a:t>is commutative in 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1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(M) Axioms for multiplication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 </a:t>
            </a:r>
            <a:r>
              <a:rPr lang="en-US" b="1" dirty="0"/>
              <a:t>is closed under </a:t>
            </a:r>
            <a:r>
              <a:rPr lang="en-US" b="1" dirty="0" smtClean="0"/>
              <a:t>multiplication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multiplication </a:t>
            </a:r>
            <a:r>
              <a:rPr lang="en-US" b="1" dirty="0"/>
              <a:t>is commutative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Multiplication </a:t>
            </a:r>
            <a:r>
              <a:rPr lang="en-US" b="1" dirty="0"/>
              <a:t>is associative in 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199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(M) Axioms for multiplication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 </a:t>
            </a:r>
            <a:r>
              <a:rPr lang="en-US" b="1" dirty="0"/>
              <a:t>is closed under </a:t>
            </a:r>
            <a:r>
              <a:rPr lang="en-US" b="1" dirty="0" smtClean="0"/>
              <a:t>multiplication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multiplication </a:t>
            </a:r>
            <a:r>
              <a:rPr lang="en-US" b="1" dirty="0"/>
              <a:t>is commutative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Multiplication </a:t>
            </a:r>
            <a:r>
              <a:rPr lang="en-US" b="1" dirty="0"/>
              <a:t>is associative in F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1 </a:t>
            </a:r>
            <a:r>
              <a:rPr lang="en-US" b="1" dirty="0"/>
              <a:t>is in F and is </a:t>
            </a:r>
            <a:r>
              <a:rPr lang="en-US" b="1" dirty="0" smtClean="0"/>
              <a:t>multiplicative </a:t>
            </a:r>
            <a:r>
              <a:rPr lang="en-US" b="1" dirty="0"/>
              <a:t>identity of 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13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(M) Axioms for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F </a:t>
                </a:r>
                <a:r>
                  <a:rPr lang="en-US" b="1" dirty="0"/>
                  <a:t>is closed under </a:t>
                </a:r>
                <a:r>
                  <a:rPr lang="en-US" b="1" dirty="0" smtClean="0"/>
                  <a:t>multiplication</a:t>
                </a:r>
                <a:endParaRPr lang="en-US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commutative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associative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1 </a:t>
                </a:r>
                <a:r>
                  <a:rPr lang="en-US" b="1" dirty="0"/>
                  <a:t>is in F and is </a:t>
                </a:r>
                <a:r>
                  <a:rPr lang="en-US" b="1" dirty="0" smtClean="0"/>
                  <a:t>multiplicative </a:t>
                </a:r>
                <a:r>
                  <a:rPr lang="en-US" b="1" dirty="0"/>
                  <a:t>identity of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/>
                  <a:t>For each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2800" dirty="0" smtClean="0"/>
                  <a:t>, then there </a:t>
                </a:r>
                <a:r>
                  <a:rPr lang="en-US" sz="2800" dirty="0"/>
                  <a:t>exists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</m:den>
                    </m:f>
                    <m:r>
                      <a:rPr lang="en-US" sz="2800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/>
                  <a:t> s.t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1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926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1783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(M) Axioms for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F </a:t>
                </a:r>
                <a:r>
                  <a:rPr lang="en-US" b="1" dirty="0"/>
                  <a:t>is closed under </a:t>
                </a:r>
                <a:r>
                  <a:rPr lang="en-US" b="1" dirty="0" smtClean="0"/>
                  <a:t>multiplication</a:t>
                </a:r>
                <a:endParaRPr lang="en-US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commutative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associative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1 </a:t>
                </a:r>
                <a:r>
                  <a:rPr lang="en-US" b="1" dirty="0"/>
                  <a:t>is in F and is </a:t>
                </a:r>
                <a:r>
                  <a:rPr lang="en-US" b="1" dirty="0" smtClean="0"/>
                  <a:t>multiplicative </a:t>
                </a:r>
                <a:r>
                  <a:rPr lang="en-US" b="1" dirty="0"/>
                  <a:t>identity of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/>
                  <a:t>For each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2800" dirty="0" smtClean="0"/>
                  <a:t>, then there </a:t>
                </a:r>
                <a:r>
                  <a:rPr lang="en-US" sz="2800" dirty="0"/>
                  <a:t>exists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</m:den>
                    </m:f>
                    <m:r>
                      <a:rPr lang="en-US" sz="2800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/>
                  <a:t> s.t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1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(D</a:t>
                </a:r>
                <a:r>
                  <a:rPr lang="en-US" sz="2800" b="1" dirty="0" smtClean="0"/>
                  <a:t>) Distributive Law</a:t>
                </a:r>
              </a:p>
              <a:p>
                <a:r>
                  <a:rPr lang="en-US" sz="2800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926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092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(M) Axioms for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F </a:t>
                </a:r>
                <a:r>
                  <a:rPr lang="en-US" b="1" dirty="0"/>
                  <a:t>is closed under </a:t>
                </a:r>
                <a:r>
                  <a:rPr lang="en-US" b="1" dirty="0" smtClean="0"/>
                  <a:t>multiplication</a:t>
                </a:r>
                <a:endParaRPr lang="en-US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commutative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Multiplication </a:t>
                </a:r>
                <a:r>
                  <a:rPr lang="en-US" b="1" dirty="0"/>
                  <a:t>is associative in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1 </a:t>
                </a:r>
                <a:r>
                  <a:rPr lang="en-US" b="1" dirty="0"/>
                  <a:t>is in F and is </a:t>
                </a:r>
                <a:r>
                  <a:rPr lang="en-US" b="1" dirty="0" smtClean="0"/>
                  <a:t>multiplicative </a:t>
                </a:r>
                <a:r>
                  <a:rPr lang="en-US" b="1" dirty="0"/>
                  <a:t>identity of 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/>
                  <a:t>For each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2800" dirty="0" smtClean="0"/>
                  <a:t>, then there </a:t>
                </a:r>
                <a:r>
                  <a:rPr lang="en-US" sz="2800" dirty="0"/>
                  <a:t>exists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</m:den>
                    </m:f>
                    <m:r>
                      <a:rPr lang="en-US" sz="2800" b="1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b="1" i="1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r>
                  <a:rPr lang="en-US" sz="2800" dirty="0"/>
                  <a:t> s.t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/>
                              </a:rPr>
                              <m:t>𝒙</m:t>
                            </m:r>
                          </m:den>
                        </m:f>
                      </m:e>
                    </m:d>
                    <m:r>
                      <a:rPr lang="en-US" b="1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1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(D</a:t>
                </a:r>
                <a:r>
                  <a:rPr lang="en-US" sz="2800" b="1" dirty="0" smtClean="0"/>
                  <a:t>) Distributive Law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/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𝒙</m:t>
                    </m:r>
                    <m:d>
                      <m:d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/>
                          </a:rPr>
                          <m:t>𝒚</m:t>
                        </m:r>
                        <m:r>
                          <a:rPr lang="en-US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𝒛</m:t>
                        </m:r>
                      </m:e>
                    </m:d>
                    <m:r>
                      <a:rPr lang="en-US" sz="2800" b="1" i="1" smtClean="0">
                        <a:latin typeface="Cambria Math"/>
                      </a:rPr>
                      <m:t>=</m:t>
                    </m:r>
                    <m:r>
                      <a:rPr lang="en-US" sz="2800" b="1" i="1" smtClean="0">
                        <a:latin typeface="Cambria Math"/>
                      </a:rPr>
                      <m:t>𝒙𝒚</m:t>
                    </m:r>
                    <m:r>
                      <a:rPr lang="en-US" sz="2800" b="1" i="1" smtClean="0">
                        <a:latin typeface="Cambria Math"/>
                      </a:rPr>
                      <m:t>+</m:t>
                    </m:r>
                    <m:r>
                      <a:rPr lang="en-US" sz="2800" b="1" i="1" smtClean="0">
                        <a:latin typeface="Cambria Math"/>
                      </a:rPr>
                      <m:t>𝒙𝒛</m:t>
                    </m:r>
                  </m:oMath>
                </a14:m>
                <a:r>
                  <a:rPr lang="en-US" sz="2800" b="1" dirty="0" smtClean="0"/>
                  <a:t> holds for all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𝒙</m:t>
                    </m:r>
                    <m:r>
                      <a:rPr lang="en-US" sz="2800" b="1" i="1" smtClean="0">
                        <a:latin typeface="Cambria Math"/>
                      </a:rPr>
                      <m:t>,</m:t>
                    </m:r>
                    <m:r>
                      <a:rPr lang="en-US" sz="2800" b="1" i="1" smtClean="0">
                        <a:latin typeface="Cambria Math"/>
                      </a:rPr>
                      <m:t>𝒚</m:t>
                    </m:r>
                    <m:r>
                      <a:rPr lang="en-US" sz="2800" b="1" i="1" smtClean="0">
                        <a:latin typeface="Cambria Math"/>
                      </a:rPr>
                      <m:t>,</m:t>
                    </m:r>
                    <m:r>
                      <a:rPr lang="en-US" sz="2800" b="1" i="1" smtClean="0">
                        <a:latin typeface="Cambria Math"/>
                      </a:rPr>
                      <m:t>𝒛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b="1" i="1" smtClean="0">
                        <a:latin typeface="Cambria Math"/>
                        <a:ea typeface="Cambria Math"/>
                      </a:rPr>
                      <m:t>𝑭</m:t>
                    </m:r>
                  </m:oMath>
                </a14:m>
                <a:endParaRPr lang="en-US" sz="28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926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191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Note: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ℚ</m:t>
                    </m:r>
                  </m:oMath>
                </a14:m>
                <a:r>
                  <a:rPr lang="en-US" dirty="0" smtClean="0"/>
                  <a:t> is a field.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9929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Ordered Field:</a:t>
            </a:r>
          </a:p>
          <a:p>
            <a:r>
              <a:rPr lang="en-US" dirty="0" smtClean="0"/>
              <a:t>An ordered field is a field F which is also an ordered set, such that: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94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dirty="0" smtClean="0"/>
                  <a:t>Ordered Field:</a:t>
                </a:r>
              </a:p>
              <a:p>
                <a:r>
                  <a:rPr lang="en-US" dirty="0" smtClean="0"/>
                  <a:t>An ordered field is a field F which is also an ordered set, such that: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𝑧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1565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dirty="0" smtClean="0"/>
                  <a:t>Ordered Field:</a:t>
                </a:r>
              </a:p>
              <a:p>
                <a:r>
                  <a:rPr lang="en-US" dirty="0" smtClean="0"/>
                  <a:t>An ordered field is a field F which is also an ordered set, such that: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𝑧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&gt;0,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439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7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dirty="0" smtClean="0"/>
                  <a:t>Real Field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ℝ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,+,.)</m:t>
                    </m:r>
                  </m:oMath>
                </a14:m>
                <a:r>
                  <a:rPr lang="en-US" dirty="0" smtClean="0"/>
                  <a:t>is a field.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2057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Complex Field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ℂ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ℝ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ℂ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,+,.)</m:t>
                    </m:r>
                  </m:oMath>
                </a14:m>
                <a:r>
                  <a:rPr lang="en-US" dirty="0"/>
                  <a:t>is a </a:t>
                </a:r>
                <a:r>
                  <a:rPr lang="en-US" dirty="0" smtClean="0"/>
                  <a:t>field where addition and multiplication is defined as: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380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78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76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73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Extended Real Number System:</a:t>
            </a:r>
          </a:p>
        </p:txBody>
      </p:sp>
    </p:spTree>
    <p:extLst>
      <p:ext uri="{BB962C8B-B14F-4D97-AF65-F5344CB8AC3E}">
        <p14:creationId xmlns:p14="http://schemas.microsoft.com/office/powerpoint/2010/main" xmlns="" val="3379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224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−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∞&lt;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&lt;+∞</m:t>
                    </m:r>
                  </m:oMath>
                </a14:m>
                <a:r>
                  <a:rPr lang="en-US" sz="2200" b="1" dirty="0" smtClean="0"/>
                  <a:t>                  for every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012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−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∞&lt;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&lt;+∞</m:t>
                    </m:r>
                  </m:oMath>
                </a14:m>
                <a:r>
                  <a:rPr lang="en-US" sz="2200" b="1" dirty="0" smtClean="0"/>
                  <a:t>                  for every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.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>Note.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28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−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∞&lt;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&lt;+∞</m:t>
                    </m:r>
                  </m:oMath>
                </a14:m>
                <a:r>
                  <a:rPr lang="en-US" sz="2200" b="1" dirty="0" smtClean="0"/>
                  <a:t>                  for every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.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>Note.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 is upper bound of every subset of the extended real number system.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77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−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∞&lt;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&lt;+∞</m:t>
                    </m:r>
                  </m:oMath>
                </a14:m>
                <a:r>
                  <a:rPr lang="en-US" sz="2200" b="1" dirty="0" smtClean="0"/>
                  <a:t>                  for every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.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>Note.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 is upper bound of every subset of the extended real number system.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𝑬</m:t>
                    </m:r>
                    <m:r>
                      <a:rPr lang="en-US" sz="2200" b="1" i="1" smtClean="0">
                        <a:latin typeface="Cambria Math"/>
                      </a:rPr>
                      <m:t>=(</m:t>
                    </m:r>
                    <m:r>
                      <a:rPr lang="en-US" sz="2200" b="1" i="1" smtClean="0">
                        <a:latin typeface="Cambria Math"/>
                      </a:rPr>
                      <m:t>𝟎</m:t>
                    </m:r>
                    <m:r>
                      <a:rPr lang="en-US" sz="2200" b="1" i="1" smtClean="0">
                        <a:latin typeface="Cambria Math"/>
                      </a:rPr>
                      <m:t>,∞)</m:t>
                    </m:r>
                  </m:oMath>
                </a14:m>
                <a:r>
                  <a:rPr lang="en-US" sz="2200" b="1" dirty="0" smtClean="0"/>
                  <a:t>, then Sup(E)=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 in the extended real number system.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0620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Extended Real Number System: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2200" b="1" dirty="0" smtClean="0"/>
                  <a:t>The extended real number system consists of the real field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 and two symbols,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2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200" b="1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, we define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−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∞&lt;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&lt;+∞</m:t>
                    </m:r>
                  </m:oMath>
                </a14:m>
                <a:r>
                  <a:rPr lang="en-US" sz="2200" b="1" dirty="0" smtClean="0"/>
                  <a:t>                  for every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𝒙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200" b="1" dirty="0" smtClean="0"/>
                  <a:t/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200" b="1" dirty="0" smtClean="0"/>
                  <a:t>.</a:t>
                </a:r>
              </a:p>
              <a:p>
                <a:pPr lvl="1">
                  <a:lnSpc>
                    <a:spcPct val="150000"/>
                  </a:lnSpc>
                  <a:buFont typeface="Courier New" pitchFamily="49" charset="0"/>
                  <a:buChar char="o"/>
                </a:pPr>
                <a:r>
                  <a:rPr lang="en-US" sz="2200" b="1" dirty="0" smtClean="0"/>
                  <a:t>Note.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+</m:t>
                    </m:r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 is upper bound of every subset of the extended real number system.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</a:rPr>
                      <m:t>𝑬</m:t>
                    </m:r>
                    <m:r>
                      <a:rPr lang="en-US" sz="2200" b="1" i="1" smtClean="0">
                        <a:latin typeface="Cambria Math"/>
                      </a:rPr>
                      <m:t>=(</m:t>
                    </m:r>
                    <m:r>
                      <a:rPr lang="en-US" sz="2200" b="1" i="1" smtClean="0">
                        <a:latin typeface="Cambria Math"/>
                      </a:rPr>
                      <m:t>𝟎</m:t>
                    </m:r>
                    <m:r>
                      <a:rPr lang="en-US" sz="2200" b="1" i="1" smtClean="0">
                        <a:latin typeface="Cambria Math"/>
                      </a:rPr>
                      <m:t>,∞)</m:t>
                    </m:r>
                  </m:oMath>
                </a14:m>
                <a:r>
                  <a:rPr lang="en-US" sz="2200" b="1" dirty="0" smtClean="0"/>
                  <a:t>, then Sup(E)=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b="1" dirty="0" smtClean="0"/>
                  <a:t> in the extended real number system.</a:t>
                </a:r>
              </a:p>
              <a:p>
                <a:pPr marL="914400" lvl="1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200" b="1" dirty="0" smtClean="0"/>
                  <a:t>The extended real number system does not form a field.</a:t>
                </a:r>
                <a:endParaRPr lang="en-US" sz="22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481" t="-125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11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651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26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153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8810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283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64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∞−∞=−∞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13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=∓∞</m:t>
                    </m:r>
                  </m:oMath>
                </a14:m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8707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=∓∞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=±∞</m:t>
                    </m:r>
                  </m:oMath>
                </a14:m>
                <a:endParaRPr lang="en-US" sz="2400" b="1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261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=∓∞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=±∞</m:t>
                    </m:r>
                  </m:oMath>
                </a14:m>
                <a:endParaRPr lang="en-US" sz="2400" b="1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.∞=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452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/>
                  <a:t>Note: In extended real number system, for every real number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400" b="1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∞= 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. −∞=−∞</m:t>
                    </m:r>
                  </m:oMath>
                </a14:m>
                <a:r>
                  <a:rPr lang="en-US" sz="2400" b="1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&gt;</m:t>
                    </m:r>
                    <m:r>
                      <a:rPr lang="en-US" sz="2400" b="1" i="1" smtClean="0"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∞+∞=∞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∞−∞=−∞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=∓∞</m:t>
                    </m:r>
                  </m:oMath>
                </a14:m>
                <a:endParaRPr lang="en-US" sz="2400" b="1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∞.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∓∞</m:t>
                        </m:r>
                      </m:e>
                    </m:d>
                    <m:r>
                      <a:rPr lang="en-US" sz="2400" b="1" i="1" smtClean="0">
                        <a:latin typeface="Cambria Math"/>
                        <a:ea typeface="Cambria Math"/>
                      </a:rPr>
                      <m:t>=±∞</m:t>
                    </m:r>
                  </m:oMath>
                </a14:m>
                <a:endParaRPr lang="en-US" sz="2400" b="1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.∞=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∞−∞</m:t>
                    </m:r>
                  </m:oMath>
                </a14:m>
                <a:r>
                  <a:rPr lang="en-US" sz="2400" b="1" dirty="0" smtClean="0"/>
                  <a:t> is undefined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111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013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13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420</Words>
  <Application>Microsoft Office PowerPoint</Application>
  <PresentationFormat>On-screen Show (4:3)</PresentationFormat>
  <Paragraphs>103</Paragraphs>
  <Slides>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174</cp:revision>
  <dcterms:created xsi:type="dcterms:W3CDTF">2012-11-27T13:12:39Z</dcterms:created>
  <dcterms:modified xsi:type="dcterms:W3CDTF">2013-03-27T05:17:17Z</dcterms:modified>
</cp:coreProperties>
</file>