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03" r:id="rId2"/>
    <p:sldId id="296" r:id="rId3"/>
    <p:sldId id="365" r:id="rId4"/>
    <p:sldId id="420" r:id="rId5"/>
    <p:sldId id="419" r:id="rId6"/>
    <p:sldId id="418" r:id="rId7"/>
    <p:sldId id="399" r:id="rId8"/>
    <p:sldId id="412" r:id="rId9"/>
    <p:sldId id="381" r:id="rId10"/>
    <p:sldId id="392" r:id="rId11"/>
    <p:sldId id="413" r:id="rId12"/>
    <p:sldId id="414" r:id="rId13"/>
    <p:sldId id="393" r:id="rId14"/>
    <p:sldId id="394" r:id="rId15"/>
    <p:sldId id="383" r:id="rId16"/>
    <p:sldId id="395" r:id="rId17"/>
    <p:sldId id="396" r:id="rId18"/>
    <p:sldId id="415" r:id="rId19"/>
    <p:sldId id="416" r:id="rId20"/>
    <p:sldId id="397" r:id="rId21"/>
    <p:sldId id="401" r:id="rId22"/>
    <p:sldId id="402" r:id="rId23"/>
    <p:sldId id="403" r:id="rId24"/>
    <p:sldId id="404" r:id="rId25"/>
    <p:sldId id="398" r:id="rId26"/>
    <p:sldId id="405" r:id="rId27"/>
    <p:sldId id="406" r:id="rId28"/>
    <p:sldId id="400" r:id="rId29"/>
    <p:sldId id="377" r:id="rId30"/>
    <p:sldId id="300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10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 </m:t>
                    </m:r>
                  </m:oMath>
                </a14:m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if and only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</a:t>
                </a:r>
                <a:r>
                  <a:rPr lang="en-US" sz="2400" dirty="0" smtClean="0"/>
                  <a:t>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 </m:t>
                    </m:r>
                  </m:oMath>
                </a14:m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if and only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</a:t>
                </a:r>
                <a:r>
                  <a:rPr lang="en-US" sz="2400" dirty="0" smtClean="0"/>
                  <a:t>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𝐶𝑜𝑚𝑝𝑎𝑐𝑡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𝑠𝑢𝑏𝑠𝑒𝑡𝑠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𝑚𝑒𝑡𝑟𝑖𝑐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𝑠𝑝𝑎𝑐𝑒𝑠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𝑎𝑟𝑒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0" indent="0" algn="just">
                  <a:buNone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6350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 </m:t>
                    </m:r>
                  </m:oMath>
                </a14:m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if and only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</a:t>
                </a:r>
                <a:r>
                  <a:rPr lang="en-US" sz="2400" dirty="0" smtClean="0"/>
                  <a:t>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𝐶𝑜𝑚𝑝𝑎𝑐𝑡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𝑠𝑢𝑏𝑠𝑒𝑡𝑠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𝑚𝑒𝑡𝑟𝑖𝑐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𝑠𝑝𝑎𝑐𝑒𝑠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𝑎𝑟𝑒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𝐶𝑙𝑜𝑠𝑒𝑑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𝑠𝑢𝑏𝑠𝑒𝑡𝑠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𝑐𝑜𝑚𝑝𝑎𝑐𝑡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𝑎𝑟𝑒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𝑐𝑜𝑚𝑝𝑎𝑐𝑡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 smtClean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735110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prove: </a:t>
                </a: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 </m:t>
                    </m:r>
                  </m:oMath>
                </a14:m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if and only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</a:t>
                </a:r>
                <a:r>
                  <a:rPr lang="en-US" sz="2400" dirty="0" smtClean="0"/>
                  <a:t>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𝐶𝑜𝑚𝑝𝑎𝑐𝑡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𝑠𝑢𝑏𝑠𝑒𝑡𝑠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𝑚𝑒𝑡𝑟𝑖𝑐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𝑠𝑝𝑎𝑐𝑒𝑠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𝑎𝑟𝑒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 smtClean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 smtClean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𝐶𝑙𝑜𝑠𝑒𝑑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𝑠𝑢𝑏𝑠𝑒𝑡𝑠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𝑐𝑜𝑚𝑝𝑎𝑐𝑡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𝑎𝑟𝑒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𝑐𝑜𝑚𝑝𝑎𝑐𝑡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 smtClean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/>
                  <a:t>Corollary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> is closed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∩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</a:t>
                </a:r>
                <a:r>
                  <a:rPr lang="en-US" sz="2400" dirty="0" smtClean="0"/>
                  <a:t>.</a:t>
                </a:r>
                <a:endParaRPr lang="en-US" sz="2400" b="1" dirty="0" smtClean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111" t="-1078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1414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Covering and Open Covering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80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r>
              <a:rPr lang="en-US" dirty="0" smtClean="0"/>
              <a:t>Compact Set.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Note: Every finite set is compact.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0759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/>
                </a:r>
                <a:r>
                  <a:rPr lang="en-US" sz="2800" b="1" dirty="0" smtClean="0"/>
                  <a:t>Theorem</a:t>
                </a:r>
                <a:r>
                  <a:rPr lang="en-US" sz="2800" dirty="0"/>
                  <a:t>. </a:t>
                </a:r>
                <a:r>
                  <a:rPr lang="en-US" sz="2800" dirty="0" smtClean="0"/>
                  <a:t>Let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(</m:t>
                    </m:r>
                    <m:r>
                      <a:rPr lang="en-US" sz="2800" b="0" i="1" smtClean="0">
                        <a:latin typeface="Cambria Math"/>
                      </a:rPr>
                      <m:t>𝑋</m:t>
                    </m:r>
                    <m:r>
                      <a:rPr lang="en-US" sz="2800" b="0" i="1" smtClean="0">
                        <a:latin typeface="Cambria Math"/>
                      </a:rPr>
                      <m:t>,</m:t>
                    </m:r>
                    <m:r>
                      <a:rPr lang="en-US" sz="2800" b="0" i="1" smtClean="0">
                        <a:latin typeface="Cambria Math"/>
                      </a:rPr>
                      <m:t>𝑑</m:t>
                    </m:r>
                    <m:r>
                      <a:rPr lang="en-US" sz="2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800" dirty="0" smtClean="0"/>
                  <a:t> be a metric space and 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𝐾</m:t>
                    </m:r>
                    <m:r>
                      <a:rPr lang="en-US" sz="2800" i="1">
                        <a:latin typeface="Cambria Math"/>
                      </a:rPr>
                      <m:t>⊂</m:t>
                    </m:r>
                    <m:r>
                      <a:rPr lang="en-US" sz="2800" i="1">
                        <a:latin typeface="Cambria Math"/>
                      </a:rPr>
                      <m:t>𝑌</m:t>
                    </m:r>
                    <m:r>
                      <a:rPr lang="en-US" sz="2800" i="1">
                        <a:latin typeface="Cambria Math"/>
                      </a:rPr>
                      <m:t>⊂</m:t>
                    </m:r>
                    <m:r>
                      <a:rPr lang="en-US" sz="2800" i="1">
                        <a:latin typeface="Cambria Math"/>
                      </a:rPr>
                      <m:t>𝑋</m:t>
                    </m:r>
                    <m:r>
                      <a:rPr lang="en-US" sz="2800" i="1">
                        <a:latin typeface="Cambria Math"/>
                      </a:rPr>
                      <m:t>. </m:t>
                    </m:r>
                  </m:oMath>
                </a14:m>
                <a:r>
                  <a:rPr lang="en-US" sz="2800" dirty="0"/>
                  <a:t>Then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8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800" dirty="0"/>
                  <a:t> if and only if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8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/>
                      </a:rPr>
                      <m:t>𝑌</m:t>
                    </m:r>
                    <m:r>
                      <a:rPr lang="en-US" sz="28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r>
                  <a:rPr lang="en-US" sz="2400" b="1" dirty="0" smtClean="0"/>
                  <a:t>Proof.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963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076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4709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25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53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800" b="1" dirty="0" smtClean="0"/>
              <a:t>Theorem.</a:t>
            </a:r>
            <a:r>
              <a:rPr lang="en-US" b="1" dirty="0" smtClean="0"/>
              <a:t> </a:t>
            </a:r>
            <a:r>
              <a:rPr lang="en-US" sz="2400" dirty="0" smtClean="0"/>
              <a:t>Prove that compact subsets of metric spaces are closed</a:t>
            </a:r>
            <a:r>
              <a:rPr lang="en-US" b="1" dirty="0" smtClean="0"/>
              <a:t>.</a:t>
            </a:r>
            <a:endParaRPr lang="en-US" sz="2400" dirty="0"/>
          </a:p>
          <a:p>
            <a:r>
              <a:rPr lang="en-US" sz="2800" b="1" dirty="0" smtClean="0"/>
              <a:t>Proof.</a:t>
            </a:r>
            <a:r>
              <a:rPr lang="en-US" b="1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09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2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618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7467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255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Theorem. </a:t>
                </a:r>
                <a:r>
                  <a:rPr lang="en-US" dirty="0"/>
                  <a:t>Let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i="1">
                        <a:latin typeface="Cambria Math"/>
                      </a:rPr>
                      <m:t>,</m:t>
                    </m:r>
                    <m:r>
                      <a:rPr lang="en-US" i="1">
                        <a:latin typeface="Cambria Math"/>
                      </a:rPr>
                      <m:t>𝑑</m:t>
                    </m:r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</a:t>
                </a:r>
                <a:r>
                  <a:rPr lang="en-US" dirty="0" smtClean="0"/>
                  <a:t>. Prove that closed subsets of compact sets are compact.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630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4138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07956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2972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063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43931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/>
              <a:lstStyle/>
              <a:p>
                <a:pPr marL="457200" indent="-457200" algn="just">
                  <a:buFont typeface="+mj-lt"/>
                  <a:buAutoNum type="arabicPeriod"/>
                </a:pPr>
                <a:r>
                  <a:rPr lang="en-US" b="1" dirty="0"/>
                  <a:t>Corollary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𝑖𝑓</m:t>
                    </m:r>
                    <m:r>
                      <a:rPr lang="en-US" i="1">
                        <a:latin typeface="Cambria Math"/>
                      </a:rPr>
                      <m:t> </m:t>
                    </m:r>
                    <m:r>
                      <a:rPr lang="en-US" i="1">
                        <a:latin typeface="Cambria Math"/>
                      </a:rPr>
                      <m:t>𝐹</m:t>
                    </m:r>
                  </m:oMath>
                </a14:m>
                <a:r>
                  <a:rPr lang="en-US" dirty="0"/>
                  <a:t> is closed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𝐾</m:t>
                    </m:r>
                  </m:oMath>
                </a14:m>
                <a:r>
                  <a:rPr lang="en-US" dirty="0"/>
                  <a:t> is compact, then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𝐹</m:t>
                    </m:r>
                    <m:r>
                      <a:rPr lang="en-US" i="1">
                        <a:latin typeface="Cambria Math"/>
                      </a:rPr>
                      <m:t>∩</m:t>
                    </m:r>
                    <m:r>
                      <a:rPr lang="en-US" i="1">
                        <a:latin typeface="Cambria Math"/>
                      </a:rPr>
                      <m:t>𝐾</m:t>
                    </m:r>
                  </m:oMath>
                </a14:m>
                <a:r>
                  <a:rPr lang="en-US" dirty="0"/>
                  <a:t> is compact.</a:t>
                </a:r>
              </a:p>
              <a:p>
                <a:r>
                  <a:rPr lang="en-US" dirty="0" smtClean="0"/>
                  <a:t>Proof.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926" t="-1448" r="-18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1111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93175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76389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46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proved:</a:t>
                </a:r>
                <a:endParaRPr lang="en-US" sz="2400" dirty="0">
                  <a:latin typeface="Arial Black" pitchFamily="34" charset="0"/>
                </a:endParaRPr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dirty="0"/>
                  <a:t>suppose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 </m:t>
                    </m:r>
                  </m:oMath>
                </a14:m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if and only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 relative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𝑌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𝐶𝑜𝑚𝑝𝑎𝑐𝑡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𝑠𝑢𝑏𝑠𝑒𝑡𝑠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𝑚𝑒𝑡𝑟𝑖𝑐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𝑠𝑝𝑎𝑐𝑒𝑠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𝑎𝑟𝑒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𝑐𝑙𝑜𝑠𝑒𝑑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/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𝐶𝑙𝑜𝑠𝑒𝑑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𝑠𝑢𝑏𝑠𝑒𝑡𝑠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𝑐𝑜𝑚𝑝𝑎𝑐𝑡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𝑎𝑟𝑒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𝑐𝑜𝑚𝑝𝑎𝑐𝑡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/>
              </a:p>
              <a:p>
                <a:pPr marL="457200" indent="-457200" algn="just">
                  <a:buFont typeface="+mj-lt"/>
                  <a:buAutoNum type="arabicPeriod"/>
                </a:pPr>
                <a:r>
                  <a:rPr lang="en-US" sz="2400" b="1" dirty="0"/>
                  <a:t>Corollary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𝐹</m:t>
                    </m:r>
                  </m:oMath>
                </a14:m>
                <a:r>
                  <a:rPr lang="en-US" sz="2400" dirty="0"/>
                  <a:t> is closed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compact, 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𝐹</m:t>
                    </m:r>
                    <m:r>
                      <a:rPr lang="en-US" sz="2400" i="1">
                        <a:latin typeface="Cambria Math"/>
                      </a:rPr>
                      <m:t>∩</m:t>
                    </m:r>
                    <m:r>
                      <a:rPr lang="en-US" sz="2400" i="1">
                        <a:latin typeface="Cambria Math"/>
                      </a:rPr>
                      <m:t>𝐾</m:t>
                    </m:r>
                  </m:oMath>
                </a14:m>
                <a:r>
                  <a:rPr lang="en-US" sz="2400" dirty="0"/>
                  <a:t> is compact.</a:t>
                </a:r>
                <a:endParaRPr lang="en-US" sz="2400" b="1" dirty="0"/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 r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2644</TotalTime>
  <Words>60</Words>
  <Application>Microsoft Office PowerPoint</Application>
  <PresentationFormat>On-screen Show (4:3)</PresentationFormat>
  <Paragraphs>39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161</cp:revision>
  <dcterms:created xsi:type="dcterms:W3CDTF">2012-11-27T13:12:39Z</dcterms:created>
  <dcterms:modified xsi:type="dcterms:W3CDTF">2013-03-22T06:58:32Z</dcterms:modified>
</cp:coreProperties>
</file>