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303" r:id="rId2"/>
    <p:sldId id="296" r:id="rId3"/>
    <p:sldId id="365" r:id="rId4"/>
    <p:sldId id="434" r:id="rId5"/>
    <p:sldId id="433" r:id="rId6"/>
    <p:sldId id="432" r:id="rId7"/>
    <p:sldId id="407" r:id="rId8"/>
    <p:sldId id="413" r:id="rId9"/>
    <p:sldId id="414" r:id="rId10"/>
    <p:sldId id="415" r:id="rId11"/>
    <p:sldId id="416" r:id="rId12"/>
    <p:sldId id="408" r:id="rId13"/>
    <p:sldId id="417" r:id="rId14"/>
    <p:sldId id="418" r:id="rId15"/>
    <p:sldId id="419" r:id="rId16"/>
    <p:sldId id="420" r:id="rId17"/>
    <p:sldId id="409" r:id="rId18"/>
    <p:sldId id="421" r:id="rId19"/>
    <p:sldId id="422" r:id="rId20"/>
    <p:sldId id="423" r:id="rId21"/>
    <p:sldId id="410" r:id="rId22"/>
    <p:sldId id="424" r:id="rId23"/>
    <p:sldId id="425" r:id="rId24"/>
    <p:sldId id="426" r:id="rId25"/>
    <p:sldId id="427" r:id="rId26"/>
    <p:sldId id="411" r:id="rId27"/>
    <p:sldId id="428" r:id="rId28"/>
    <p:sldId id="429" r:id="rId29"/>
    <p:sldId id="399" r:id="rId30"/>
    <p:sldId id="412" r:id="rId31"/>
    <p:sldId id="430" r:id="rId32"/>
    <p:sldId id="377" r:id="rId33"/>
    <p:sldId id="300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</a:t>
            </a:r>
            <a:r>
              <a:rPr lang="en-US" sz="2800" b="1" dirty="0" smtClean="0">
                <a:latin typeface="Arial Black" pitchFamily="34" charset="0"/>
              </a:rPr>
              <a:t>09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prove: 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𝑑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be a metric space. 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/>
                  <a:t> be any collection of open sets. Prove that </a:t>
                </a:r>
                <a14:m>
                  <m:oMath xmlns:m="http://schemas.openxmlformats.org/officeDocument/2006/math">
                    <m:nary>
                      <m:naryPr>
                        <m:chr m:val="⋃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𝐺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/>
                  <a:t> is open in X.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prove: 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𝑑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be a metric space. 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/>
                  <a:t> be any collection of open sets. Prove that </a:t>
                </a:r>
                <a14:m>
                  <m:oMath xmlns:m="http://schemas.openxmlformats.org/officeDocument/2006/math">
                    <m:nary>
                      <m:naryPr>
                        <m:chr m:val="⋃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𝐺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/>
                  <a:t> is open in X.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𝑑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be a metric space. 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/>
                  <a:t> be any collection of closed sets. Prove that </a:t>
                </a:r>
                <a14:m>
                  <m:oMath xmlns:m="http://schemas.openxmlformats.org/officeDocument/2006/math">
                    <m:nary>
                      <m:naryPr>
                        <m:chr m:val="⋂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/>
                  <a:t> is closed in X.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278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prove: 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𝑑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be a metric space. 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/>
                  <a:t> be any collection of open sets. Prove that </a:t>
                </a:r>
                <a14:m>
                  <m:oMath xmlns:m="http://schemas.openxmlformats.org/officeDocument/2006/math">
                    <m:nary>
                      <m:naryPr>
                        <m:chr m:val="⋃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𝐺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/>
                  <a:t> is open in X.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𝑑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be a metric space. 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/>
                  <a:t> be any collection of closed sets. Prove that </a:t>
                </a:r>
                <a14:m>
                  <m:oMath xmlns:m="http://schemas.openxmlformats.org/officeDocument/2006/math">
                    <m:nary>
                      <m:naryPr>
                        <m:chr m:val="⋂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/>
                  <a:t> is closed in X.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𝑑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be a metric space. Prove that for any finite collection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𝐺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𝐺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/>
                  <a:t>, . . 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𝐺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/>
                  <a:t> of open sets, </a:t>
                </a:r>
                <a14:m>
                  <m:oMath xmlns:m="http://schemas.openxmlformats.org/officeDocument/2006/math">
                    <m:nary>
                      <m:naryPr>
                        <m:chr m:val="⋂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/>
                          </a:rPr>
                          <m:t>𝑖</m:t>
                        </m:r>
                        <m:r>
                          <a:rPr lang="en-US" sz="2400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𝐺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/>
                  <a:t> is open.</a:t>
                </a:r>
              </a:p>
              <a:p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255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prove: 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𝑑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be a metric space. 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/>
                  <a:t> be any collection of open sets. Prove that </a:t>
                </a:r>
                <a14:m>
                  <m:oMath xmlns:m="http://schemas.openxmlformats.org/officeDocument/2006/math">
                    <m:nary>
                      <m:naryPr>
                        <m:chr m:val="⋃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𝐺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/>
                  <a:t> is open in X.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𝑑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be a metric space. 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/>
                  <a:t> be any collection of closed sets. Prove that </a:t>
                </a:r>
                <a14:m>
                  <m:oMath xmlns:m="http://schemas.openxmlformats.org/officeDocument/2006/math">
                    <m:nary>
                      <m:naryPr>
                        <m:chr m:val="⋂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/>
                  <a:t> is closed in X.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𝑑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be a metric space. Prove that for any finite collection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𝐺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𝐺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/>
                  <a:t>, . . 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𝐺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/>
                  <a:t> of open sets, </a:t>
                </a:r>
                <a14:m>
                  <m:oMath xmlns:m="http://schemas.openxmlformats.org/officeDocument/2006/math">
                    <m:nary>
                      <m:naryPr>
                        <m:chr m:val="⋂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/>
                          </a:rPr>
                          <m:t>𝑖</m:t>
                        </m:r>
                        <m:r>
                          <a:rPr lang="en-US" sz="2400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𝐺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/>
                  <a:t> is open.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𝑑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be a metric space. Prove that for any finite collection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/>
                  <a:t>, . . 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/>
                  <a:t> of closed sets, </a:t>
                </a:r>
                <a14:m>
                  <m:oMath xmlns:m="http://schemas.openxmlformats.org/officeDocument/2006/math">
                    <m:nary>
                      <m:naryPr>
                        <m:chr m:val="⋃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/>
                          </a:rPr>
                          <m:t>𝑖</m:t>
                        </m:r>
                        <m:r>
                          <a:rPr lang="en-US" sz="2400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  <a:ea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</m:e>
                    </m:nary>
                  </m:oMath>
                </a14:m>
                <a:r>
                  <a:rPr lang="en-US" sz="2400" dirty="0"/>
                  <a:t> is closed.</a:t>
                </a:r>
              </a:p>
              <a:p>
                <a:endParaRPr lang="en-US" sz="24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347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</a:t>
                </a:r>
                <a:r>
                  <a:rPr lang="en-US" dirty="0" smtClean="0"/>
                  <a:t>.1. </a:t>
                </a:r>
              </a:p>
              <a:p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𝑋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be a metric space. 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 smtClean="0"/>
                  <a:t> be any collection of open sets. Prove that </a:t>
                </a:r>
                <a14:m>
                  <m:oMath xmlns:m="http://schemas.openxmlformats.org/officeDocument/2006/math">
                    <m:nary>
                      <m:naryPr>
                        <m:chr m:val="⋃"/>
                        <m:supHide m:val="on"/>
                        <m:ctrlPr>
                          <a:rPr lang="en-US" sz="24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𝐺</m:t>
                            </m:r>
                          </m:e>
                          <m:sub>
                            <m:r>
                              <a:rPr lang="en-US" sz="2400" i="1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 smtClean="0"/>
                  <a:t> is open in X.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1259" t="-1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520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39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39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50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3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Theorem.</a:t>
                </a:r>
                <a:r>
                  <a:rPr lang="en-US" dirty="0" smtClean="0"/>
                  <a:t> 2.</a:t>
                </a:r>
              </a:p>
              <a:p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𝑑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be a metric space. 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/>
                  <a:t> be any collection of </a:t>
                </a:r>
                <a:r>
                  <a:rPr lang="en-US" sz="2400" dirty="0" smtClean="0"/>
                  <a:t>closed </a:t>
                </a:r>
                <a:r>
                  <a:rPr lang="en-US" sz="2400" dirty="0"/>
                  <a:t>sets. Prove that </a:t>
                </a:r>
                <a14:m>
                  <m:oMath xmlns:m="http://schemas.openxmlformats.org/officeDocument/2006/math">
                    <m:nary>
                      <m:naryPr>
                        <m:chr m:val="⋂"/>
                        <m:supHide m:val="on"/>
                        <m:ctrlPr>
                          <a:rPr lang="en-US" sz="24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400" i="1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/>
                  <a:t> is </a:t>
                </a:r>
                <a:r>
                  <a:rPr lang="en-US" sz="2400" dirty="0" smtClean="0"/>
                  <a:t>closed </a:t>
                </a:r>
                <a:r>
                  <a:rPr lang="en-US" sz="2400" dirty="0"/>
                  <a:t>in X.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2"/>
                <a:stretch>
                  <a:fillRect l="-1259" t="-1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511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86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92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14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39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Theorem.</a:t>
                </a:r>
                <a:r>
                  <a:rPr lang="en-US" dirty="0" smtClean="0"/>
                  <a:t> 3.</a:t>
                </a:r>
              </a:p>
              <a:p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𝑑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be a metric space</a:t>
                </a:r>
                <a:r>
                  <a:rPr lang="en-US" sz="2400" dirty="0" smtClean="0"/>
                  <a:t>. Prove that for any finite collection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𝐺</m:t>
                        </m:r>
                      </m:e>
                      <m:sub>
                        <m:sSub>
                          <m:sSub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𝐺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 smtClean="0"/>
                  <a:t>, . . 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𝐺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 smtClean="0"/>
                  <a:t> of open sets, </a:t>
                </a:r>
                <a14:m>
                  <m:oMath xmlns:m="http://schemas.openxmlformats.org/officeDocument/2006/math">
                    <m:nary>
                      <m:naryPr>
                        <m:chr m:val="⋂"/>
                        <m:ctrlPr>
                          <a:rPr lang="en-US" sz="24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𝐺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 smtClean="0"/>
                  <a:t> is open.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259" t="-1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562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39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68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53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Theorem.</a:t>
                </a:r>
                <a:r>
                  <a:rPr lang="en-US" dirty="0" smtClean="0"/>
                  <a:t> 4.</a:t>
                </a:r>
              </a:p>
              <a:p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𝑑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be a metric space. Prove that for any finite </a:t>
                </a:r>
                <a:r>
                  <a:rPr lang="en-US" sz="2400" dirty="0" smtClean="0"/>
                  <a:t>collection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/>
                  <a:t>, . . 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 smtClean="0"/>
                  <a:t> of closed sets, </a:t>
                </a:r>
                <a14:m>
                  <m:oMath xmlns:m="http://schemas.openxmlformats.org/officeDocument/2006/math">
                    <m:nary>
                      <m:naryPr>
                        <m:chr m:val="⋃"/>
                        <m:ctrlPr>
                          <a:rPr lang="en-US" sz="24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240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 smtClean="0">
                                    <a:latin typeface="Cambria Math"/>
                                    <a:ea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</m:e>
                    </m:nary>
                  </m:oMath>
                </a14:m>
                <a:r>
                  <a:rPr lang="en-US" sz="2400" dirty="0" smtClean="0"/>
                  <a:t> is closed.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259" t="-1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105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09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60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39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15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dirty="0" smtClean="0"/>
              <a:t>Note: In theorem 3 and 4, finiteness of collection is essential.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43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75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36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r>
              <a:rPr lang="en-US" dirty="0" smtClean="0"/>
              <a:t>Covering and Open Covering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0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r>
              <a:rPr lang="en-US" dirty="0" smtClean="0"/>
              <a:t>Compact Set.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Note: Every finite set is compact.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59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06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Lecture summery:</a:t>
                </a:r>
              </a:p>
              <a:p>
                <a:endParaRPr lang="en-US" sz="2800" dirty="0">
                  <a:latin typeface="Arial Black" pitchFamily="34" charset="0"/>
                </a:endParaRPr>
              </a:p>
              <a:p>
                <a:r>
                  <a:rPr lang="en-US" sz="2400" dirty="0" smtClean="0">
                    <a:latin typeface="Arial Black" pitchFamily="34" charset="0"/>
                  </a:rPr>
                  <a:t>In this lecture we have proved:</a:t>
                </a:r>
                <a:endParaRPr lang="en-US" sz="2400" dirty="0">
                  <a:latin typeface="Arial Black" pitchFamily="34" charset="0"/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𝑑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be a metric space. 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/>
                  <a:t> be any collection of open sets. Prove that </a:t>
                </a:r>
                <a14:m>
                  <m:oMath xmlns:m="http://schemas.openxmlformats.org/officeDocument/2006/math">
                    <m:nary>
                      <m:naryPr>
                        <m:chr m:val="⋃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𝐺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/>
                  <a:t> is open in X.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𝑑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be a metric space. 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/>
                  <a:t> be any collection of closed sets. Prove that </a:t>
                </a:r>
                <a14:m>
                  <m:oMath xmlns:m="http://schemas.openxmlformats.org/officeDocument/2006/math">
                    <m:nary>
                      <m:naryPr>
                        <m:chr m:val="⋂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/>
                  <a:t> is closed in X.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𝑑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be a metric space. Prove that for any finite collection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𝐺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𝐺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/>
                  <a:t>, . . 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𝐺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/>
                  <a:t> of open sets, </a:t>
                </a:r>
                <a14:m>
                  <m:oMath xmlns:m="http://schemas.openxmlformats.org/officeDocument/2006/math">
                    <m:nary>
                      <m:naryPr>
                        <m:chr m:val="⋂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/>
                          </a:rPr>
                          <m:t>𝑖</m:t>
                        </m:r>
                        <m:r>
                          <a:rPr lang="en-US" sz="2400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𝐺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/>
                  <a:t> is open.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𝑑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be a metric space. Prove that for any finite collection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/>
                  <a:t>, . . 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/>
                  <a:t> of closed sets, </a:t>
                </a:r>
                <a14:m>
                  <m:oMath xmlns:m="http://schemas.openxmlformats.org/officeDocument/2006/math">
                    <m:nary>
                      <m:naryPr>
                        <m:chr m:val="⋃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/>
                          </a:rPr>
                          <m:t>𝑖</m:t>
                        </m:r>
                        <m:r>
                          <a:rPr lang="en-US" sz="2400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  <a:ea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</m:e>
                    </m:nary>
                  </m:oMath>
                </a14:m>
                <a:r>
                  <a:rPr lang="en-US" sz="2400" dirty="0"/>
                  <a:t> is closed.</a:t>
                </a:r>
              </a:p>
              <a:p>
                <a:endParaRPr lang="en-US" sz="2400" b="1" dirty="0"/>
              </a:p>
              <a:p>
                <a:endParaRPr lang="en-US" sz="2400" dirty="0" smtClean="0">
                  <a:latin typeface="Arial Black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259" t="-1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2526</TotalTime>
  <Words>949</Words>
  <Application>Microsoft Office PowerPoint</Application>
  <PresentationFormat>On-screen Show (4:3)</PresentationFormat>
  <Paragraphs>59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PowerPoint Presentation</vt:lpstr>
      <vt:lpstr>PowerPoint Presentation</vt:lpstr>
      <vt:lpstr>Lecture Outline</vt:lpstr>
      <vt:lpstr>Lecture Outline</vt:lpstr>
      <vt:lpstr>Lecture Outline</vt:lpstr>
      <vt:lpstr>Lecture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MyCompanyName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MyUserName</cp:lastModifiedBy>
  <cp:revision>158</cp:revision>
  <dcterms:created xsi:type="dcterms:W3CDTF">2012-11-27T13:12:39Z</dcterms:created>
  <dcterms:modified xsi:type="dcterms:W3CDTF">2013-03-21T17:48:38Z</dcterms:modified>
</cp:coreProperties>
</file>