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303" r:id="rId3"/>
    <p:sldId id="296" r:id="rId4"/>
    <p:sldId id="365" r:id="rId5"/>
    <p:sldId id="399" r:id="rId6"/>
    <p:sldId id="401" r:id="rId7"/>
    <p:sldId id="402" r:id="rId8"/>
    <p:sldId id="403" r:id="rId9"/>
    <p:sldId id="404" r:id="rId10"/>
    <p:sldId id="405" r:id="rId11"/>
    <p:sldId id="400" r:id="rId12"/>
    <p:sldId id="406" r:id="rId13"/>
    <p:sldId id="407" r:id="rId14"/>
    <p:sldId id="408" r:id="rId15"/>
    <p:sldId id="409" r:id="rId16"/>
    <p:sldId id="381" r:id="rId17"/>
    <p:sldId id="392" r:id="rId18"/>
    <p:sldId id="393" r:id="rId19"/>
    <p:sldId id="394" r:id="rId20"/>
    <p:sldId id="396" r:id="rId21"/>
    <p:sldId id="377" r:id="rId22"/>
    <p:sldId id="300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02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3/21/2013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984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5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 dirty="0">
                <a:latin typeface="Arial Black" pitchFamily="34" charset="0"/>
              </a:rPr>
              <a:t># </a:t>
            </a:r>
            <a:r>
              <a:rPr lang="en-US" sz="2800" b="1" dirty="0" smtClean="0">
                <a:latin typeface="Arial Black" pitchFamily="34" charset="0"/>
              </a:rPr>
              <a:t>08</a:t>
            </a:r>
            <a:endParaRPr lang="en-US" sz="2800" b="1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prove: 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b="1" dirty="0" smtClean="0"/>
                  <a:t/>
                </a: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𝑑</m:t>
                    </m:r>
                    <m:r>
                      <a:rPr lang="en-US" sz="2400" i="1">
                        <a:latin typeface="Cambria Math"/>
                      </a:rPr>
                      <m:t>) </m:t>
                    </m:r>
                  </m:oMath>
                </a14:m>
                <a:r>
                  <a:rPr lang="en-US" sz="2400" dirty="0"/>
                  <a:t>be a metric space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dirty="0"/>
                  <a:t>then </a:t>
                </a:r>
                <a:r>
                  <a:rPr lang="en-US" sz="2400" dirty="0" smtClean="0"/>
                  <a:t/>
                </a:r>
              </a:p>
              <a:p>
                <a:pPr marL="0" indent="0">
                  <a:buNone/>
                </a:pPr>
                <a:r>
                  <a:rPr lang="en-US" sz="2400" dirty="0"/>
                  <a:t/>
                </a:r>
                <a:r>
                  <a:rPr lang="en-US" sz="2400" dirty="0" smtClean="0"/>
                  <a:t>a)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400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</m:acc>
                    <m:r>
                      <a:rPr lang="en-US" sz="2400" b="1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𝑖𝑓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𝑎𝑛𝑑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𝑜𝑛𝑙𝑦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𝑖𝑓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𝑖𝑠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𝑐𝑙𝑜𝑠𝑒𝑑</m:t>
                    </m:r>
                  </m:oMath>
                </a14:m>
                <a:r>
                  <a:rPr lang="en-US" sz="2400" dirty="0"/>
                  <a:t/>
                </a:r>
                <a:endParaRPr lang="en-US" sz="2400" dirty="0"/>
              </a:p>
              <a:p>
                <a:pPr marL="0" lvl="0" indent="0">
                  <a:buNone/>
                </a:pPr>
                <a:r>
                  <a:rPr lang="en-US" sz="2400" b="1" dirty="0" smtClean="0"/>
                  <a:t/>
                </a:r>
                <a:r>
                  <a:rPr lang="en-US" sz="2400" dirty="0" smtClean="0"/>
                  <a:t>b)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</m:acc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𝐹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dirty="0"/>
                  <a:t>for every closed set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𝐹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/>
                  <a:t>such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𝐹</m:t>
                    </m:r>
                  </m:oMath>
                </a14:m>
                <a:r>
                  <a:rPr lang="en-US" sz="2400" dirty="0" smtClean="0"/>
                  <a:t>.</a:t>
                </a:r>
                <a:endParaRPr lang="en-US" sz="2400" i="1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:r>
                  <a:rPr lang="en-US" sz="2400" dirty="0" smtClean="0"/>
                  <a:t>2.	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𝐿𝑒𝑡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b="0" i="0" smtClean="0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𝑏𝑒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𝑛𝑜𝑛𝑒𝑚𝑝𝑡𝑦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𝑠𝑒𝑡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𝑜𝑓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𝑟𝑒𝑎𝑙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𝑛𝑢𝑚𝑏𝑒𝑟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 smtClean="0"/>
                  <a:t>which is </a:t>
                </a:r>
                <a:r>
                  <a:rPr lang="en-US" sz="2400" dirty="0" smtClean="0"/>
                  <a:t>	bounded </a:t>
                </a:r>
                <a:r>
                  <a:rPr lang="en-US" sz="2400" dirty="0" err="1" smtClean="0"/>
                  <a:t>above.Let</a:t>
                </a:r>
                <a:r>
                  <a:rPr lang="en-US" sz="2400" dirty="0" smtClean="0"/>
                  <a:t/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/>
                      </a:rPr>
                      <m:t>y</m:t>
                    </m:r>
                    <m:r>
                      <a:rPr lang="en-US" sz="2400" b="0" i="0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sup</m:t>
                        </m:r>
                      </m:fName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  <m:r>
                          <a:rPr lang="en-US" sz="2400" i="1">
                            <a:latin typeface="Cambria Math"/>
                          </a:rPr>
                          <m:t>.</m:t>
                        </m:r>
                      </m:e>
                    </m:func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𝑇h𝑒𝑛</m:t>
                    </m:r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b="0" i="1" smtClean="0">
                        <a:latin typeface="Cambria Math"/>
                      </a:rPr>
                      <m:t>𝑦</m:t>
                    </m:r>
                    <m:r>
                      <a:rPr lang="en-US" sz="2400" i="1">
                        <a:latin typeface="Cambria Math"/>
                      </a:rPr>
                      <m:t>∈</m:t>
                    </m:r>
                    <m:acc>
                      <m:accPr>
                        <m:chr m:val="̅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  <m:r>
                          <a:rPr lang="en-US" sz="2400" b="0" i="1" smtClean="0">
                            <a:latin typeface="Cambria Math"/>
                          </a:rPr>
                          <m:t>.</m:t>
                        </m:r>
                      </m:e>
                    </m:acc>
                    <m:r>
                      <a:rPr lang="en-US" sz="2400" b="0" i="1" smtClean="0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𝐻𝑒𝑛𝑐𝑒</m:t>
                    </m:r>
                    <m:r>
                      <a:rPr lang="en-US" sz="2400" i="1">
                        <a:latin typeface="Cambria Math"/>
                      </a:rPr>
                      <m:t>  </m:t>
                    </m:r>
                    <m:r>
                      <a:rPr lang="en-US" sz="2400" i="1" smtClean="0">
                        <a:latin typeface="Cambria Math"/>
                      </a:rPr>
                      <m:t>𝑦</m:t>
                    </m:r>
                    <m:r>
                      <a:rPr lang="en-US" sz="2400" i="1">
                        <a:latin typeface="Cambria Math"/>
                      </a:rPr>
                      <m:t>∈</m:t>
                    </m:r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𝑖𝑓</m:t>
                    </m:r>
                  </m:oMath>
                </a14:m>
                <a:r>
                  <a:rPr lang="en-US" sz="2400" dirty="0" smtClean="0"/>
                  <a:t> is closed.</a:t>
                </a:r>
              </a:p>
              <a:p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111" t="-1078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049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sz="2800" b="1" dirty="0"/>
                  <a:t>Theorem.</a:t>
                </a:r>
                <a:r>
                  <a:rPr lang="en-US" b="1" dirty="0"/>
                  <a:t/>
                </a: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𝑑</m:t>
                    </m:r>
                    <m:r>
                      <a:rPr lang="en-US" sz="2400" i="1">
                        <a:latin typeface="Cambria Math"/>
                      </a:rPr>
                      <m:t>) </m:t>
                    </m:r>
                  </m:oMath>
                </a14:m>
                <a:r>
                  <a:rPr lang="en-US" sz="2400" dirty="0"/>
                  <a:t>be a metric space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dirty="0"/>
                  <a:t>then</a:t>
                </a:r>
                <a:r>
                  <a:rPr lang="en-US" sz="2400" dirty="0" smtClean="0"/>
                  <a:t/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400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</m:acc>
                    <m:r>
                      <a:rPr lang="en-US" sz="2400" b="1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𝑖𝑓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𝑎𝑛𝑑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𝑜𝑛𝑙𝑦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𝑖𝑓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𝑖𝑠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𝑐𝑙𝑜𝑠𝑒𝑑</m:t>
                    </m:r>
                  </m:oMath>
                </a14:m>
                <a:r>
                  <a:rPr lang="en-US" sz="2400" dirty="0"/>
                  <a:t/>
                </a:r>
                <a:endParaRPr lang="en-US" sz="24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259" t="-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60427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2896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99295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9473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575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2057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800" b="1" dirty="0"/>
                  <a:t>Theorem</a:t>
                </a:r>
                <a:r>
                  <a:rPr lang="en-US" b="1" dirty="0"/>
                  <a:t>. </a:t>
                </a: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𝑑</m:t>
                    </m:r>
                    <m:r>
                      <a:rPr lang="en-US" sz="2400" i="1">
                        <a:latin typeface="Cambria Math"/>
                      </a:rPr>
                      <m:t>) </m:t>
                    </m:r>
                  </m:oMath>
                </a14:m>
                <a:r>
                  <a:rPr lang="en-US" sz="2400" dirty="0"/>
                  <a:t>be a metric space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dirty="0"/>
                  <a:t>then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</m:acc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𝐹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dirty="0"/>
                  <a:t>for every closed set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𝐹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/>
                  <a:t>such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𝐹</m:t>
                    </m:r>
                  </m:oMath>
                </a14:m>
                <a:r>
                  <a:rPr lang="en-US" sz="2400" dirty="0"/>
                  <a:t>.</a:t>
                </a:r>
                <a:endParaRPr lang="en-US" sz="24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259" t="-13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65167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935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6519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213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706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b="1" dirty="0" smtClean="0"/>
                  <a:t/>
                </a:r>
                <a:r>
                  <a:rPr lang="en-US" sz="2800" b="1" dirty="0" smtClean="0"/>
                  <a:t>Theorem</a:t>
                </a:r>
                <a:r>
                  <a:rPr lang="en-US" sz="2800" dirty="0" smtClean="0"/>
                  <a:t>. Let (X, d ) be a metric space and E be a nonempty set of real numbers which is bounded above. Let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400">
                        <a:latin typeface="Cambria Math"/>
                      </a:rPr>
                      <m:t>y</m:t>
                    </m:r>
                    <m:r>
                      <a:rPr lang="en-US" sz="240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 b="0" i="0" smtClean="0">
                            <a:latin typeface="Cambria Math"/>
                          </a:rPr>
                          <m:t>S</m:t>
                        </m:r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up</m:t>
                        </m:r>
                      </m:fName>
                      <m:e>
                        <m:r>
                          <a:rPr lang="en-US" sz="2400" b="0" i="1" smtClean="0">
                            <a:latin typeface="Cambria Math"/>
                          </a:rPr>
                          <m:t>(</m:t>
                        </m:r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  <m:r>
                          <a:rPr lang="en-US" sz="2400" b="0" i="1" smtClean="0">
                            <a:latin typeface="Cambria Math"/>
                          </a:rPr>
                          <m:t>)</m:t>
                        </m:r>
                        <m:r>
                          <a:rPr lang="en-US" sz="2400" i="1">
                            <a:latin typeface="Cambria Math"/>
                          </a:rPr>
                          <m:t>.</m:t>
                        </m:r>
                      </m:e>
                    </m:func>
                    <m:r>
                      <a:rPr lang="en-US" sz="24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 smtClean="0"/>
                  <a:t>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𝑦</m:t>
                    </m:r>
                    <m:r>
                      <a:rPr lang="en-US" sz="2400" i="1">
                        <a:latin typeface="Cambria Math"/>
                      </a:rPr>
                      <m:t>∈</m:t>
                    </m:r>
                    <m:acc>
                      <m:accPr>
                        <m:chr m:val="̅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  <m:r>
                          <a:rPr lang="en-US" sz="2400" i="1">
                            <a:latin typeface="Cambria Math"/>
                          </a:rPr>
                          <m:t>.</m:t>
                        </m:r>
                      </m:e>
                    </m:acc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𝐻𝑒𝑛𝑐𝑒</m:t>
                    </m:r>
                    <m:r>
                      <a:rPr lang="en-US" sz="2400" i="1">
                        <a:latin typeface="Cambria Math"/>
                      </a:rPr>
                      <m:t>  </m:t>
                    </m:r>
                    <m:r>
                      <a:rPr lang="en-US" sz="2400" i="1">
                        <a:latin typeface="Cambria Math"/>
                      </a:rPr>
                      <m:t>𝑦</m:t>
                    </m:r>
                    <m:r>
                      <a:rPr lang="en-US" sz="2400" i="1">
                        <a:latin typeface="Cambria Math"/>
                      </a:rPr>
                      <m:t>∈</m:t>
                    </m:r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𝑖𝑓</m:t>
                    </m:r>
                  </m:oMath>
                </a14:m>
                <a:r>
                  <a:rPr lang="en-US" sz="2400" dirty="0"/>
                  <a:t/>
                </a:r>
                <a:r>
                  <a:rPr lang="en-US" sz="2400" dirty="0" smtClean="0"/>
                  <a:t>E is closed</a:t>
                </a:r>
                <a:r>
                  <a:rPr lang="en-US" sz="2400" dirty="0"/>
                  <a:t>.</a:t>
                </a:r>
              </a:p>
              <a:p>
                <a:r>
                  <a:rPr lang="en-US" sz="2400" b="1" dirty="0" smtClean="0"/>
                  <a:t>Proof.</a:t>
                </a:r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630" t="-1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0887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347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625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534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6182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Lecture summery:</a:t>
                </a:r>
              </a:p>
              <a:p>
                <a:endParaRPr lang="en-US" sz="2800" dirty="0">
                  <a:latin typeface="Arial Black" pitchFamily="34" charset="0"/>
                </a:endParaRPr>
              </a:p>
              <a:p>
                <a:r>
                  <a:rPr lang="en-US" sz="2400" dirty="0" smtClean="0">
                    <a:latin typeface="Arial Black" pitchFamily="34" charset="0"/>
                  </a:rPr>
                  <a:t>In this lecture we have proved:</a:t>
                </a:r>
                <a:endParaRPr lang="en-US" sz="2400" dirty="0">
                  <a:latin typeface="Arial Black" pitchFamily="34" charset="0"/>
                </a:endParaRP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b="1" dirty="0"/>
                  <a:t/>
                </a: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/>
                      </a:rPr>
                      <m:t>(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  <m:r>
                      <a:rPr lang="en-US" sz="2400" i="1">
                        <a:latin typeface="Cambria Math"/>
                      </a:rPr>
                      <m:t>𝑑</m:t>
                    </m:r>
                    <m:r>
                      <a:rPr lang="en-US" sz="2400" i="1">
                        <a:latin typeface="Cambria Math"/>
                      </a:rPr>
                      <m:t>) </m:t>
                    </m:r>
                  </m:oMath>
                </a14:m>
                <a:r>
                  <a:rPr lang="en-US" sz="2400" dirty="0"/>
                  <a:t>be a metric space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then </a:t>
                </a:r>
                <a:r>
                  <a:rPr lang="en-US" sz="2400" dirty="0"/>
                  <a:t/>
                </a:r>
              </a:p>
              <a:p>
                <a:pPr marL="0" indent="0">
                  <a:buNone/>
                </a:pPr>
                <a:r>
                  <a:rPr lang="en-US" sz="2400" dirty="0"/>
                  <a:t/>
                </a:r>
                <a:r>
                  <a:rPr lang="en-US" sz="2400" dirty="0"/>
                  <a:t>a)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sz="2400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</m:acc>
                    <m:r>
                      <a:rPr lang="en-US" sz="2400" b="1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𝑖𝑓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𝑎𝑛𝑑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𝑜𝑛𝑙𝑦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𝑖𝑓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𝑖𝑠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𝑐𝑙𝑜𝑠𝑒𝑑</m:t>
                    </m:r>
                  </m:oMath>
                </a14:m>
                <a:r>
                  <a:rPr lang="en-US" sz="2400" dirty="0"/>
                  <a:t/>
                </a:r>
              </a:p>
              <a:p>
                <a:pPr marL="0" lvl="0" indent="0">
                  <a:buNone/>
                </a:pPr>
                <a:r>
                  <a:rPr lang="en-US" sz="2400" b="1" dirty="0"/>
                  <a:t/>
                </a:r>
                <a:r>
                  <a:rPr lang="en-US" sz="2400" dirty="0"/>
                  <a:t>b)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sz="2400" b="1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</m:e>
                    </m:acc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𝐹</m:t>
                    </m:r>
                  </m:oMath>
                </a14:m>
                <a:r>
                  <a:rPr lang="en-US" sz="2400" dirty="0"/>
                  <a:t> for every closed set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𝐹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/>
                  <a:t>such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𝐹</m:t>
                    </m:r>
                  </m:oMath>
                </a14:m>
                <a:r>
                  <a:rPr lang="en-US" sz="2400" dirty="0"/>
                  <a:t>.</a:t>
                </a:r>
                <a:endParaRPr lang="en-US" sz="2400" i="1" dirty="0">
                  <a:latin typeface="Cambria Math"/>
                </a:endParaRPr>
              </a:p>
              <a:p>
                <a:pPr marL="0" indent="0" algn="just">
                  <a:buNone/>
                </a:pPr>
                <a:r>
                  <a:rPr lang="en-US" sz="2400" dirty="0"/>
                  <a:t>2.	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𝐿𝑒𝑡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𝑏𝑒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𝑎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𝑛𝑜𝑛𝑒𝑚𝑝𝑡𝑦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𝑠𝑒𝑡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𝑜𝑓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𝑟𝑒𝑎𝑙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𝑛𝑢𝑚𝑏𝑒𝑟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/>
                  <a:t>which is 	bounded </a:t>
                </a:r>
                <a:r>
                  <a:rPr lang="en-US" sz="2400" dirty="0" err="1"/>
                  <a:t>above.Let</a:t>
                </a:r>
                <a:r>
                  <a:rPr lang="en-US" sz="2400" dirty="0"/>
                  <a:t/>
                </a:r>
                <a14:m>
                  <m:oMath xmlns:m="http://schemas.openxmlformats.org/officeDocument/2006/math">
                    <m:r>
                      <a:rPr lang="en-US" sz="2400"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US" sz="2400">
                        <a:latin typeface="Cambria Math"/>
                      </a:rPr>
                      <m:t>y</m:t>
                    </m:r>
                    <m:r>
                      <a:rPr lang="en-US" sz="240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sup</m:t>
                        </m:r>
                      </m:fName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  <m:r>
                          <a:rPr lang="en-US" sz="2400" i="1">
                            <a:latin typeface="Cambria Math"/>
                          </a:rPr>
                          <m:t>.</m:t>
                        </m:r>
                      </m:e>
                    </m:func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𝑇h𝑒𝑛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𝑦</m:t>
                    </m:r>
                    <m:r>
                      <a:rPr lang="en-US" sz="2400" i="1">
                        <a:latin typeface="Cambria Math"/>
                      </a:rPr>
                      <m:t>∈</m:t>
                    </m:r>
                    <m:acc>
                      <m:accPr>
                        <m:chr m:val="̅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𝐸</m:t>
                        </m:r>
                        <m:r>
                          <a:rPr lang="en-US" sz="2400" i="1">
                            <a:latin typeface="Cambria Math"/>
                          </a:rPr>
                          <m:t>.</m:t>
                        </m:r>
                      </m:e>
                    </m:acc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𝐻𝑒𝑛𝑐𝑒</m:t>
                    </m:r>
                    <m:r>
                      <a:rPr lang="en-US" sz="2400" i="1">
                        <a:latin typeface="Cambria Math"/>
                      </a:rPr>
                      <m:t>  </m:t>
                    </m:r>
                    <m:r>
                      <a:rPr lang="en-US" sz="2400" i="1">
                        <a:latin typeface="Cambria Math"/>
                      </a:rPr>
                      <m:t>𝑦</m:t>
                    </m:r>
                    <m:r>
                      <a:rPr lang="en-US" sz="2400" i="1">
                        <a:latin typeface="Cambria Math"/>
                      </a:rPr>
                      <m:t>∈</m:t>
                    </m:r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𝑖𝑓</m:t>
                    </m:r>
                  </m:oMath>
                </a14:m>
                <a:r>
                  <a:rPr lang="en-US" sz="2400" dirty="0"/>
                  <a:t> is closed.</a:t>
                </a:r>
              </a:p>
              <a:p>
                <a:endParaRPr lang="en-US" sz="24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259" t="-1062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542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THANK YOU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2823</TotalTime>
  <Words>33</Words>
  <Application>Microsoft Office PowerPoint</Application>
  <PresentationFormat>On-screen Show (4:3)</PresentationFormat>
  <Paragraphs>27</Paragraphs>
  <Slides>22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Slide 2</vt:lpstr>
      <vt:lpstr>Slide 3</vt:lpstr>
      <vt:lpstr>Lecture Outline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158</cp:revision>
  <dcterms:created xsi:type="dcterms:W3CDTF">2012-11-27T13:12:39Z</dcterms:created>
  <dcterms:modified xsi:type="dcterms:W3CDTF">2013-03-21T06:37:46Z</dcterms:modified>
</cp:coreProperties>
</file>