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303" r:id="rId2"/>
    <p:sldId id="296" r:id="rId3"/>
    <p:sldId id="365" r:id="rId4"/>
    <p:sldId id="406" r:id="rId5"/>
    <p:sldId id="405" r:id="rId6"/>
    <p:sldId id="404" r:id="rId7"/>
    <p:sldId id="403" r:id="rId8"/>
    <p:sldId id="402" r:id="rId9"/>
    <p:sldId id="401" r:id="rId10"/>
    <p:sldId id="388" r:id="rId11"/>
    <p:sldId id="389" r:id="rId12"/>
    <p:sldId id="390" r:id="rId13"/>
    <p:sldId id="379" r:id="rId14"/>
    <p:sldId id="380" r:id="rId15"/>
    <p:sldId id="381" r:id="rId16"/>
    <p:sldId id="392" r:id="rId17"/>
    <p:sldId id="393" r:id="rId18"/>
    <p:sldId id="394" r:id="rId19"/>
    <p:sldId id="382" r:id="rId20"/>
    <p:sldId id="395" r:id="rId21"/>
    <p:sldId id="396" r:id="rId22"/>
    <p:sldId id="397" r:id="rId23"/>
    <p:sldId id="398" r:id="rId24"/>
    <p:sldId id="399" r:id="rId25"/>
    <p:sldId id="377" r:id="rId26"/>
    <p:sldId id="300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3/20/2013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45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06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recall: </a:t>
            </a:r>
          </a:p>
          <a:p>
            <a:r>
              <a:rPr lang="en-US" sz="2400" b="1" dirty="0" smtClean="0"/>
              <a:t>Few Definitions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Closed set</a:t>
            </a:r>
          </a:p>
          <a:p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recall: </a:t>
            </a:r>
          </a:p>
          <a:p>
            <a:r>
              <a:rPr lang="en-US" sz="2400" b="1" dirty="0" smtClean="0"/>
              <a:t>Few Definitions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Closed set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Interior of a set</a:t>
            </a:r>
          </a:p>
          <a:p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73623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recall: </a:t>
            </a:r>
          </a:p>
          <a:p>
            <a:r>
              <a:rPr lang="en-US" sz="2400" b="1" dirty="0" smtClean="0"/>
              <a:t>Few Definitions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Closed set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Interior of a set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Open set</a:t>
            </a:r>
          </a:p>
          <a:p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46438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recall: </a:t>
            </a:r>
          </a:p>
          <a:p>
            <a:r>
              <a:rPr lang="en-US" sz="2400" b="1" dirty="0" smtClean="0"/>
              <a:t>Few Definitions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Closed set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Interior of a set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Open set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Perfect set</a:t>
            </a:r>
          </a:p>
          <a:p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425577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Autofit/>
          </a:bodyPr>
          <a:lstStyle/>
          <a:p>
            <a:r>
              <a:rPr lang="en-US" sz="2400" b="1" dirty="0" smtClean="0"/>
              <a:t>In this Lecture we recall: </a:t>
            </a:r>
          </a:p>
          <a:p>
            <a:r>
              <a:rPr lang="en-US" sz="2400" b="1" dirty="0" smtClean="0"/>
              <a:t>Few Definitions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Closed set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Interior of a set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Open set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400" b="1" dirty="0"/>
              <a:t>Perfect set</a:t>
            </a:r>
          </a:p>
          <a:p>
            <a:pPr marL="0" indent="0">
              <a:buNone/>
            </a:pPr>
            <a:r>
              <a:rPr lang="en-US" sz="2400" b="1" dirty="0" smtClean="0"/>
              <a:t>Prove </a:t>
            </a:r>
            <a:r>
              <a:rPr lang="en-US" sz="2400" b="1" dirty="0"/>
              <a:t>two </a:t>
            </a:r>
            <a:r>
              <a:rPr lang="en-US" sz="2400" b="1" dirty="0" smtClean="0"/>
              <a:t>theorems:</a:t>
            </a:r>
            <a:endParaRPr lang="en-US" sz="2400" b="1" dirty="0"/>
          </a:p>
          <a:p>
            <a:endParaRPr lang="en-US" sz="2400" b="1" dirty="0" smtClean="0"/>
          </a:p>
          <a:p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706615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48307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recall: </a:t>
                </a:r>
              </a:p>
              <a:p>
                <a:r>
                  <a:rPr lang="en-US" sz="2400" b="1" dirty="0" smtClean="0"/>
                  <a:t>Few </a:t>
                </a:r>
                <a:r>
                  <a:rPr lang="en-US" sz="2400" b="1" dirty="0" smtClean="0"/>
                  <a:t>Definitions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Closed set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Interior of a set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Open set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Perfect set</a:t>
                </a:r>
              </a:p>
              <a:p>
                <a:pPr marL="0" indent="0">
                  <a:buNone/>
                </a:pPr>
                <a:r>
                  <a:rPr lang="en-US" sz="2400" b="1" dirty="0" smtClean="0"/>
                  <a:t>Prove </a:t>
                </a:r>
                <a:r>
                  <a:rPr lang="en-US" sz="2400" b="1" dirty="0"/>
                  <a:t>two </a:t>
                </a:r>
                <a:r>
                  <a:rPr lang="en-US" sz="2400" b="1" dirty="0" smtClean="0"/>
                  <a:t>theorems:</a:t>
                </a:r>
                <a:endParaRPr lang="en-US" sz="2400" b="1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/>
                  <a:t>. </a:t>
                </a:r>
                <a:r>
                  <a:rPr lang="en-US" sz="2400" b="1" dirty="0"/>
                  <a:t>In a metric space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/>
                      </a:rPr>
                      <m:t>𝐞</m:t>
                    </m:r>
                    <m:r>
                      <a:rPr lang="en-US" sz="2400" i="1">
                        <a:latin typeface="Cambria Math"/>
                      </a:rPr>
                      <m:t>𝑣𝑒𝑟𝑦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𝑛𝑒𝑖𝑔h𝑏𝑜𝑟h𝑜𝑜𝑑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𝑜𝑝𝑒𝑛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𝑠𝑒𝑡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b="1" dirty="0"/>
              </a:p>
              <a:p>
                <a:endParaRPr lang="en-US" sz="2400" b="1" dirty="0" smtClean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4830763"/>
              </a:xfrm>
              <a:blipFill rotWithShape="1">
                <a:blip r:embed="rId2"/>
                <a:stretch>
                  <a:fillRect l="-1111" t="-101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47268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4830763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recall: </a:t>
                </a:r>
              </a:p>
              <a:p>
                <a:r>
                  <a:rPr lang="en-US" sz="2400" b="1" dirty="0" smtClean="0"/>
                  <a:t>Few </a:t>
                </a:r>
                <a:r>
                  <a:rPr lang="en-US" sz="2400" b="1" dirty="0" smtClean="0"/>
                  <a:t>Definitions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Closed set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Interior of a set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Open set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Perfect set</a:t>
                </a:r>
              </a:p>
              <a:p>
                <a:pPr marL="0" indent="0">
                  <a:buNone/>
                </a:pPr>
                <a:r>
                  <a:rPr lang="en-US" sz="2400" b="1" dirty="0" smtClean="0"/>
                  <a:t>Prove </a:t>
                </a:r>
                <a:r>
                  <a:rPr lang="en-US" sz="2400" b="1" dirty="0"/>
                  <a:t>two </a:t>
                </a:r>
                <a:r>
                  <a:rPr lang="en-US" sz="2400" b="1" dirty="0" smtClean="0"/>
                  <a:t>theorems:</a:t>
                </a:r>
                <a:endParaRPr lang="en-US" sz="2400" b="1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/>
                  <a:t>. </a:t>
                </a:r>
                <a:r>
                  <a:rPr lang="en-US" sz="2400" b="1" dirty="0"/>
                  <a:t>In a metric space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/>
                      </a:rPr>
                      <m:t>𝐞</m:t>
                    </m:r>
                    <m:r>
                      <a:rPr lang="en-US" sz="2400" i="1">
                        <a:latin typeface="Cambria Math"/>
                      </a:rPr>
                      <m:t>𝑣𝑒𝑟𝑦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𝑛𝑒𝑖𝑔h𝑏𝑜𝑟h𝑜𝑜𝑑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𝑜𝑝𝑒𝑛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𝑠𝑒𝑡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b="1" dirty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(X,d) be a metric space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⊆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. If p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, then every neighbourhood of p contains infinitely many points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endParaRPr lang="en-US" sz="2400" b="1" dirty="0" smtClean="0"/>
              </a:p>
              <a:p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4830763"/>
              </a:xfrm>
              <a:blipFill rotWithShape="1">
                <a:blip r:embed="rId2"/>
                <a:stretch>
                  <a:fillRect l="-1111" t="-1010" b="-1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36951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Definition. </a:t>
                </a:r>
                <a:r>
                  <a:rPr lang="en-US" b="1" dirty="0"/>
                  <a:t>Let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be a metric space. </a:t>
                </a:r>
                <a:r>
                  <a:rPr lang="en-US" dirty="0" smtClean="0"/>
                  <a:t>A </a:t>
                </a:r>
                <a:r>
                  <a:rPr lang="en-US" dirty="0"/>
                  <a:t>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/>
                  <a:t> is an interior point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/>
                  <a:t> if there is a neighborhood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𝑁</m:t>
                    </m:r>
                  </m:oMath>
                </a14:m>
                <a:r>
                  <a:rPr lang="en-US" dirty="0"/>
                  <a:t>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𝑁</m:t>
                    </m:r>
                    <m:r>
                      <a:rPr lang="en-US" i="1">
                        <a:latin typeface="Cambria Math"/>
                      </a:rPr>
                      <m:t>⊂</m:t>
                    </m:r>
                  </m:oMath>
                </a14:m>
                <a:r>
                  <a:rPr lang="en-US" dirty="0"/>
                  <a:t/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412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Definition. </a:t>
                </a:r>
                <a:r>
                  <a:rPr lang="en-US" b="1" dirty="0"/>
                  <a:t>Let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be a metric space.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/>
                  <a:t> is open if every point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/>
                  <a:t> is an interior point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pPr lvl="0"/>
                <a:r>
                  <a:rPr lang="en-US" dirty="0"/>
                  <a:t>The complement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/>
                  <a:t>(denoted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</a:rPr>
                          <m:t>𝐸</m:t>
                        </m:r>
                      </m:e>
                      <m:sup>
                        <m:r>
                          <a:rPr lang="en-US" i="1">
                            <a:latin typeface="Cambria Math"/>
                          </a:rPr>
                          <m:t>𝑐</m:t>
                        </m:r>
                      </m:sup>
                    </m:sSup>
                    <m:r>
                      <a:rPr lang="en-US" i="1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is the set of all points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∉</m:t>
                    </m:r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630" t="-1274" r="-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73168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Definition. </a:t>
                </a:r>
                <a:r>
                  <a:rPr lang="en-US" b="1" dirty="0"/>
                  <a:t>Let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be a metric space.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/>
                  <a:t> is Perfect if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/>
                  <a:t> is closed and if every point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/>
                  <a:t> is a limit point 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934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Definition. </a:t>
                </a:r>
                <a:r>
                  <a:rPr lang="en-US" b="1" dirty="0"/>
                  <a:t>Let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be a metric space.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</m:oMath>
                </a14:m>
                <a:r>
                  <a:rPr lang="en-US" dirty="0"/>
                  <a:t> is bounded if there is a real number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𝑀</m:t>
                    </m:r>
                  </m:oMath>
                </a14:m>
                <a:r>
                  <a:rPr lang="en-US" dirty="0"/>
                  <a:t> and a point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𝑞</m:t>
                    </m:r>
                    <m:r>
                      <a:rPr lang="en-US" i="1">
                        <a:latin typeface="Cambria Math"/>
                      </a:rPr>
                      <m:t> ∈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such that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𝑑</m:t>
                    </m:r>
                    <m:d>
                      <m:dPr>
                        <m:ctrlPr>
                          <a:rPr lang="en-US" i="1">
                            <a:latin typeface="Cambria Math"/>
                          </a:rPr>
                        </m:ctrlPr>
                      </m:dPr>
                      <m:e>
                        <m:r>
                          <a:rPr lang="en-US" i="1">
                            <a:latin typeface="Cambria Math"/>
                          </a:rPr>
                          <m:t>𝑝</m:t>
                        </m:r>
                        <m:r>
                          <a:rPr lang="en-US" i="1">
                            <a:latin typeface="Cambria Math"/>
                          </a:rPr>
                          <m:t>,</m:t>
                        </m:r>
                        <m:r>
                          <a:rPr lang="en-US" i="1">
                            <a:latin typeface="Cambria Math"/>
                          </a:rPr>
                          <m:t>𝑞</m:t>
                        </m:r>
                      </m:e>
                    </m:d>
                    <m:r>
                      <a:rPr lang="en-US" i="1">
                        <a:latin typeface="Cambria Math"/>
                      </a:rPr>
                      <m:t>&lt;</m:t>
                    </m:r>
                    <m:r>
                      <a:rPr lang="en-US" i="1">
                        <a:latin typeface="Cambria Math"/>
                      </a:rPr>
                      <m:t>𝑀</m:t>
                    </m:r>
                  </m:oMath>
                </a14:m>
                <a:r>
                  <a:rPr lang="en-US" dirty="0"/>
                  <a:t> for all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𝑝</m:t>
                    </m:r>
                    <m:r>
                      <a:rPr lang="en-US" i="1">
                        <a:latin typeface="Cambria Math"/>
                      </a:rPr>
                      <m:t>∈</m:t>
                    </m:r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>
                        <a:latin typeface="Cambria Math"/>
                      </a:rPr>
                      <m:t>.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630" t="-1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2838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>
                <a:normAutofit/>
              </a:bodyPr>
              <a:lstStyle/>
              <a:p>
                <a:r>
                  <a:rPr lang="en-US" b="1" dirty="0" smtClean="0"/>
                  <a:t>Definition. </a:t>
                </a:r>
                <a:r>
                  <a:rPr lang="en-US" b="1" dirty="0"/>
                  <a:t>Let</a:t>
                </a:r>
                <a:r>
                  <a:rPr lang="en-US" dirty="0"/>
                  <a:t/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/>
                      </a:rPr>
                      <m:t>(</m:t>
                    </m:r>
                    <m:r>
                      <a:rPr lang="en-US" i="1">
                        <a:latin typeface="Cambria Math"/>
                      </a:rPr>
                      <m:t>𝑋</m:t>
                    </m:r>
                    <m:r>
                      <a:rPr lang="en-US" b="0" i="1" smtClean="0">
                        <a:latin typeface="Cambria Math"/>
                      </a:rPr>
                      <m:t>,</m:t>
                    </m:r>
                    <m:r>
                      <a:rPr lang="en-US" b="0" i="1" smtClean="0">
                        <a:latin typeface="Cambria Math"/>
                      </a:rPr>
                      <m:t>𝑑</m:t>
                    </m:r>
                    <m:r>
                      <a:rPr lang="en-US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dirty="0"/>
                  <a:t> be a metric space. </a:t>
                </a:r>
                <a:r>
                  <a:rPr lang="en-US" dirty="0" smtClean="0"/>
                  <a:t>E </a:t>
                </a:r>
                <a:r>
                  <a:rPr lang="en-US" dirty="0"/>
                  <a:t>is dense in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if every point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𝑋</m:t>
                    </m:r>
                  </m:oMath>
                </a14:m>
                <a:r>
                  <a:rPr lang="en-US" dirty="0"/>
                  <a:t> is a point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>
                        <a:latin typeface="Cambria Math"/>
                      </a:rPr>
                      <m:t>,</m:t>
                    </m:r>
                  </m:oMath>
                </a14:m>
                <a:r>
                  <a:rPr lang="en-US" dirty="0"/>
                  <a:t> or a </a:t>
                </a:r>
                <a:r>
                  <a:rPr lang="en-US" dirty="0" smtClean="0"/>
                  <a:t>limit point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</a:rPr>
                      <m:t>𝐸</m:t>
                    </m:r>
                    <m:r>
                      <a:rPr lang="en-US" i="1">
                        <a:latin typeface="Cambria Math"/>
                      </a:rPr>
                      <m:t>(</m:t>
                    </m:r>
                  </m:oMath>
                </a14:m>
                <a:r>
                  <a:rPr lang="en-US" dirty="0"/>
                  <a:t>or both).</a:t>
                </a:r>
              </a:p>
              <a:p>
                <a:r>
                  <a:rPr lang="en-US" dirty="0"/>
                  <a:t/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5854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b="1" dirty="0" smtClean="0"/>
              <a:t> </a:t>
            </a:r>
            <a:r>
              <a:rPr lang="en-US" sz="2800" b="1" dirty="0" smtClean="0"/>
              <a:t>Theorem. </a:t>
            </a:r>
            <a:r>
              <a:rPr lang="en-US" sz="2400" b="1" dirty="0" smtClean="0"/>
              <a:t>In a metric space, prove that every neighbourhood is an open set. </a:t>
            </a:r>
          </a:p>
          <a:p>
            <a:r>
              <a:rPr lang="en-US" sz="2400" b="1" dirty="0" smtClean="0"/>
              <a:t>Proof.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xmlns="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85800"/>
            <a:ext cx="8229600" cy="5440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63471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250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0534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800" b="1" dirty="0" smtClean="0"/>
                  <a:t>Theorem</a:t>
                </a:r>
                <a:r>
                  <a:rPr lang="en-US" dirty="0" smtClean="0"/>
                  <a:t>. </a:t>
                </a:r>
                <a:r>
                  <a:rPr lang="en-US" sz="2400" dirty="0" smtClean="0"/>
                  <a:t>Let (X,d) be a metric space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𝐸</m:t>
                    </m:r>
                    <m:r>
                      <a:rPr lang="en-US" sz="2400" b="0" i="1" smtClean="0">
                        <a:latin typeface="Cambria Math"/>
                      </a:rPr>
                      <m:t> ⊆</m:t>
                    </m:r>
                    <m:r>
                      <a:rPr lang="en-US" sz="24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400" dirty="0" smtClean="0"/>
                  <a:t>. If p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 smtClean="0"/>
                  <a:t>, then every neighbourhood of p contains infinitely many points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 smtClean="0"/>
                  <a:t>.</a:t>
                </a:r>
              </a:p>
              <a:p>
                <a:pPr marL="0" indent="0">
                  <a:buNone/>
                </a:pPr>
                <a:r>
                  <a:rPr lang="en-US" sz="2800" b="1" dirty="0" smtClean="0"/>
                  <a:t>Proof</a:t>
                </a:r>
                <a:r>
                  <a:rPr lang="en-US" sz="2400" dirty="0" smtClean="0"/>
                  <a:t>.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481" t="-1380" r="-1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7781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12088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19029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4797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90498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33400"/>
            <a:ext cx="8229600" cy="55927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109164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dirty="0" smtClean="0">
                    <a:latin typeface="Arial Black" pitchFamily="34" charset="0"/>
                  </a:rPr>
                  <a:t>In this lecture we have studied</a:t>
                </a:r>
                <a:r>
                  <a:rPr lang="en-US" sz="2400" dirty="0" smtClean="0">
                    <a:latin typeface="Arial Black" pitchFamily="34" charset="0"/>
                  </a:rPr>
                  <a:t>:</a:t>
                </a:r>
                <a:endParaRPr lang="en-US" sz="2400" b="1" dirty="0" smtClean="0"/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 smtClean="0"/>
                  <a:t>Closed set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 smtClean="0"/>
                  <a:t>Interior of a set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 smtClean="0"/>
                  <a:t>Open set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 smtClean="0"/>
                  <a:t>Perfect set</a:t>
                </a:r>
              </a:p>
              <a:p>
                <a:pPr marL="0" indent="0">
                  <a:buNone/>
                </a:pPr>
                <a:r>
                  <a:rPr lang="en-US" sz="2400" b="1" dirty="0" smtClean="0"/>
                  <a:t>Proved </a:t>
                </a:r>
                <a:r>
                  <a:rPr lang="en-US" sz="2400" b="1" dirty="0" smtClean="0"/>
                  <a:t>two</a:t>
                </a:r>
                <a:r>
                  <a:rPr lang="en-US" sz="2400" b="1" dirty="0" smtClean="0"/>
                  <a:t> theorems:</a:t>
                </a:r>
                <a:endParaRPr lang="en-US" sz="2400" b="1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b="1" dirty="0"/>
                  <a:t>. </a:t>
                </a:r>
                <a:r>
                  <a:rPr lang="en-US" sz="2400" b="1" dirty="0" smtClean="0"/>
                  <a:t>In a metric space </a:t>
                </a:r>
                <a14:m>
                  <m:oMath xmlns:m="http://schemas.openxmlformats.org/officeDocument/2006/math">
                    <m:r>
                      <a:rPr lang="en-US" sz="2400" b="1" i="0" smtClean="0">
                        <a:latin typeface="Cambria Math"/>
                      </a:rPr>
                      <m:t>𝐞</m:t>
                    </m:r>
                    <m:r>
                      <a:rPr lang="en-US" sz="2400" i="1">
                        <a:latin typeface="Cambria Math"/>
                      </a:rPr>
                      <m:t>𝑣𝑒𝑟𝑦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𝑛𝑒𝑖𝑔h𝑏𝑜𝑟h𝑜𝑜𝑑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𝑖𝑠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𝑎𝑛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𝑜𝑝𝑒𝑛</m:t>
                    </m:r>
                    <m:r>
                      <a:rPr lang="en-US" sz="2400" i="1">
                        <a:latin typeface="Cambria Math"/>
                      </a:rPr>
                      <m:t> </m:t>
                    </m:r>
                    <m:r>
                      <a:rPr lang="en-US" sz="2400" i="1">
                        <a:latin typeface="Cambria Math"/>
                      </a:rPr>
                      <m:t>𝑠𝑒𝑡</m:t>
                    </m:r>
                    <m:r>
                      <a:rPr lang="en-US" sz="2400" i="1">
                        <a:latin typeface="Cambria Math"/>
                      </a:rPr>
                      <m:t>.</m:t>
                    </m:r>
                  </m:oMath>
                </a14:m>
                <a:endParaRPr lang="en-US" sz="2400" b="1" dirty="0" smtClean="0"/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400" dirty="0"/>
                  <a:t>Let (X,d) be a metric space and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  <m:r>
                      <a:rPr lang="en-US" sz="2400" i="1">
                        <a:latin typeface="Cambria Math"/>
                      </a:rPr>
                      <m:t> ⊆</m:t>
                    </m:r>
                    <m:r>
                      <a:rPr lang="en-US" sz="24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2400" dirty="0"/>
                  <a:t>. If p is a limit point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, then every neighbourhood of p contains infinitely many points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/>
                      </a:rPr>
                      <m:t>𝐸</m:t>
                    </m:r>
                  </m:oMath>
                </a14:m>
                <a:r>
                  <a:rPr lang="en-US" sz="2400" dirty="0"/>
                  <a:t>.</a:t>
                </a:r>
              </a:p>
              <a:p>
                <a:pPr marL="0" indent="0">
                  <a:buNone/>
                </a:pPr>
                <a:endParaRPr lang="en-US" sz="2400" b="1" dirty="0"/>
              </a:p>
              <a:p>
                <a:endParaRPr lang="en-US" sz="24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2500</TotalTime>
  <Words>136</Words>
  <Application>Microsoft Office PowerPoint</Application>
  <PresentationFormat>On-screen Show (4:3)</PresentationFormat>
  <Paragraphs>60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Slide 1</vt:lpstr>
      <vt:lpstr>Slide 2</vt:lpstr>
      <vt:lpstr>Lecture Outline</vt:lpstr>
      <vt:lpstr>Lecture Outline</vt:lpstr>
      <vt:lpstr>Lecture Outline</vt:lpstr>
      <vt:lpstr>Lecture Outline</vt:lpstr>
      <vt:lpstr>Lecture Outline</vt:lpstr>
      <vt:lpstr>Lecture Outline</vt:lpstr>
      <vt:lpstr>Lecture Outline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154</cp:revision>
  <dcterms:created xsi:type="dcterms:W3CDTF">2012-11-27T13:12:39Z</dcterms:created>
  <dcterms:modified xsi:type="dcterms:W3CDTF">2013-03-20T06:30:49Z</dcterms:modified>
</cp:coreProperties>
</file>