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01" r:id="rId2"/>
    <p:sldId id="296" r:id="rId3"/>
    <p:sldId id="365" r:id="rId4"/>
    <p:sldId id="417" r:id="rId5"/>
    <p:sldId id="416" r:id="rId6"/>
    <p:sldId id="415" r:id="rId7"/>
    <p:sldId id="414" r:id="rId8"/>
    <p:sldId id="413" r:id="rId9"/>
    <p:sldId id="412" r:id="rId10"/>
    <p:sldId id="394" r:id="rId11"/>
    <p:sldId id="395" r:id="rId12"/>
    <p:sldId id="396" r:id="rId13"/>
    <p:sldId id="397" r:id="rId14"/>
    <p:sldId id="398" r:id="rId15"/>
    <p:sldId id="399" r:id="rId16"/>
    <p:sldId id="400" r:id="rId17"/>
    <p:sldId id="401" r:id="rId18"/>
    <p:sldId id="407" r:id="rId19"/>
    <p:sldId id="379" r:id="rId20"/>
    <p:sldId id="380" r:id="rId21"/>
    <p:sldId id="408" r:id="rId22"/>
    <p:sldId id="393" r:id="rId23"/>
    <p:sldId id="409" r:id="rId24"/>
    <p:sldId id="392" r:id="rId25"/>
    <p:sldId id="410" r:id="rId26"/>
    <p:sldId id="405" r:id="rId27"/>
    <p:sldId id="411" r:id="rId28"/>
    <p:sldId id="406" r:id="rId29"/>
    <p:sldId id="377" r:id="rId30"/>
    <p:sldId id="300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02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 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258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 dirty="0">
                <a:latin typeface="Arial Black" pitchFamily="34" charset="0"/>
              </a:rPr>
              <a:t># </a:t>
            </a:r>
            <a:r>
              <a:rPr lang="en-US" sz="2800" b="1" dirty="0" smtClean="0">
                <a:latin typeface="Arial Black" pitchFamily="34" charset="0"/>
              </a:rPr>
              <a:t>05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In this Lecture we will prove two theorems:</a:t>
            </a:r>
          </a:p>
        </p:txBody>
      </p:sp>
    </p:spTree>
    <p:extLst>
      <p:ext uri="{BB962C8B-B14F-4D97-AF65-F5344CB8AC3E}">
        <p14:creationId xmlns:p14="http://schemas.microsoft.com/office/powerpoint/2010/main" xmlns="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229600" cy="5029200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prove two theorems:</a:t>
                </a:r>
              </a:p>
              <a:p>
                <a:pPr marL="457200" lvl="0" indent="-457200">
                  <a:buFont typeface="+mj-lt"/>
                  <a:buAutoNum type="arabicPeriod"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 ∈</m:t>
                    </m:r>
                    <m:r>
                      <a:rPr lang="en-US" sz="2400" b="0" i="1">
                        <a:latin typeface="Cambria Math"/>
                      </a:rPr>
                      <m:t>𝑅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  <m:r>
                      <a:rPr lang="en-US" sz="2400" b="0" i="1">
                        <a:latin typeface="Cambria Math"/>
                      </a:rPr>
                      <m:t>∈</m:t>
                    </m:r>
                    <m:r>
                      <a:rPr lang="en-US" sz="2400" b="0" i="1">
                        <a:latin typeface="Cambria Math"/>
                      </a:rPr>
                      <m:t>𝑅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  <m:r>
                      <a:rPr lang="en-US" sz="2400" b="0" i="1">
                        <a:latin typeface="Cambria Math"/>
                      </a:rPr>
                      <m:t>𝑎𝑛𝑑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&gt;0, </m:t>
                    </m:r>
                  </m:oMath>
                </a14:m>
                <a:r>
                  <a:rPr lang="en-US" sz="2400" dirty="0"/>
                  <a:t> then there is a positive integer n such that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𝑛𝑥</m:t>
                    </m:r>
                    <m:r>
                      <a:rPr lang="en-US" sz="2400" b="0" i="1">
                        <a:latin typeface="Cambria Math"/>
                      </a:rPr>
                      <m:t> &gt;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  <m:r>
                      <a:rPr lang="en-US" sz="2400" b="0" i="1">
                        <a:latin typeface="Cambria Math"/>
                      </a:rPr>
                      <m:t>.</m:t>
                    </m:r>
                  </m:oMath>
                </a14:m>
                <a:endParaRPr lang="en-US" sz="2400" dirty="0" smtClean="0"/>
              </a:p>
              <a:p>
                <a:pPr marL="457200" indent="-457200">
                  <a:buFont typeface="+mj-lt"/>
                  <a:buAutoNum type="arabicPeriod"/>
                </a:pPr>
                <a:endParaRPr lang="en-US" sz="2400" b="1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229600" cy="5029200"/>
              </a:xfrm>
              <a:blipFill rotWithShape="1">
                <a:blip r:embed="rId2"/>
                <a:stretch>
                  <a:fillRect l="-1111" t="-970" r="-1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7793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229600" cy="5029200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prove two theorems:</a:t>
                </a:r>
              </a:p>
              <a:p>
                <a:pPr marL="457200" lvl="0" indent="-457200">
                  <a:buFont typeface="+mj-lt"/>
                  <a:buAutoNum type="arabicPeriod"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 ∈</m:t>
                    </m:r>
                    <m:r>
                      <a:rPr lang="en-US" sz="2400" b="0" i="1">
                        <a:latin typeface="Cambria Math"/>
                      </a:rPr>
                      <m:t>𝑅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  <m:r>
                      <a:rPr lang="en-US" sz="2400" b="0" i="1">
                        <a:latin typeface="Cambria Math"/>
                      </a:rPr>
                      <m:t>∈</m:t>
                    </m:r>
                    <m:r>
                      <a:rPr lang="en-US" sz="2400" b="0" i="1">
                        <a:latin typeface="Cambria Math"/>
                      </a:rPr>
                      <m:t>𝑅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  <m:r>
                      <a:rPr lang="en-US" sz="2400" b="0" i="1">
                        <a:latin typeface="Cambria Math"/>
                      </a:rPr>
                      <m:t>𝑎𝑛𝑑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&gt;0, </m:t>
                    </m:r>
                  </m:oMath>
                </a14:m>
                <a:r>
                  <a:rPr lang="en-US" sz="2400" dirty="0"/>
                  <a:t> then there is a positive integer n such that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𝑛𝑥</m:t>
                    </m:r>
                    <m:r>
                      <a:rPr lang="en-US" sz="2400" b="0" i="1">
                        <a:latin typeface="Cambria Math"/>
                      </a:rPr>
                      <m:t> &gt;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  <m:r>
                      <a:rPr lang="en-US" sz="2400" b="0" i="1">
                        <a:latin typeface="Cambria Math"/>
                      </a:rPr>
                      <m:t>.</m:t>
                    </m:r>
                  </m:oMath>
                </a14:m>
                <a:endParaRPr lang="en-US" sz="2400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 ∈</m:t>
                    </m:r>
                    <m:r>
                      <a:rPr lang="en-US" sz="2400" b="0" i="1">
                        <a:latin typeface="Cambria Math"/>
                      </a:rPr>
                      <m:t>𝑅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  <m:r>
                      <a:rPr lang="en-US" sz="2400" b="0" i="1">
                        <a:latin typeface="Cambria Math"/>
                      </a:rPr>
                      <m:t>∈</m:t>
                    </m:r>
                    <m:r>
                      <a:rPr lang="en-US" sz="2400" b="0" i="1">
                        <a:latin typeface="Cambria Math"/>
                      </a:rPr>
                      <m:t>𝑅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  <m:r>
                      <a:rPr lang="en-US" sz="2400" b="0" i="1">
                        <a:latin typeface="Cambria Math"/>
                      </a:rPr>
                      <m:t>𝑎𝑛𝑑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&lt;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</m:oMath>
                </a14:m>
                <a:r>
                  <a:rPr lang="en-US" sz="2400" dirty="0"/>
                  <a:t>then there exists a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𝑝</m:t>
                    </m:r>
                    <m:r>
                      <a:rPr lang="en-US" sz="2400" b="0" i="1">
                        <a:latin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</a:rPr>
                      <m:t>𝑄</m:t>
                    </m:r>
                    <m:r>
                      <a:rPr lang="en-US" sz="2400" b="0" i="1" smtClean="0">
                        <a:latin typeface="Cambria Math"/>
                      </a:rPr>
                      <m:t>   </m:t>
                    </m:r>
                  </m:oMath>
                </a14:m>
                <a:r>
                  <a:rPr lang="en-US" sz="2400" dirty="0" smtClean="0"/>
                  <a:t>such that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&lt;</m:t>
                    </m:r>
                    <m:r>
                      <a:rPr lang="en-US" sz="2400" b="0" i="1">
                        <a:latin typeface="Cambria Math"/>
                      </a:rPr>
                      <m:t>𝑝</m:t>
                    </m:r>
                    <m:r>
                      <a:rPr lang="en-US" sz="2400" b="0" i="1">
                        <a:latin typeface="Cambria Math"/>
                      </a:rPr>
                      <m:t>&lt;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</m:oMath>
                </a14:m>
                <a:endParaRPr lang="en-US" sz="2400" b="0" i="1" dirty="0" smtClean="0">
                  <a:latin typeface="Cambria Math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229600" cy="5029200"/>
              </a:xfrm>
              <a:blipFill rotWithShape="1">
                <a:blip r:embed="rId2"/>
                <a:stretch>
                  <a:fillRect l="-1111" t="-970" r="-1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8326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229600" cy="5029200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prove two theorems:</a:t>
                </a:r>
              </a:p>
              <a:p>
                <a:pPr marL="457200" lvl="0" indent="-457200">
                  <a:buFont typeface="+mj-lt"/>
                  <a:buAutoNum type="arabicPeriod"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 ∈</m:t>
                    </m:r>
                    <m:r>
                      <a:rPr lang="en-US" sz="2400" b="0" i="1">
                        <a:latin typeface="Cambria Math"/>
                      </a:rPr>
                      <m:t>𝑅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  <m:r>
                      <a:rPr lang="en-US" sz="2400" b="0" i="1">
                        <a:latin typeface="Cambria Math"/>
                      </a:rPr>
                      <m:t>∈</m:t>
                    </m:r>
                    <m:r>
                      <a:rPr lang="en-US" sz="2400" b="0" i="1">
                        <a:latin typeface="Cambria Math"/>
                      </a:rPr>
                      <m:t>𝑅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  <m:r>
                      <a:rPr lang="en-US" sz="2400" b="0" i="1">
                        <a:latin typeface="Cambria Math"/>
                      </a:rPr>
                      <m:t>𝑎𝑛𝑑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&gt;0, </m:t>
                    </m:r>
                  </m:oMath>
                </a14:m>
                <a:r>
                  <a:rPr lang="en-US" sz="2400" dirty="0"/>
                  <a:t> then there is a positive integer n such that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𝑛𝑥</m:t>
                    </m:r>
                    <m:r>
                      <a:rPr lang="en-US" sz="2400" b="0" i="1">
                        <a:latin typeface="Cambria Math"/>
                      </a:rPr>
                      <m:t> &gt;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  <m:r>
                      <a:rPr lang="en-US" sz="2400" b="0" i="1">
                        <a:latin typeface="Cambria Math"/>
                      </a:rPr>
                      <m:t>.</m:t>
                    </m:r>
                  </m:oMath>
                </a14:m>
                <a:endParaRPr lang="en-US" sz="2400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 ∈</m:t>
                    </m:r>
                    <m:r>
                      <a:rPr lang="en-US" sz="2400" b="0" i="1">
                        <a:latin typeface="Cambria Math"/>
                      </a:rPr>
                      <m:t>𝑅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  <m:r>
                      <a:rPr lang="en-US" sz="2400" b="0" i="1">
                        <a:latin typeface="Cambria Math"/>
                      </a:rPr>
                      <m:t>∈</m:t>
                    </m:r>
                    <m:r>
                      <a:rPr lang="en-US" sz="2400" b="0" i="1">
                        <a:latin typeface="Cambria Math"/>
                      </a:rPr>
                      <m:t>𝑅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  <m:r>
                      <a:rPr lang="en-US" sz="2400" b="0" i="1">
                        <a:latin typeface="Cambria Math"/>
                      </a:rPr>
                      <m:t>𝑎𝑛𝑑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&lt;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</m:oMath>
                </a14:m>
                <a:r>
                  <a:rPr lang="en-US" sz="2400" dirty="0"/>
                  <a:t>then there exists a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𝑝</m:t>
                    </m:r>
                    <m:r>
                      <a:rPr lang="en-US" sz="2400" b="0" i="1">
                        <a:latin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</a:rPr>
                      <m:t>𝑄</m:t>
                    </m:r>
                    <m:r>
                      <a:rPr lang="en-US" sz="2400" b="0" i="1" smtClean="0">
                        <a:latin typeface="Cambria Math"/>
                      </a:rPr>
                      <m:t>   </m:t>
                    </m:r>
                  </m:oMath>
                </a14:m>
                <a:r>
                  <a:rPr lang="en-US" sz="2400" dirty="0" smtClean="0"/>
                  <a:t>such that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&lt;</m:t>
                    </m:r>
                    <m:r>
                      <a:rPr lang="en-US" sz="2400" b="0" i="1">
                        <a:latin typeface="Cambria Math"/>
                      </a:rPr>
                      <m:t>𝑝</m:t>
                    </m:r>
                    <m:r>
                      <a:rPr lang="en-US" sz="2400" b="0" i="1">
                        <a:latin typeface="Cambria Math"/>
                      </a:rPr>
                      <m:t>&lt;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</m:oMath>
                </a14:m>
                <a:endParaRPr lang="en-US" sz="24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400" b="1" dirty="0" smtClean="0"/>
                  <a:t>We will define some notions</a:t>
                </a:r>
              </a:p>
              <a:p>
                <a:pPr marL="457200" indent="-457200">
                  <a:buFont typeface="+mj-lt"/>
                  <a:buAutoNum type="arabicPeriod"/>
                </a:pPr>
                <a:endParaRPr lang="en-US" sz="2400" b="1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229600" cy="5029200"/>
              </a:xfrm>
              <a:blipFill rotWithShape="1">
                <a:blip r:embed="rId2"/>
                <a:stretch>
                  <a:fillRect l="-1111" t="-970" r="-1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9932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229600" cy="5029200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prove two theorems:</a:t>
                </a:r>
              </a:p>
              <a:p>
                <a:pPr marL="457200" lvl="0" indent="-457200">
                  <a:buFont typeface="+mj-lt"/>
                  <a:buAutoNum type="arabicPeriod"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 ∈</m:t>
                    </m:r>
                    <m:r>
                      <a:rPr lang="en-US" sz="2400" b="0" i="1">
                        <a:latin typeface="Cambria Math"/>
                      </a:rPr>
                      <m:t>𝑅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  <m:r>
                      <a:rPr lang="en-US" sz="2400" b="0" i="1">
                        <a:latin typeface="Cambria Math"/>
                      </a:rPr>
                      <m:t>∈</m:t>
                    </m:r>
                    <m:r>
                      <a:rPr lang="en-US" sz="2400" b="0" i="1">
                        <a:latin typeface="Cambria Math"/>
                      </a:rPr>
                      <m:t>𝑅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  <m:r>
                      <a:rPr lang="en-US" sz="2400" b="0" i="1">
                        <a:latin typeface="Cambria Math"/>
                      </a:rPr>
                      <m:t>𝑎𝑛𝑑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&gt;0, </m:t>
                    </m:r>
                  </m:oMath>
                </a14:m>
                <a:r>
                  <a:rPr lang="en-US" sz="2400" dirty="0"/>
                  <a:t> then there is a positive integer n such that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𝑛𝑥</m:t>
                    </m:r>
                    <m:r>
                      <a:rPr lang="en-US" sz="2400" b="0" i="1">
                        <a:latin typeface="Cambria Math"/>
                      </a:rPr>
                      <m:t> &gt;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  <m:r>
                      <a:rPr lang="en-US" sz="2400" b="0" i="1">
                        <a:latin typeface="Cambria Math"/>
                      </a:rPr>
                      <m:t>.</m:t>
                    </m:r>
                  </m:oMath>
                </a14:m>
                <a:endParaRPr lang="en-US" sz="2400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 ∈</m:t>
                    </m:r>
                    <m:r>
                      <a:rPr lang="en-US" sz="2400" b="0" i="1">
                        <a:latin typeface="Cambria Math"/>
                      </a:rPr>
                      <m:t>𝑅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  <m:r>
                      <a:rPr lang="en-US" sz="2400" b="0" i="1">
                        <a:latin typeface="Cambria Math"/>
                      </a:rPr>
                      <m:t>∈</m:t>
                    </m:r>
                    <m:r>
                      <a:rPr lang="en-US" sz="2400" b="0" i="1">
                        <a:latin typeface="Cambria Math"/>
                      </a:rPr>
                      <m:t>𝑅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  <m:r>
                      <a:rPr lang="en-US" sz="2400" b="0" i="1">
                        <a:latin typeface="Cambria Math"/>
                      </a:rPr>
                      <m:t>𝑎𝑛𝑑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&lt;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</m:oMath>
                </a14:m>
                <a:r>
                  <a:rPr lang="en-US" sz="2400" dirty="0"/>
                  <a:t>then there exists a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𝑝</m:t>
                    </m:r>
                    <m:r>
                      <a:rPr lang="en-US" sz="2400" b="0" i="1">
                        <a:latin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</a:rPr>
                      <m:t>𝑄</m:t>
                    </m:r>
                    <m:r>
                      <a:rPr lang="en-US" sz="2400" b="0" i="1" smtClean="0">
                        <a:latin typeface="Cambria Math"/>
                      </a:rPr>
                      <m:t>   </m:t>
                    </m:r>
                  </m:oMath>
                </a14:m>
                <a:r>
                  <a:rPr lang="en-US" sz="2400" dirty="0" smtClean="0"/>
                  <a:t>such that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&lt;</m:t>
                    </m:r>
                    <m:r>
                      <a:rPr lang="en-US" sz="2400" b="0" i="1">
                        <a:latin typeface="Cambria Math"/>
                      </a:rPr>
                      <m:t>𝑝</m:t>
                    </m:r>
                    <m:r>
                      <a:rPr lang="en-US" sz="2400" b="0" i="1">
                        <a:latin typeface="Cambria Math"/>
                      </a:rPr>
                      <m:t>&lt;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</m:oMath>
                </a14:m>
                <a:endParaRPr lang="en-US" sz="24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400" b="1" dirty="0" smtClean="0"/>
                  <a:t>We will define some notions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b="1" dirty="0" smtClean="0"/>
                  <a:t>Metric space</a:t>
                </a:r>
              </a:p>
              <a:p>
                <a:pPr marL="457200" indent="-457200">
                  <a:buFont typeface="+mj-lt"/>
                  <a:buAutoNum type="arabicPeriod"/>
                </a:pPr>
                <a:endParaRPr lang="en-US" sz="2400" b="1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229600" cy="5029200"/>
              </a:xfrm>
              <a:blipFill rotWithShape="1">
                <a:blip r:embed="rId2"/>
                <a:stretch>
                  <a:fillRect l="-1111" t="-970" r="-1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62440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229600" cy="5029200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prove two theorems:</a:t>
                </a:r>
              </a:p>
              <a:p>
                <a:pPr marL="457200" lvl="0" indent="-457200">
                  <a:buFont typeface="+mj-lt"/>
                  <a:buAutoNum type="arabicPeriod"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 ∈</m:t>
                    </m:r>
                    <m:r>
                      <a:rPr lang="en-US" sz="2400" b="0" i="1">
                        <a:latin typeface="Cambria Math"/>
                      </a:rPr>
                      <m:t>𝑅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  <m:r>
                      <a:rPr lang="en-US" sz="2400" b="0" i="1">
                        <a:latin typeface="Cambria Math"/>
                      </a:rPr>
                      <m:t>∈</m:t>
                    </m:r>
                    <m:r>
                      <a:rPr lang="en-US" sz="2400" b="0" i="1">
                        <a:latin typeface="Cambria Math"/>
                      </a:rPr>
                      <m:t>𝑅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  <m:r>
                      <a:rPr lang="en-US" sz="2400" b="0" i="1">
                        <a:latin typeface="Cambria Math"/>
                      </a:rPr>
                      <m:t>𝑎𝑛𝑑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&gt;0, </m:t>
                    </m:r>
                  </m:oMath>
                </a14:m>
                <a:r>
                  <a:rPr lang="en-US" sz="2400" dirty="0"/>
                  <a:t> then there is a positive integer n such that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𝑛𝑥</m:t>
                    </m:r>
                    <m:r>
                      <a:rPr lang="en-US" sz="2400" b="0" i="1">
                        <a:latin typeface="Cambria Math"/>
                      </a:rPr>
                      <m:t> &gt;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  <m:r>
                      <a:rPr lang="en-US" sz="2400" b="0" i="1">
                        <a:latin typeface="Cambria Math"/>
                      </a:rPr>
                      <m:t>.</m:t>
                    </m:r>
                  </m:oMath>
                </a14:m>
                <a:endParaRPr lang="en-US" sz="2400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 ∈</m:t>
                    </m:r>
                    <m:r>
                      <a:rPr lang="en-US" sz="2400" b="0" i="1">
                        <a:latin typeface="Cambria Math"/>
                      </a:rPr>
                      <m:t>𝑅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  <m:r>
                      <a:rPr lang="en-US" sz="2400" b="0" i="1">
                        <a:latin typeface="Cambria Math"/>
                      </a:rPr>
                      <m:t>∈</m:t>
                    </m:r>
                    <m:r>
                      <a:rPr lang="en-US" sz="2400" b="0" i="1">
                        <a:latin typeface="Cambria Math"/>
                      </a:rPr>
                      <m:t>𝑅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  <m:r>
                      <a:rPr lang="en-US" sz="2400" b="0" i="1">
                        <a:latin typeface="Cambria Math"/>
                      </a:rPr>
                      <m:t>𝑎𝑛𝑑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&lt;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</m:oMath>
                </a14:m>
                <a:r>
                  <a:rPr lang="en-US" sz="2400" dirty="0"/>
                  <a:t>then there exists a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𝑝</m:t>
                    </m:r>
                    <m:r>
                      <a:rPr lang="en-US" sz="2400" b="0" i="1">
                        <a:latin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</a:rPr>
                      <m:t>𝑄</m:t>
                    </m:r>
                    <m:r>
                      <a:rPr lang="en-US" sz="2400" b="0" i="1" smtClean="0">
                        <a:latin typeface="Cambria Math"/>
                      </a:rPr>
                      <m:t>   </m:t>
                    </m:r>
                  </m:oMath>
                </a14:m>
                <a:r>
                  <a:rPr lang="en-US" sz="2400" dirty="0" smtClean="0"/>
                  <a:t>such that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&lt;</m:t>
                    </m:r>
                    <m:r>
                      <a:rPr lang="en-US" sz="2400" b="0" i="1">
                        <a:latin typeface="Cambria Math"/>
                      </a:rPr>
                      <m:t>𝑝</m:t>
                    </m:r>
                    <m:r>
                      <a:rPr lang="en-US" sz="2400" b="0" i="1">
                        <a:latin typeface="Cambria Math"/>
                      </a:rPr>
                      <m:t>&lt;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</m:oMath>
                </a14:m>
                <a:endParaRPr lang="en-US" sz="24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400" b="1" dirty="0" smtClean="0"/>
                  <a:t>We will define some notions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b="1" dirty="0" smtClean="0"/>
                  <a:t>Metric space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b="1" dirty="0" smtClean="0"/>
                  <a:t>Neighbourhood of a point</a:t>
                </a:r>
              </a:p>
              <a:p>
                <a:pPr marL="457200" indent="-457200">
                  <a:buFont typeface="+mj-lt"/>
                  <a:buAutoNum type="arabicPeriod"/>
                </a:pPr>
                <a:endParaRPr lang="en-US" sz="2400" b="1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229600" cy="5029200"/>
              </a:xfrm>
              <a:blipFill rotWithShape="1">
                <a:blip r:embed="rId2"/>
                <a:stretch>
                  <a:fillRect l="-1111" t="-970" r="-1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1169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229600" cy="5029200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prove two theorems:</a:t>
                </a:r>
              </a:p>
              <a:p>
                <a:pPr marL="457200" lvl="0" indent="-457200">
                  <a:buFont typeface="+mj-lt"/>
                  <a:buAutoNum type="arabicPeriod"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 ∈</m:t>
                    </m:r>
                    <m:r>
                      <a:rPr lang="en-US" sz="2400" b="0" i="1">
                        <a:latin typeface="Cambria Math"/>
                      </a:rPr>
                      <m:t>𝑅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  <m:r>
                      <a:rPr lang="en-US" sz="2400" b="0" i="1">
                        <a:latin typeface="Cambria Math"/>
                      </a:rPr>
                      <m:t>∈</m:t>
                    </m:r>
                    <m:r>
                      <a:rPr lang="en-US" sz="2400" b="0" i="1">
                        <a:latin typeface="Cambria Math"/>
                      </a:rPr>
                      <m:t>𝑅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  <m:r>
                      <a:rPr lang="en-US" sz="2400" b="0" i="1">
                        <a:latin typeface="Cambria Math"/>
                      </a:rPr>
                      <m:t>𝑎𝑛𝑑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&gt;0, </m:t>
                    </m:r>
                  </m:oMath>
                </a14:m>
                <a:r>
                  <a:rPr lang="en-US" sz="2400" dirty="0"/>
                  <a:t> then there is a positive integer n such that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𝑛𝑥</m:t>
                    </m:r>
                    <m:r>
                      <a:rPr lang="en-US" sz="2400" b="0" i="1">
                        <a:latin typeface="Cambria Math"/>
                      </a:rPr>
                      <m:t> &gt;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  <m:r>
                      <a:rPr lang="en-US" sz="2400" b="0" i="1">
                        <a:latin typeface="Cambria Math"/>
                      </a:rPr>
                      <m:t>.</m:t>
                    </m:r>
                  </m:oMath>
                </a14:m>
                <a:endParaRPr lang="en-US" sz="2400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 ∈</m:t>
                    </m:r>
                    <m:r>
                      <a:rPr lang="en-US" sz="2400" b="0" i="1">
                        <a:latin typeface="Cambria Math"/>
                      </a:rPr>
                      <m:t>𝑅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  <m:r>
                      <a:rPr lang="en-US" sz="2400" b="0" i="1">
                        <a:latin typeface="Cambria Math"/>
                      </a:rPr>
                      <m:t>∈</m:t>
                    </m:r>
                    <m:r>
                      <a:rPr lang="en-US" sz="2400" b="0" i="1">
                        <a:latin typeface="Cambria Math"/>
                      </a:rPr>
                      <m:t>𝑅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  <m:r>
                      <a:rPr lang="en-US" sz="2400" b="0" i="1">
                        <a:latin typeface="Cambria Math"/>
                      </a:rPr>
                      <m:t>𝑎𝑛𝑑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&lt;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</m:oMath>
                </a14:m>
                <a:r>
                  <a:rPr lang="en-US" sz="2400" dirty="0"/>
                  <a:t>then there exists a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𝑝</m:t>
                    </m:r>
                    <m:r>
                      <a:rPr lang="en-US" sz="2400" b="0" i="1">
                        <a:latin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</a:rPr>
                      <m:t>𝑄</m:t>
                    </m:r>
                    <m:r>
                      <a:rPr lang="en-US" sz="2400" b="0" i="1" smtClean="0">
                        <a:latin typeface="Cambria Math"/>
                      </a:rPr>
                      <m:t>   </m:t>
                    </m:r>
                  </m:oMath>
                </a14:m>
                <a:r>
                  <a:rPr lang="en-US" sz="2400" dirty="0" smtClean="0"/>
                  <a:t>such that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&lt;</m:t>
                    </m:r>
                    <m:r>
                      <a:rPr lang="en-US" sz="2400" b="0" i="1">
                        <a:latin typeface="Cambria Math"/>
                      </a:rPr>
                      <m:t>𝑝</m:t>
                    </m:r>
                    <m:r>
                      <a:rPr lang="en-US" sz="2400" b="0" i="1">
                        <a:latin typeface="Cambria Math"/>
                      </a:rPr>
                      <m:t>&lt;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</m:oMath>
                </a14:m>
                <a:endParaRPr lang="en-US" sz="24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400" b="1" dirty="0" smtClean="0"/>
                  <a:t>We will define some notions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b="1" dirty="0" smtClean="0"/>
                  <a:t>Metric space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b="1" dirty="0" smtClean="0"/>
                  <a:t>Neighbourhood of a point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b="1" dirty="0" smtClean="0"/>
                  <a:t>Limit point of a set</a:t>
                </a:r>
              </a:p>
              <a:p>
                <a:pPr marL="457200" indent="-457200">
                  <a:buFont typeface="+mj-lt"/>
                  <a:buAutoNum type="arabicPeriod"/>
                </a:pPr>
                <a:endParaRPr lang="en-US" sz="2400" b="1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229600" cy="5029200"/>
              </a:xfrm>
              <a:blipFill rotWithShape="1">
                <a:blip r:embed="rId2"/>
                <a:stretch>
                  <a:fillRect l="-1111" t="-970" r="-1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6162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pPr lvl="0"/>
                <a:r>
                  <a:rPr lang="en-US" sz="2800" b="1" dirty="0" smtClean="0"/>
                  <a:t>Theorem.</a:t>
                </a:r>
                <a:r>
                  <a:rPr lang="en-US" dirty="0" smtClean="0"/>
                  <a:t/>
                </a:r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 ∈</m:t>
                    </m:r>
                    <m:r>
                      <a:rPr lang="en-US" sz="2400" i="1">
                        <a:latin typeface="Cambria Math"/>
                      </a:rPr>
                      <m:t>𝑅</m:t>
                    </m:r>
                    <m:r>
                      <a:rPr lang="en-US" sz="2400" i="1">
                        <a:latin typeface="Cambria Math"/>
                      </a:rPr>
                      <m:t>, </m:t>
                    </m:r>
                    <m:r>
                      <a:rPr lang="en-US" sz="2400" i="1">
                        <a:latin typeface="Cambria Math"/>
                      </a:rPr>
                      <m:t>𝑦</m:t>
                    </m:r>
                    <m:r>
                      <a:rPr lang="en-US" sz="2400" i="1">
                        <a:latin typeface="Cambria Math"/>
                      </a:rPr>
                      <m:t>∈</m:t>
                    </m:r>
                    <m:r>
                      <a:rPr lang="en-US" sz="2400" i="1">
                        <a:latin typeface="Cambria Math"/>
                      </a:rPr>
                      <m:t>𝑅</m:t>
                    </m:r>
                    <m:r>
                      <a:rPr lang="en-US" sz="2400" i="1">
                        <a:latin typeface="Cambria Math"/>
                      </a:rPr>
                      <m:t>, </m:t>
                    </m:r>
                    <m:r>
                      <a:rPr lang="en-US" sz="2400" i="1">
                        <a:latin typeface="Cambria Math"/>
                      </a:rPr>
                      <m:t>𝑎𝑛𝑑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&gt;0, </m:t>
                    </m:r>
                  </m:oMath>
                </a14:m>
                <a:r>
                  <a:rPr lang="en-US" sz="2400" dirty="0"/>
                  <a:t> then there is a positive integer n such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𝑛𝑥</m:t>
                    </m:r>
                    <m:r>
                      <a:rPr lang="en-US" sz="2400" i="1">
                        <a:latin typeface="Cambria Math"/>
                      </a:rPr>
                      <m:t> &gt;</m:t>
                    </m:r>
                    <m:r>
                      <a:rPr lang="en-US" sz="2400" i="1">
                        <a:latin typeface="Cambria Math"/>
                      </a:rPr>
                      <m:t>𝑦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r>
                  <a:rPr lang="en-US" sz="2800" b="1" dirty="0" smtClean="0"/>
                  <a:t>Proof.</a:t>
                </a:r>
                <a:endParaRPr lang="en-US" sz="28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259" t="-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2901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897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7422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444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/>
              <a:lstStyle/>
              <a:p>
                <a:pPr lvl="0"/>
                <a:r>
                  <a:rPr lang="en-US" sz="2800" b="1" dirty="0" smtClean="0"/>
                  <a:t>Theorem.</a:t>
                </a:r>
                <a:r>
                  <a:rPr lang="en-US" dirty="0" smtClean="0"/>
                  <a:t/>
                </a: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 ∈</m:t>
                    </m:r>
                    <m:r>
                      <a:rPr lang="en-US" sz="2400" i="1">
                        <a:latin typeface="Cambria Math"/>
                      </a:rPr>
                      <m:t>𝑅</m:t>
                    </m:r>
                    <m:r>
                      <a:rPr lang="en-US" sz="2400" i="1">
                        <a:latin typeface="Cambria Math"/>
                      </a:rPr>
                      <m:t>, </m:t>
                    </m:r>
                    <m:r>
                      <a:rPr lang="en-US" sz="2400" i="1">
                        <a:latin typeface="Cambria Math"/>
                      </a:rPr>
                      <m:t>𝑦</m:t>
                    </m:r>
                    <m:r>
                      <a:rPr lang="en-US" sz="2400" i="1">
                        <a:latin typeface="Cambria Math"/>
                      </a:rPr>
                      <m:t>∈</m:t>
                    </m:r>
                    <m:r>
                      <a:rPr lang="en-US" sz="2400" i="1">
                        <a:latin typeface="Cambria Math"/>
                      </a:rPr>
                      <m:t>𝑅</m:t>
                    </m:r>
                    <m:r>
                      <a:rPr lang="en-US" sz="2400" i="1">
                        <a:latin typeface="Cambria Math"/>
                      </a:rPr>
                      <m:t>, </m:t>
                    </m:r>
                    <m:r>
                      <a:rPr lang="en-US" sz="2400" i="1">
                        <a:latin typeface="Cambria Math"/>
                      </a:rPr>
                      <m:t>𝑎𝑛𝑑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&lt;</m:t>
                    </m:r>
                    <m:r>
                      <a:rPr lang="en-US" sz="2400" i="1">
                        <a:latin typeface="Cambria Math"/>
                      </a:rPr>
                      <m:t>𝑦</m:t>
                    </m:r>
                    <m:r>
                      <a:rPr lang="en-US" sz="2400" i="1">
                        <a:latin typeface="Cambria Math"/>
                      </a:rPr>
                      <m:t>, </m:t>
                    </m:r>
                  </m:oMath>
                </a14:m>
                <a:r>
                  <a:rPr lang="en-US" sz="2400" dirty="0"/>
                  <a:t>then there exists a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∈</m:t>
                    </m:r>
                    <m:r>
                      <a:rPr lang="en-US" sz="2400" i="1">
                        <a:latin typeface="Cambria Math"/>
                      </a:rPr>
                      <m:t>𝑄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𝑠𝑢𝑐h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𝑡h𝑎𝑡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&lt;</m:t>
                    </m:r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&lt;</m:t>
                    </m:r>
                    <m:r>
                      <a:rPr lang="en-US" sz="2400" i="1">
                        <a:latin typeface="Cambria Math"/>
                      </a:rPr>
                      <m:t>𝑦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 smtClean="0"/>
              </a:p>
              <a:p>
                <a:pPr lvl="0"/>
                <a:r>
                  <a:rPr lang="en-US" sz="2800" b="1" dirty="0" smtClean="0"/>
                  <a:t>Proof.</a:t>
                </a:r>
                <a:endParaRPr lang="en-US" sz="2800" b="1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3"/>
                <a:stretch>
                  <a:fillRect l="-1259" t="-2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8604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4419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9410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015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Metric Space: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99329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838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5854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r>
                  <a:rPr lang="en-US" sz="2800" b="1" dirty="0" smtClean="0"/>
                  <a:t>Definition. Let</a:t>
                </a:r>
                <a:r>
                  <a:rPr lang="en-US" sz="2800" dirty="0"/>
                  <a:t/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/>
                      </a:rPr>
                      <m:t>(</m:t>
                    </m:r>
                    <m:r>
                      <a:rPr lang="en-US" sz="2800" i="1">
                        <a:latin typeface="Cambria Math"/>
                      </a:rPr>
                      <m:t>𝑋</m:t>
                    </m:r>
                    <m:r>
                      <a:rPr lang="en-US" sz="2800" b="0" i="1" smtClean="0">
                        <a:latin typeface="Cambria Math"/>
                      </a:rPr>
                      <m:t>,</m:t>
                    </m:r>
                    <m:r>
                      <a:rPr lang="en-US" sz="2800" b="0" i="1" smtClean="0">
                        <a:latin typeface="Cambria Math"/>
                      </a:rPr>
                      <m:t>𝑑</m:t>
                    </m:r>
                    <m:r>
                      <a:rPr lang="en-US" sz="2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800" dirty="0"/>
                  <a:t> be a metric space.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𝐴</m:t>
                    </m:r>
                    <m:r>
                      <a:rPr lang="en-US" sz="2800" i="1">
                        <a:latin typeface="Cambria Math"/>
                      </a:rPr>
                      <m:t> </m:t>
                    </m:r>
                    <m:r>
                      <a:rPr lang="en-US" sz="2800" i="1">
                        <a:latin typeface="Cambria Math"/>
                      </a:rPr>
                      <m:t>𝑛𝑒𝑖𝑔h𝑏𝑜𝑟h𝑜𝑜𝑑</m:t>
                    </m:r>
                    <m:r>
                      <a:rPr lang="en-US" sz="28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800" dirty="0"/>
                  <a:t> of a point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800" dirty="0"/>
                  <a:t> is a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(</m:t>
                    </m:r>
                    <m:r>
                      <a:rPr lang="en-US" sz="2800" i="1">
                        <a:latin typeface="Cambria Math"/>
                      </a:rPr>
                      <m:t>𝑝</m:t>
                    </m:r>
                    <m:r>
                      <a:rPr lang="en-US" sz="2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800" dirty="0"/>
                  <a:t> consisting of all points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𝑞</m:t>
                    </m:r>
                  </m:oMath>
                </a14:m>
                <a:r>
                  <a:rPr lang="en-US" sz="2800" dirty="0"/>
                  <a:t> such that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2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/>
                          </a:rPr>
                          <m:t>𝑝</m:t>
                        </m:r>
                        <m:r>
                          <a:rPr lang="en-US" sz="2800" i="1">
                            <a:latin typeface="Cambria Math"/>
                          </a:rPr>
                          <m:t>, </m:t>
                        </m:r>
                        <m:r>
                          <a:rPr lang="en-US" sz="2800" i="1">
                            <a:latin typeface="Cambria Math"/>
                          </a:rPr>
                          <m:t>𝑞</m:t>
                        </m:r>
                      </m:e>
                    </m:d>
                    <m:r>
                      <a:rPr lang="en-US" sz="2800" i="1">
                        <a:latin typeface="Cambria Math"/>
                      </a:rPr>
                      <m:t>&lt;</m:t>
                    </m:r>
                    <m:r>
                      <a:rPr lang="en-US" sz="2800" i="1">
                        <a:latin typeface="Cambria Math"/>
                      </a:rPr>
                      <m:t>𝑟</m:t>
                    </m:r>
                    <m:r>
                      <a:rPr lang="en-US" sz="2800" i="1">
                        <a:latin typeface="Cambria Math"/>
                      </a:rPr>
                      <m:t>.</m:t>
                    </m:r>
                  </m:oMath>
                </a14:m>
                <a:r>
                  <a:rPr lang="en-US" sz="2800" dirty="0"/>
                  <a:t> The number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𝑟</m:t>
                    </m:r>
                  </m:oMath>
                </a14:m>
                <a:r>
                  <a:rPr lang="en-US" sz="2800" dirty="0"/>
                  <a:t> is called the radius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(</m:t>
                    </m:r>
                    <m:r>
                      <a:rPr lang="en-US" sz="2800" i="1">
                        <a:latin typeface="Cambria Math"/>
                      </a:rPr>
                      <m:t>𝑝</m:t>
                    </m:r>
                    <m:r>
                      <a:rPr lang="en-US" sz="2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800" dirty="0"/>
                  <a:t>.</a:t>
                </a:r>
              </a:p>
              <a:p>
                <a:pPr lvl="0"/>
                <a:r>
                  <a:rPr lang="en-US" sz="2800" dirty="0" smtClean="0"/>
                  <a:t>.</a:t>
                </a:r>
                <a:endParaRPr lang="en-US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259" t="-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0483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4141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/>
              <a:lstStyle/>
              <a:p>
                <a:r>
                  <a:rPr lang="en-US" dirty="0" smtClean="0"/>
                  <a:t>Note that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dirty="0" smtClean="0"/>
                  <a:t>,</a:t>
                </a:r>
                <a:r>
                  <a:rPr lang="en-US" dirty="0"/>
                  <a:t/>
                </a:r>
                <a:r>
                  <a:rPr lang="en-US" dirty="0" smtClean="0"/>
                  <a:t>neighborhoods </a:t>
                </a:r>
                <a:r>
                  <a:rPr lang="en-US" dirty="0"/>
                  <a:t>are segments, whereas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,</a:t>
                </a:r>
                <a:r>
                  <a:rPr lang="en-US" dirty="0"/>
                  <a:t> neighborhoods are interiors of circles.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3"/>
                <a:stretch>
                  <a:fillRect l="-1630" t="-1309" r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4333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7024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 smtClean="0"/>
                  <a:t>Definition. Let</a:t>
                </a:r>
                <a:r>
                  <a:rPr lang="en-US" dirty="0"/>
                  <a:t/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𝑋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/>
                  <a:t> be a metric space. </a:t>
                </a:r>
                <a:r>
                  <a:rPr lang="en-US" dirty="0" smtClean="0"/>
                  <a:t>A </a:t>
                </a:r>
                <a:r>
                  <a:rPr lang="en-US" dirty="0"/>
                  <a:t>point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/>
                  <a:t> is a limit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𝑝𝑜𝑖𝑛𝑡</m:t>
                    </m:r>
                  </m:oMath>
                </a14:m>
                <a:r>
                  <a:rPr lang="en-US" dirty="0"/>
                  <a:t> of the set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𝐸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dirty="0"/>
                  <a:t> if every neighborhood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/>
                  <a:t> contains a point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𝑞</m:t>
                    </m:r>
                    <m:r>
                      <a:rPr lang="en-US" i="1">
                        <a:latin typeface="Cambria Math"/>
                      </a:rPr>
                      <m:t>≠</m:t>
                    </m:r>
                    <m:r>
                      <a:rPr lang="en-US" i="1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𝑞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𝐸</m:t>
                    </m:r>
                    <m:r>
                      <a:rPr lang="en-US" i="1">
                        <a:latin typeface="Cambria Math"/>
                      </a:rPr>
                      <m:t>.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2"/>
                <a:stretch>
                  <a:fillRect l="-1630" t="-12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0493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977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 smtClean="0"/>
                  <a:t>Definition. </a:t>
                </a:r>
                <a:r>
                  <a:rPr lang="en-US" b="1" dirty="0"/>
                  <a:t>Let</a:t>
                </a:r>
                <a:r>
                  <a:rPr lang="en-US" dirty="0"/>
                  <a:t/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𝑋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/>
                  <a:t> be a metric space. </a:t>
                </a: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𝑝</m:t>
                    </m:r>
                    <m:r>
                      <a:rPr lang="en-US" i="1">
                        <a:latin typeface="Cambria Math"/>
                      </a:rPr>
                      <m:t> ∈</m:t>
                    </m:r>
                    <m:r>
                      <a:rPr lang="en-US" i="1">
                        <a:latin typeface="Cambria Math"/>
                      </a:rPr>
                      <m:t>𝐸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𝑎𝑛𝑑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/>
                  <a:t> is not a limit point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𝐸</m:t>
                    </m:r>
                    <m:r>
                      <a:rPr lang="en-US" i="1">
                        <a:latin typeface="Cambria Math"/>
                      </a:rPr>
                      <m:t>,</m:t>
                    </m:r>
                  </m:oMath>
                </a14:m>
                <a:r>
                  <a:rPr lang="en-US" dirty="0"/>
                  <a:t> then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/>
                  <a:t> is called an</a:t>
                </a:r>
                <a:r>
                  <a:rPr lang="en-US" dirty="0" smtClean="0"/>
                  <a:t/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𝑖𝑠𝑜𝑙𝑎𝑡𝑒𝑑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𝑝𝑜𝑖𝑛𝑡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𝑜𝑓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𝐸</m:t>
                    </m:r>
                    <m:r>
                      <a:rPr lang="en-US" i="1">
                        <a:latin typeface="Cambria Math"/>
                      </a:rPr>
                      <m:t>.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630" t="-1290" r="-2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2265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2115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>
                    <a:latin typeface="Arial Black" pitchFamily="34" charset="0"/>
                  </a:rPr>
                  <a:t>Lecture </a:t>
                </a:r>
                <a:r>
                  <a:rPr lang="en-US" sz="2800" dirty="0" smtClean="0">
                    <a:latin typeface="Arial Black" pitchFamily="34" charset="0"/>
                  </a:rPr>
                  <a:t>summery:</a:t>
                </a:r>
              </a:p>
              <a:p>
                <a:endParaRPr lang="en-US" sz="2800" dirty="0">
                  <a:latin typeface="Arial Black" pitchFamily="34" charset="0"/>
                </a:endParaRPr>
              </a:p>
              <a:p>
                <a:r>
                  <a:rPr lang="en-US" sz="2400" dirty="0" smtClean="0">
                    <a:latin typeface="Arial Black" pitchFamily="34" charset="0"/>
                  </a:rPr>
                  <a:t>In this lecture we have </a:t>
                </a:r>
                <a:r>
                  <a:rPr lang="en-US" sz="2400" smtClean="0">
                    <a:latin typeface="Arial Black" pitchFamily="34" charset="0"/>
                  </a:rPr>
                  <a:t>proved </a:t>
                </a:r>
                <a:r>
                  <a:rPr lang="en-US" sz="2400" smtClean="0">
                    <a:latin typeface="Arial Black" pitchFamily="34" charset="0"/>
                  </a:rPr>
                  <a:t>two </a:t>
                </a:r>
                <a:r>
                  <a:rPr lang="en-US" sz="2400" dirty="0" smtClean="0">
                    <a:latin typeface="Arial Black" pitchFamily="34" charset="0"/>
                  </a:rPr>
                  <a:t>Theorems:</a:t>
                </a:r>
              </a:p>
              <a:p>
                <a:endParaRPr lang="en-US" sz="2400" dirty="0">
                  <a:latin typeface="Arial Black" pitchFamily="34" charset="0"/>
                </a:endParaRPr>
              </a:p>
              <a:p>
                <a:pPr marL="457200" lvl="0" indent="-457200">
                  <a:buFont typeface="+mj-lt"/>
                  <a:buAutoNum type="arabicPeriod"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 ∈</m:t>
                    </m:r>
                    <m:r>
                      <a:rPr lang="en-US" sz="2400" b="0" i="1">
                        <a:latin typeface="Cambria Math"/>
                      </a:rPr>
                      <m:t>𝑅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  <m:r>
                      <a:rPr lang="en-US" sz="2400" b="0" i="1">
                        <a:latin typeface="Cambria Math"/>
                      </a:rPr>
                      <m:t>∈</m:t>
                    </m:r>
                    <m:r>
                      <a:rPr lang="en-US" sz="2400" b="0" i="1">
                        <a:latin typeface="Cambria Math"/>
                      </a:rPr>
                      <m:t>𝑅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  <m:r>
                      <a:rPr lang="en-US" sz="2400" b="0" i="1">
                        <a:latin typeface="Cambria Math"/>
                      </a:rPr>
                      <m:t>𝑎𝑛𝑑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&gt;0, </m:t>
                    </m:r>
                  </m:oMath>
                </a14:m>
                <a:r>
                  <a:rPr lang="en-US" sz="2400" dirty="0"/>
                  <a:t> then there is a positive integer n such that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𝑛𝑥</m:t>
                    </m:r>
                    <m:r>
                      <a:rPr lang="en-US" sz="2400" b="0" i="1">
                        <a:latin typeface="Cambria Math"/>
                      </a:rPr>
                      <m:t> &gt;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  <m:r>
                      <a:rPr lang="en-US" sz="2400" b="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 ∈</m:t>
                    </m:r>
                    <m:r>
                      <a:rPr lang="en-US" sz="2400" b="0" i="1">
                        <a:latin typeface="Cambria Math"/>
                      </a:rPr>
                      <m:t>𝑅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  <m:r>
                      <a:rPr lang="en-US" sz="2400" b="0" i="1">
                        <a:latin typeface="Cambria Math"/>
                      </a:rPr>
                      <m:t>∈</m:t>
                    </m:r>
                    <m:r>
                      <a:rPr lang="en-US" sz="2400" b="0" i="1">
                        <a:latin typeface="Cambria Math"/>
                      </a:rPr>
                      <m:t>𝑅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  <m:r>
                      <a:rPr lang="en-US" sz="2400" b="0" i="1">
                        <a:latin typeface="Cambria Math"/>
                      </a:rPr>
                      <m:t>𝑎𝑛𝑑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&lt;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  <m:r>
                      <a:rPr lang="en-US" sz="2400" b="0" i="1">
                        <a:latin typeface="Cambria Math"/>
                      </a:rPr>
                      <m:t>, </m:t>
                    </m:r>
                  </m:oMath>
                </a14:m>
                <a:r>
                  <a:rPr lang="en-US" sz="2400" dirty="0"/>
                  <a:t>then there exists a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𝑝</m:t>
                    </m:r>
                    <m:r>
                      <a:rPr lang="en-US" sz="2400" b="0" i="1">
                        <a:latin typeface="Cambria Math"/>
                      </a:rPr>
                      <m:t>∈</m:t>
                    </m:r>
                    <m:r>
                      <a:rPr lang="en-US" sz="2400" b="0" i="1">
                        <a:latin typeface="Cambria Math"/>
                      </a:rPr>
                      <m:t>𝑄</m:t>
                    </m:r>
                    <m:r>
                      <a:rPr lang="en-US" sz="2400" b="0" i="1">
                        <a:latin typeface="Cambria Math"/>
                      </a:rPr>
                      <m:t>   </m:t>
                    </m:r>
                  </m:oMath>
                </a14:m>
                <a:r>
                  <a:rPr lang="en-US" sz="2400" dirty="0"/>
                  <a:t>such that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𝑥</m:t>
                    </m:r>
                    <m:r>
                      <a:rPr lang="en-US" sz="2400" b="0" i="1">
                        <a:latin typeface="Cambria Math"/>
                      </a:rPr>
                      <m:t>&lt;</m:t>
                    </m:r>
                    <m:r>
                      <a:rPr lang="en-US" sz="2400" b="0" i="1">
                        <a:latin typeface="Cambria Math"/>
                      </a:rPr>
                      <m:t>𝑝</m:t>
                    </m:r>
                    <m:r>
                      <a:rPr lang="en-US" sz="2400" b="0" i="1">
                        <a:latin typeface="Cambria Math"/>
                      </a:rPr>
                      <m:t>&lt;</m:t>
                    </m:r>
                    <m:r>
                      <a:rPr lang="en-US" sz="2400" b="0" i="1">
                        <a:latin typeface="Cambria Math"/>
                      </a:rPr>
                      <m:t>𝑦</m:t>
                    </m:r>
                    <m:r>
                      <a:rPr lang="en-US" sz="2400" b="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r>
                  <a:rPr lang="en-US" sz="2400" dirty="0" smtClean="0">
                    <a:latin typeface="Arial Black" pitchFamily="34" charset="0"/>
                  </a:rPr>
                  <a:t>Definitions: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259" t="-1062" r="-1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542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1754</TotalTime>
  <Words>49</Words>
  <Application>Microsoft Office PowerPoint</Application>
  <PresentationFormat>On-screen Show (4:3)</PresentationFormat>
  <Paragraphs>39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Slide 2</vt:lpstr>
      <vt:lpstr>Lecture Outline</vt:lpstr>
      <vt:lpstr>Lecture Outline</vt:lpstr>
      <vt:lpstr>Lecture Outline</vt:lpstr>
      <vt:lpstr>Lecture Outline</vt:lpstr>
      <vt:lpstr>Lecture Outline</vt:lpstr>
      <vt:lpstr>Lecture Outline</vt:lpstr>
      <vt:lpstr>Lecture Outline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157</cp:revision>
  <dcterms:created xsi:type="dcterms:W3CDTF">2012-11-27T13:12:39Z</dcterms:created>
  <dcterms:modified xsi:type="dcterms:W3CDTF">2013-03-20T05:19:34Z</dcterms:modified>
</cp:coreProperties>
</file>