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01" r:id="rId2"/>
    <p:sldId id="296" r:id="rId3"/>
    <p:sldId id="365" r:id="rId4"/>
    <p:sldId id="420" r:id="rId5"/>
    <p:sldId id="419" r:id="rId6"/>
    <p:sldId id="418" r:id="rId7"/>
    <p:sldId id="417" r:id="rId8"/>
    <p:sldId id="404" r:id="rId9"/>
    <p:sldId id="405" r:id="rId10"/>
    <p:sldId id="402" r:id="rId11"/>
    <p:sldId id="406" r:id="rId12"/>
    <p:sldId id="407" r:id="rId13"/>
    <p:sldId id="408" r:id="rId14"/>
    <p:sldId id="409" r:id="rId15"/>
    <p:sldId id="403" r:id="rId16"/>
    <p:sldId id="410" r:id="rId17"/>
    <p:sldId id="411" r:id="rId18"/>
    <p:sldId id="412" r:id="rId19"/>
    <p:sldId id="413" r:id="rId20"/>
    <p:sldId id="414" r:id="rId21"/>
    <p:sldId id="415" r:id="rId22"/>
    <p:sldId id="416" r:id="rId23"/>
    <p:sldId id="386" r:id="rId24"/>
    <p:sldId id="424" r:id="rId25"/>
    <p:sldId id="423" r:id="rId26"/>
    <p:sldId id="422" r:id="rId27"/>
    <p:sldId id="421" r:id="rId28"/>
    <p:sldId id="387" r:id="rId29"/>
    <p:sldId id="427" r:id="rId30"/>
    <p:sldId id="426" r:id="rId31"/>
    <p:sldId id="425" r:id="rId32"/>
    <p:sldId id="377" r:id="rId33"/>
    <p:sldId id="30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 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258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03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prove and Define: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b="1" dirty="0" smtClean="0"/>
          </a:p>
          <a:p>
            <a:pPr marL="742950" indent="-742950">
              <a:buFont typeface="+mj-lt"/>
              <a:buAutoNum type="arabicPeriod"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 and Define:</a:t>
                </a:r>
              </a:p>
              <a:p>
                <a:r>
                  <a:rPr lang="en-US" sz="2400" dirty="0" smtClean="0"/>
                  <a:t>There </a:t>
                </a:r>
                <a:r>
                  <a:rPr lang="en-US" sz="2400" dirty="0"/>
                  <a:t>is no rational number p for which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>
                        <a:latin typeface="Cambria Math"/>
                      </a:rPr>
                      <m:t>=2</m:t>
                    </m:r>
                  </m:oMath>
                </a14:m>
                <a:endParaRPr lang="en-US" sz="2400" dirty="0" smtClean="0"/>
              </a:p>
              <a:p>
                <a:endParaRPr lang="en-US" sz="2400" dirty="0"/>
              </a:p>
              <a:p>
                <a:endParaRPr lang="en-US" sz="2400" dirty="0" smtClean="0"/>
              </a:p>
              <a:p>
                <a:endParaRPr lang="en-US" sz="2400" dirty="0"/>
              </a:p>
              <a:p>
                <a:endParaRPr lang="en-US" sz="2400" b="1" dirty="0" smtClean="0"/>
              </a:p>
              <a:p>
                <a:pPr marL="742950" indent="-742950">
                  <a:buFont typeface="+mj-lt"/>
                  <a:buAutoNum type="arabicPeriod"/>
                </a:pP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  <a:blipFill rotWithShape="1">
                <a:blip r:embed="rId2"/>
                <a:stretch>
                  <a:fillRect l="-963" t="-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1398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 and Define:</a:t>
                </a:r>
              </a:p>
              <a:p>
                <a:r>
                  <a:rPr lang="en-US" sz="2400" dirty="0" smtClean="0"/>
                  <a:t>There </a:t>
                </a:r>
                <a:r>
                  <a:rPr lang="en-US" sz="2400" dirty="0"/>
                  <a:t>is no rational number p for which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>
                        <a:latin typeface="Cambria Math"/>
                      </a:rPr>
                      <m:t>=2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1">
                        <a:latin typeface="Cambria Math"/>
                      </a:rPr>
                      <m:t>A</m:t>
                    </m:r>
                    <m:r>
                      <a:rPr lang="en-US" sz="2400" b="0" i="1">
                        <a:latin typeface="Cambria Math"/>
                      </a:rPr>
                      <m:t>={</m:t>
                    </m:r>
                    <m:f>
                      <m:fPr>
                        <m:type m:val="lin"/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𝑝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∈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𝑄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;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&gt;0  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𝑎𝑛𝑑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  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>
                        <a:latin typeface="Cambria Math"/>
                        <a:ea typeface="Cambria Math"/>
                      </a:rPr>
                      <m:t> &lt;2</m:t>
                    </m:r>
                    <m:r>
                      <a:rPr lang="en-US" sz="2400" b="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> , show that A contains no largest member</a:t>
                </a:r>
                <a:r>
                  <a:rPr lang="en-US" sz="2400" dirty="0" smtClean="0"/>
                  <a:t>.</a:t>
                </a:r>
              </a:p>
              <a:p>
                <a:endParaRPr lang="en-US" sz="2400" dirty="0"/>
              </a:p>
              <a:p>
                <a:endParaRPr lang="en-US" sz="2400" dirty="0" smtClean="0"/>
              </a:p>
              <a:p>
                <a:endParaRPr lang="en-US" sz="2400" dirty="0"/>
              </a:p>
              <a:p>
                <a:endParaRPr lang="en-US" sz="2400" b="1" dirty="0" smtClean="0"/>
              </a:p>
              <a:p>
                <a:pPr marL="742950" indent="-742950">
                  <a:buFont typeface="+mj-lt"/>
                  <a:buAutoNum type="arabicPeriod"/>
                </a:pP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  <a:blipFill rotWithShape="1">
                <a:blip r:embed="rId2"/>
                <a:stretch>
                  <a:fillRect l="-963" t="-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1932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 and Define:</a:t>
                </a:r>
              </a:p>
              <a:p>
                <a:r>
                  <a:rPr lang="en-US" sz="2400" dirty="0" smtClean="0"/>
                  <a:t>There </a:t>
                </a:r>
                <a:r>
                  <a:rPr lang="en-US" sz="2400" dirty="0"/>
                  <a:t>is no rational number p for which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>
                        <a:latin typeface="Cambria Math"/>
                      </a:rPr>
                      <m:t>=2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1">
                        <a:latin typeface="Cambria Math"/>
                      </a:rPr>
                      <m:t>A</m:t>
                    </m:r>
                    <m:r>
                      <a:rPr lang="en-US" sz="2400" b="0" i="1">
                        <a:latin typeface="Cambria Math"/>
                      </a:rPr>
                      <m:t>={</m:t>
                    </m:r>
                    <m:f>
                      <m:fPr>
                        <m:type m:val="lin"/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𝑝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∈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𝑄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;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&gt;0  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𝑎𝑛𝑑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  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>
                        <a:latin typeface="Cambria Math"/>
                        <a:ea typeface="Cambria Math"/>
                      </a:rPr>
                      <m:t> &lt;2</m:t>
                    </m:r>
                    <m:r>
                      <a:rPr lang="en-US" sz="2400" b="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> , show that A contains no largest member</a:t>
                </a:r>
                <a:r>
                  <a:rPr lang="en-US" sz="2400" dirty="0" smtClean="0"/>
                  <a:t>.</a:t>
                </a:r>
              </a:p>
              <a:p>
                <a:r>
                  <a:rPr lang="en-US" sz="2400" dirty="0"/>
                  <a:t>Show that between any two rational numbers there exists an other rational number</a:t>
                </a:r>
                <a:r>
                  <a:rPr lang="en-US" sz="2400" dirty="0" smtClean="0"/>
                  <a:t>.</a:t>
                </a:r>
              </a:p>
              <a:p>
                <a:endParaRPr lang="en-US" sz="2400" dirty="0"/>
              </a:p>
              <a:p>
                <a:endParaRPr lang="en-US" sz="2400" dirty="0" smtClean="0"/>
              </a:p>
              <a:p>
                <a:endParaRPr lang="en-US" sz="2400" dirty="0"/>
              </a:p>
              <a:p>
                <a:endParaRPr lang="en-US" sz="2400" b="1" dirty="0" smtClean="0"/>
              </a:p>
              <a:p>
                <a:pPr marL="742950" indent="-742950">
                  <a:buFont typeface="+mj-lt"/>
                  <a:buAutoNum type="arabicPeriod"/>
                </a:pP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  <a:blipFill rotWithShape="1">
                <a:blip r:embed="rId2"/>
                <a:stretch>
                  <a:fillRect l="-963" t="-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8360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 and Define:</a:t>
                </a:r>
              </a:p>
              <a:p>
                <a:r>
                  <a:rPr lang="en-US" sz="2400" dirty="0" smtClean="0"/>
                  <a:t>There </a:t>
                </a:r>
                <a:r>
                  <a:rPr lang="en-US" sz="2400" dirty="0"/>
                  <a:t>is no rational number p for which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>
                        <a:latin typeface="Cambria Math"/>
                      </a:rPr>
                      <m:t>=2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1">
                        <a:latin typeface="Cambria Math"/>
                      </a:rPr>
                      <m:t>A</m:t>
                    </m:r>
                    <m:r>
                      <a:rPr lang="en-US" sz="2400" b="0" i="1">
                        <a:latin typeface="Cambria Math"/>
                      </a:rPr>
                      <m:t>={</m:t>
                    </m:r>
                    <m:f>
                      <m:fPr>
                        <m:type m:val="lin"/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𝑝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∈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𝑄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;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&gt;0  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𝑎𝑛𝑑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  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>
                        <a:latin typeface="Cambria Math"/>
                        <a:ea typeface="Cambria Math"/>
                      </a:rPr>
                      <m:t> &lt;2</m:t>
                    </m:r>
                    <m:r>
                      <a:rPr lang="en-US" sz="2400" b="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> , show that A contains no largest member</a:t>
                </a:r>
                <a:r>
                  <a:rPr lang="en-US" sz="2400" dirty="0" smtClean="0"/>
                  <a:t>.</a:t>
                </a:r>
              </a:p>
              <a:p>
                <a:r>
                  <a:rPr lang="en-US" sz="2400" dirty="0"/>
                  <a:t>Show that between any two rational numbers there exists an other rational number</a:t>
                </a:r>
                <a:r>
                  <a:rPr lang="en-US" sz="2400" dirty="0" smtClean="0"/>
                  <a:t>.</a:t>
                </a:r>
              </a:p>
              <a:p>
                <a:r>
                  <a:rPr lang="en-US" sz="2400" dirty="0"/>
                  <a:t>Ordered Set:</a:t>
                </a:r>
              </a:p>
              <a:p>
                <a:endParaRPr lang="en-US" sz="2400" dirty="0"/>
              </a:p>
              <a:p>
                <a:endParaRPr lang="en-US" sz="2400" dirty="0" smtClean="0"/>
              </a:p>
              <a:p>
                <a:endParaRPr lang="en-US" sz="2400" dirty="0"/>
              </a:p>
              <a:p>
                <a:endParaRPr lang="en-US" sz="2400" b="1" dirty="0" smtClean="0"/>
              </a:p>
              <a:p>
                <a:pPr marL="742950" indent="-742950">
                  <a:buFont typeface="+mj-lt"/>
                  <a:buAutoNum type="arabicPeriod"/>
                </a:pP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  <a:blipFill rotWithShape="1">
                <a:blip r:embed="rId2"/>
                <a:stretch>
                  <a:fillRect l="-963" t="-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7248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dirty="0" smtClean="0"/>
              <a:t>Revision: Rational Numbers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50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933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b="1" dirty="0" smtClean="0"/>
                  <a:t>Theorem.</a:t>
                </a:r>
              </a:p>
              <a:p>
                <a:pPr marL="0" indent="0">
                  <a:buNone/>
                </a:pPr>
                <a:r>
                  <a:rPr lang="en-US" sz="2400" b="1" dirty="0" smtClean="0"/>
                  <a:t/>
                </a:r>
                <a:r>
                  <a:rPr lang="en-US" sz="2400" dirty="0" smtClean="0"/>
                  <a:t>Prove that there </a:t>
                </a:r>
                <a:r>
                  <a:rPr lang="en-US" sz="2400" dirty="0"/>
                  <a:t>is no rational number p for which </a:t>
                </a:r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>
                        <a:latin typeface="Cambria Math"/>
                      </a:rPr>
                      <m:t>=2</m:t>
                    </m:r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b="1" dirty="0" smtClean="0"/>
                  <a:t>Proof.</a:t>
                </a:r>
                <a:endParaRPr lang="en-US" sz="2400" b="1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0225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808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462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019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336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800" b="1" dirty="0" smtClean="0"/>
                  <a:t>Theorem.</a:t>
                </a:r>
                <a:r>
                  <a:rPr lang="en-US" dirty="0" smtClean="0"/>
                  <a:t/>
                </a: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1">
                        <a:latin typeface="Cambria Math"/>
                      </a:rPr>
                      <m:t>A</m:t>
                    </m:r>
                    <m:r>
                      <a:rPr lang="en-US" sz="2400" b="0" i="1">
                        <a:latin typeface="Cambria Math"/>
                      </a:rPr>
                      <m:t>={</m:t>
                    </m:r>
                    <m:f>
                      <m:fPr>
                        <m:type m:val="lin"/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𝑝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∈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𝑄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;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&gt;0  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𝑎𝑛𝑑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  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>
                        <a:latin typeface="Cambria Math"/>
                        <a:ea typeface="Cambria Math"/>
                      </a:rPr>
                      <m:t> &lt;2</m:t>
                    </m:r>
                    <m:r>
                      <a:rPr lang="en-US" sz="2400" b="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> , show that A contains no largest member.</a:t>
                </a:r>
              </a:p>
              <a:p>
                <a:r>
                  <a:rPr lang="en-US" sz="2800" b="1" dirty="0" smtClean="0"/>
                  <a:t>Proof</a:t>
                </a:r>
                <a:r>
                  <a:rPr lang="en-US" dirty="0" smtClean="0"/>
                  <a:t>.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481" t="-212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2240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9444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914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710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0383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138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en-US" sz="2800" b="1" dirty="0" smtClean="0"/>
              <a:t>Problem</a:t>
            </a:r>
            <a:r>
              <a:rPr lang="en-US" dirty="0" smtClean="0"/>
              <a:t>. </a:t>
            </a:r>
            <a:r>
              <a:rPr lang="en-US" sz="2400" dirty="0" smtClean="0"/>
              <a:t>Show that between any two rational numbers there exists an other rational number.</a:t>
            </a:r>
          </a:p>
          <a:p>
            <a:r>
              <a:rPr lang="en-US" sz="2400" b="1" dirty="0" smtClean="0"/>
              <a:t>Solution.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71769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390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r>
              <a:rPr lang="en-US" b="1" dirty="0" smtClean="0"/>
              <a:t>Ordered Set</a:t>
            </a:r>
            <a:r>
              <a:rPr lang="en-US" dirty="0" smtClean="0"/>
              <a:t>:</a:t>
            </a:r>
          </a:p>
          <a:p>
            <a:r>
              <a:rPr lang="en-US" b="1" dirty="0" smtClean="0"/>
              <a:t>Definition</a:t>
            </a:r>
            <a:r>
              <a:rPr lang="en-US" dirty="0" smtClean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074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</p:spPr>
            <p:txBody>
              <a:bodyPr/>
              <a:lstStyle/>
              <a:p>
                <a:r>
                  <a:rPr lang="en-US" b="1" dirty="0" smtClean="0"/>
                  <a:t>Ordered Set</a:t>
                </a:r>
                <a:r>
                  <a:rPr lang="en-US" dirty="0" smtClean="0"/>
                  <a:t>:</a:t>
                </a:r>
              </a:p>
              <a:p>
                <a:r>
                  <a:rPr lang="en-US" b="1" dirty="0" smtClean="0"/>
                  <a:t>Definition</a:t>
                </a:r>
                <a:r>
                  <a:rPr lang="en-US" dirty="0" smtClean="0"/>
                  <a:t>:  Let S be a set. An order on S is a relation, denoted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"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</a:rPr>
                      <m:t>“</m:t>
                    </m:r>
                  </m:oMath>
                </a14:m>
                <a:r>
                  <a:rPr lang="en-US" dirty="0" smtClean="0"/>
                  <a:t> with the following two properties</a:t>
                </a:r>
                <a:r>
                  <a:rPr lang="en-US" dirty="0" smtClean="0"/>
                  <a:t>: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  <a:blipFill rotWithShape="1">
                <a:blip r:embed="rId3"/>
                <a:stretch>
                  <a:fillRect l="-1630" t="-1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8611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</p:spPr>
            <p:txBody>
              <a:bodyPr/>
              <a:lstStyle/>
              <a:p>
                <a:r>
                  <a:rPr lang="en-US" b="1" dirty="0" smtClean="0"/>
                  <a:t>Ordered Set</a:t>
                </a:r>
                <a:r>
                  <a:rPr lang="en-US" dirty="0" smtClean="0"/>
                  <a:t>:</a:t>
                </a:r>
              </a:p>
              <a:p>
                <a:r>
                  <a:rPr lang="en-US" b="1" dirty="0" smtClean="0"/>
                  <a:t>Definition</a:t>
                </a:r>
                <a:r>
                  <a:rPr lang="en-US" dirty="0" smtClean="0"/>
                  <a:t>:  Let S be a set. An order on S is a relation, denoted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"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</a:rPr>
                      <m:t>“</m:t>
                    </m:r>
                  </m:oMath>
                </a14:m>
                <a:r>
                  <a:rPr lang="en-US" dirty="0" smtClean="0"/>
                  <a:t> with the following two properties: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𝑆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𝑆</m:t>
                    </m:r>
                  </m:oMath>
                </a14:m>
                <a:r>
                  <a:rPr lang="en-US" dirty="0" smtClean="0"/>
                  <a:t> then one and only one of the statements</a:t>
                </a:r>
              </a:p>
              <a:p>
                <a:pPr marL="0" indent="0">
                  <a:buNone/>
                </a:pPr>
                <a:r>
                  <a:rPr lang="en-US" b="0" dirty="0" smtClean="0"/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  <a:blipFill rotWithShape="1">
                <a:blip r:embed="rId3"/>
                <a:stretch>
                  <a:fillRect l="-1926" t="-1344" r="-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948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</p:spPr>
            <p:txBody>
              <a:bodyPr/>
              <a:lstStyle/>
              <a:p>
                <a:r>
                  <a:rPr lang="en-US" b="1" dirty="0" smtClean="0"/>
                  <a:t>Ordered Set</a:t>
                </a:r>
                <a:r>
                  <a:rPr lang="en-US" dirty="0" smtClean="0"/>
                  <a:t>:</a:t>
                </a:r>
              </a:p>
              <a:p>
                <a:r>
                  <a:rPr lang="en-US" b="1" dirty="0" smtClean="0"/>
                  <a:t>Definition</a:t>
                </a:r>
                <a:r>
                  <a:rPr lang="en-US" dirty="0" smtClean="0"/>
                  <a:t>:  Let S be a set. An order on S is a relation, denoted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"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</a:rPr>
                      <m:t>“</m:t>
                    </m:r>
                  </m:oMath>
                </a14:m>
                <a:r>
                  <a:rPr lang="en-US" dirty="0" smtClean="0"/>
                  <a:t> with the following two properties: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𝑆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𝑆</m:t>
                    </m:r>
                  </m:oMath>
                </a14:m>
                <a:r>
                  <a:rPr lang="en-US" dirty="0" smtClean="0"/>
                  <a:t> then one and only one of the statements</a:t>
                </a:r>
              </a:p>
              <a:p>
                <a:pPr marL="0" indent="0">
                  <a:buNone/>
                </a:pPr>
                <a:r>
                  <a:rPr lang="en-US" b="0" dirty="0" smtClean="0"/>
                  <a:t/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 &lt;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     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         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&lt;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 is true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  <a:blipFill rotWithShape="1">
                <a:blip r:embed="rId3"/>
                <a:stretch>
                  <a:fillRect l="-1926" t="-1344" r="-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1531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</p:spPr>
            <p:txBody>
              <a:bodyPr/>
              <a:lstStyle/>
              <a:p>
                <a:r>
                  <a:rPr lang="en-US" b="1" dirty="0" smtClean="0"/>
                  <a:t>Ordered Set</a:t>
                </a:r>
                <a:r>
                  <a:rPr lang="en-US" dirty="0" smtClean="0"/>
                  <a:t>:</a:t>
                </a:r>
              </a:p>
              <a:p>
                <a:r>
                  <a:rPr lang="en-US" b="1" dirty="0" smtClean="0"/>
                  <a:t>Definition</a:t>
                </a:r>
                <a:r>
                  <a:rPr lang="en-US" dirty="0" smtClean="0"/>
                  <a:t>:  Let S be a set. An order on S is a relation, denoted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"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</a:rPr>
                      <m:t>“</m:t>
                    </m:r>
                  </m:oMath>
                </a14:m>
                <a:r>
                  <a:rPr lang="en-US" dirty="0" smtClean="0"/>
                  <a:t> with the following two properties: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𝑆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𝑆</m:t>
                    </m:r>
                  </m:oMath>
                </a14:m>
                <a:r>
                  <a:rPr lang="en-US" dirty="0" smtClean="0"/>
                  <a:t> then one and only one of the statements</a:t>
                </a:r>
              </a:p>
              <a:p>
                <a:pPr marL="0" indent="0">
                  <a:buNone/>
                </a:pPr>
                <a:r>
                  <a:rPr lang="en-US" b="0" dirty="0" smtClean="0"/>
                  <a:t/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 &lt;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     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         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&lt;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 is true</a:t>
                </a:r>
              </a:p>
              <a:p>
                <a:pPr marL="0" indent="0">
                  <a:buNone/>
                </a:pPr>
                <a:r>
                  <a:rPr lang="en-US" dirty="0" smtClean="0"/>
                  <a:t>ii.	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, 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, </m:t>
                    </m:r>
                    <m:r>
                      <a:rPr lang="en-US" b="0" i="1" smtClean="0">
                        <a:latin typeface="Cambria Math"/>
                      </a:rPr>
                      <m:t>𝑧</m:t>
                    </m:r>
                    <m:r>
                      <a:rPr lang="en-US" b="0" i="1" smtClean="0">
                        <a:latin typeface="Cambria Math"/>
                      </a:rPr>
                      <m:t> ∈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𝑆</m:t>
                    </m:r>
                  </m:oMath>
                </a14:m>
                <a:r>
                  <a:rPr lang="en-US" dirty="0" smtClean="0"/>
                  <a:t> and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 &lt;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𝑦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𝑧</m:t>
                    </m:r>
                  </m:oMath>
                </a14:m>
                <a:r>
                  <a:rPr lang="en-US" dirty="0" smtClean="0"/>
                  <a:t> then 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 &lt;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𝑧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  <a:blipFill rotWithShape="1">
                <a:blip r:embed="rId3"/>
                <a:stretch>
                  <a:fillRect l="-1926" t="-1344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9656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dirty="0" smtClean="0"/>
              <a:t>Note That:</a:t>
            </a:r>
          </a:p>
        </p:txBody>
      </p:sp>
    </p:spTree>
    <p:extLst>
      <p:ext uri="{BB962C8B-B14F-4D97-AF65-F5344CB8AC3E}">
        <p14:creationId xmlns:p14="http://schemas.microsoft.com/office/powerpoint/2010/main" xmlns="" val="167546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dirty="0" smtClean="0"/>
              <a:t>Note That:</a:t>
            </a:r>
          </a:p>
          <a:p>
            <a:r>
              <a:rPr lang="en-US" dirty="0" smtClean="0"/>
              <a:t>An ordered set is a set S in which an order is defined.</a:t>
            </a:r>
          </a:p>
        </p:txBody>
      </p:sp>
    </p:spTree>
    <p:extLst>
      <p:ext uri="{BB962C8B-B14F-4D97-AF65-F5344CB8AC3E}">
        <p14:creationId xmlns:p14="http://schemas.microsoft.com/office/powerpoint/2010/main" xmlns="" val="335659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dirty="0" smtClean="0"/>
              <a:t>Note That:</a:t>
            </a:r>
          </a:p>
          <a:p>
            <a:r>
              <a:rPr lang="en-US" dirty="0" smtClean="0"/>
              <a:t>An ordered set is a set S in which an order is defined.</a:t>
            </a:r>
          </a:p>
          <a:p>
            <a:r>
              <a:rPr lang="en-US" dirty="0" smtClean="0"/>
              <a:t>Q is an ordered set.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939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dirty="0" smtClean="0"/>
              <a:t>Note That:</a:t>
            </a:r>
          </a:p>
          <a:p>
            <a:r>
              <a:rPr lang="en-US" dirty="0" smtClean="0"/>
              <a:t>An ordered set is a set S in which an order is defined.</a:t>
            </a:r>
          </a:p>
          <a:p>
            <a:r>
              <a:rPr lang="en-US" dirty="0" smtClean="0"/>
              <a:t>Q is an ordered set. </a:t>
            </a:r>
          </a:p>
          <a:p>
            <a:endParaRPr lang="en-US" dirty="0"/>
          </a:p>
          <a:p>
            <a:r>
              <a:rPr lang="en-US" dirty="0" smtClean="0"/>
              <a:t>Every ordered set with least upper bound property also has greatest lower bound property.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21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</a:p>
              <a:p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dirty="0" smtClean="0">
                    <a:latin typeface="Arial Black" pitchFamily="34" charset="0"/>
                  </a:rPr>
                  <a:t>In this lecture we have proved three results:</a:t>
                </a:r>
              </a:p>
              <a:p>
                <a:r>
                  <a:rPr lang="en-US" sz="2400" dirty="0"/>
                  <a:t>There is no rational number p for which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>
                        <a:latin typeface="Cambria Math"/>
                      </a:rPr>
                      <m:t>=2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1">
                        <a:latin typeface="Cambria Math"/>
                      </a:rPr>
                      <m:t>A</m:t>
                    </m:r>
                    <m:r>
                      <a:rPr lang="en-US" sz="2400" b="0" i="1">
                        <a:latin typeface="Cambria Math"/>
                      </a:rPr>
                      <m:t>={</m:t>
                    </m:r>
                    <m:f>
                      <m:fPr>
                        <m:type m:val="lin"/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>
                            <a:latin typeface="Cambria Math"/>
                            <a:ea typeface="Cambria Math"/>
                          </a:rPr>
                          <m:t>𝑝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∈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𝑄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;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&gt;0  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𝑎𝑛𝑑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  </m:t>
                            </m:r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400" b="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>
                        <a:latin typeface="Cambria Math"/>
                        <a:ea typeface="Cambria Math"/>
                      </a:rPr>
                      <m:t> &lt;2</m:t>
                    </m:r>
                    <m:r>
                      <a:rPr lang="en-US" sz="2400" b="0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/>
                  <a:t> , show that A contains no largest member.</a:t>
                </a:r>
              </a:p>
              <a:p>
                <a:r>
                  <a:rPr lang="en-US" sz="2400" smtClean="0"/>
                  <a:t>Between </a:t>
                </a:r>
                <a:r>
                  <a:rPr lang="en-US" sz="2400" dirty="0"/>
                  <a:t>any two rational numbers there exists an other rational number.</a:t>
                </a:r>
              </a:p>
              <a:p>
                <a:r>
                  <a:rPr lang="en-US" sz="2400" dirty="0"/>
                  <a:t>Ordered Set:</a:t>
                </a:r>
              </a:p>
              <a:p>
                <a:endParaRPr lang="en-US" sz="2400" dirty="0"/>
              </a:p>
              <a:p>
                <a:endParaRPr lang="en-US" sz="2400" dirty="0">
                  <a:latin typeface="Arial Black" pitchFamily="34" charset="0"/>
                </a:endParaRPr>
              </a:p>
              <a:p>
                <a:endParaRPr lang="en-US" sz="24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1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3236</TotalTime>
  <Words>150</Words>
  <Application>Microsoft Office PowerPoint</Application>
  <PresentationFormat>On-screen Show (4:3)</PresentationFormat>
  <Paragraphs>53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Lecture Outline</vt:lpstr>
      <vt:lpstr>Lecture Outline</vt:lpstr>
      <vt:lpstr>Lecture Outline</vt:lpstr>
      <vt:lpstr>Lecture Outline</vt:lpstr>
      <vt:lpstr>Lecture Outline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164</cp:revision>
  <dcterms:created xsi:type="dcterms:W3CDTF">2012-11-27T13:12:39Z</dcterms:created>
  <dcterms:modified xsi:type="dcterms:W3CDTF">2013-03-19T05:22:15Z</dcterms:modified>
</cp:coreProperties>
</file>