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85" r:id="rId2"/>
    <p:sldId id="273" r:id="rId3"/>
    <p:sldId id="274" r:id="rId4"/>
    <p:sldId id="275" r:id="rId5"/>
    <p:sldId id="276" r:id="rId6"/>
    <p:sldId id="277" r:id="rId7"/>
    <p:sldId id="279" r:id="rId8"/>
    <p:sldId id="280" r:id="rId9"/>
    <p:sldId id="281" r:id="rId10"/>
    <p:sldId id="294" r:id="rId11"/>
    <p:sldId id="295" r:id="rId12"/>
    <p:sldId id="296" r:id="rId13"/>
    <p:sldId id="282" r:id="rId14"/>
    <p:sldId id="283" r:id="rId15"/>
    <p:sldId id="300" r:id="rId16"/>
    <p:sldId id="301" r:id="rId17"/>
    <p:sldId id="302" r:id="rId18"/>
    <p:sldId id="284" r:id="rId19"/>
    <p:sldId id="285" r:id="rId20"/>
    <p:sldId id="29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791F82D-4FCD-4D04-89AD-E8076DEB8B18}"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Chapter 8</a:t>
            </a:r>
          </a:p>
        </p:txBody>
      </p:sp>
      <p:sp>
        <p:nvSpPr>
          <p:cNvPr id="5" name="Rectangle 3"/>
          <p:cNvSpPr>
            <a:spLocks noGrp="1" noChangeArrowheads="1"/>
          </p:cNvSpPr>
          <p:nvPr>
            <p:ph type="dt" idx="1"/>
          </p:nvPr>
        </p:nvSpPr>
        <p:spPr>
          <a:ln/>
        </p:spPr>
        <p:txBody>
          <a:bodyPr/>
          <a:lstStyle/>
          <a:p>
            <a:fld id="{253EFE8B-EF20-4AF9-8744-4DD6B87DB1C8}" type="datetime1">
              <a:rPr lang="en-US"/>
              <a:pPr/>
              <a:t>11/9/2013</a:t>
            </a:fld>
            <a:endParaRPr lang="en-US"/>
          </a:p>
        </p:txBody>
      </p:sp>
      <p:sp>
        <p:nvSpPr>
          <p:cNvPr id="6" name="Rectangle 6"/>
          <p:cNvSpPr>
            <a:spLocks noGrp="1" noChangeArrowheads="1"/>
          </p:cNvSpPr>
          <p:nvPr>
            <p:ph type="ftr" sz="quarter" idx="4"/>
          </p:nvPr>
        </p:nvSpPr>
        <p:spPr>
          <a:ln/>
        </p:spPr>
        <p:txBody>
          <a:bodyPr/>
          <a:lstStyle/>
          <a:p>
            <a:r>
              <a:rPr lang="en-US"/>
              <a:t>Basic Biostat</a:t>
            </a:r>
          </a:p>
        </p:txBody>
      </p:sp>
      <p:sp>
        <p:nvSpPr>
          <p:cNvPr id="7" name="Rectangle 7"/>
          <p:cNvSpPr>
            <a:spLocks noGrp="1" noChangeArrowheads="1"/>
          </p:cNvSpPr>
          <p:nvPr>
            <p:ph type="sldNum" sz="quarter" idx="5"/>
          </p:nvPr>
        </p:nvSpPr>
        <p:spPr>
          <a:ln/>
        </p:spPr>
        <p:txBody>
          <a:bodyPr/>
          <a:lstStyle/>
          <a:p>
            <a:fld id="{2B8A7A3A-42DB-4B01-B6EB-4C1930B074D9}" type="slidenum">
              <a:rPr lang="en-US"/>
              <a:pPr/>
              <a:t>16</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r>
              <a:rPr lang="en-US" dirty="0"/>
              <a:t>This slide illustrates a related concept: the </a:t>
            </a:r>
            <a:r>
              <a:rPr lang="en-US" b="1" dirty="0"/>
              <a:t>Law of Large Numbers</a:t>
            </a:r>
            <a:r>
              <a:rPr lang="en-US" dirty="0"/>
              <a:t>. The Law of Large Numbers says that as the sample gets larger and larger, the sample mean tends to get closer and closer to the value of the population mean. This is a reflection of the unbiased nature of the mean as an estimate of </a:t>
            </a:r>
            <a:r>
              <a:rPr lang="el-GR" dirty="0">
                <a:cs typeface="Arial" charset="0"/>
              </a:rPr>
              <a:t>μ</a:t>
            </a:r>
            <a:r>
              <a:rPr lang="en-US" dirty="0">
                <a:cs typeface="Arial" charset="0"/>
              </a:rPr>
              <a:t>.</a:t>
            </a:r>
            <a:endParaRPr lang="el-GR" dirty="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5225"/>
            <a:ext cx="2133600" cy="476250"/>
          </a:xfrm>
        </p:spPr>
        <p:txBody>
          <a:bodyPr/>
          <a:lstStyle>
            <a:lvl1pPr>
              <a:defRPr/>
            </a:lvl1pPr>
          </a:lstStyle>
          <a:p>
            <a:fld id="{EDCF530C-82A8-424E-90C9-27F8A374B21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r>
              <a:rPr lang="en-US" sz="4000" b="1" smtClean="0"/>
              <a:t/>
            </a:r>
            <a:br>
              <a:rPr lang="en-US" sz="4000" b="1" smtClean="0"/>
            </a:br>
            <a:r>
              <a:rPr lang="en-US" sz="4000" b="1" smtClean="0"/>
              <a:t>Lecture-7</a:t>
            </a:r>
            <a:endParaRPr lang="en-US" sz="4000" b="1" dirty="0" smtClean="0"/>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Estimation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technique is used in estimating population mean &amp; proportions.</a:t>
            </a:r>
          </a:p>
          <a:p>
            <a:r>
              <a:rPr lang="en-US" dirty="0" smtClean="0"/>
              <a:t>To choose the best estimator, it is required to observe the behavior of estimator in repeated trials. (How?)</a:t>
            </a:r>
          </a:p>
          <a:p>
            <a:r>
              <a:rPr lang="en-US" dirty="0" smtClean="0"/>
              <a:t>Two characteristics of point estimate</a:t>
            </a:r>
          </a:p>
          <a:p>
            <a:pPr lvl="1"/>
            <a:r>
              <a:rPr lang="en-US" dirty="0" smtClean="0"/>
              <a:t>The sampling distribution of respective point estimate should center on the value of population parameter.</a:t>
            </a:r>
          </a:p>
          <a:p>
            <a:pPr lvl="1"/>
            <a:r>
              <a:rPr lang="en-US" dirty="0" smtClean="0"/>
              <a:t>The variation of sampling distribution should be minimum (How much?)</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Square Error</a:t>
            </a:r>
            <a:endParaRPr lang="en-US" dirty="0"/>
          </a:p>
        </p:txBody>
      </p:sp>
      <p:graphicFrame>
        <p:nvGraphicFramePr>
          <p:cNvPr id="4" name="Object 3"/>
          <p:cNvGraphicFramePr>
            <a:graphicFrameLocks noChangeAspect="1"/>
          </p:cNvGraphicFramePr>
          <p:nvPr/>
        </p:nvGraphicFramePr>
        <p:xfrm>
          <a:off x="4502150" y="3213100"/>
          <a:ext cx="139700" cy="431800"/>
        </p:xfrm>
        <a:graphic>
          <a:graphicData uri="http://schemas.openxmlformats.org/presentationml/2006/ole">
            <p:oleObj spid="_x0000_s22530" name="Equation" r:id="rId3" imgW="139680" imgH="431640" progId="Equation.3">
              <p:embed/>
            </p:oleObj>
          </a:graphicData>
        </a:graphic>
      </p:graphicFrame>
      <p:graphicFrame>
        <p:nvGraphicFramePr>
          <p:cNvPr id="22531" name="Object 3"/>
          <p:cNvGraphicFramePr>
            <a:graphicFrameLocks noChangeAspect="1"/>
          </p:cNvGraphicFramePr>
          <p:nvPr/>
        </p:nvGraphicFramePr>
        <p:xfrm>
          <a:off x="1710396" y="2819400"/>
          <a:ext cx="347004" cy="313008"/>
        </p:xfrm>
        <a:graphic>
          <a:graphicData uri="http://schemas.openxmlformats.org/presentationml/2006/ole">
            <p:oleObj spid="_x0000_s22531" name="Equation" r:id="rId4" imgW="139680" imgH="164880" progId="Equation.3">
              <p:embed/>
            </p:oleObj>
          </a:graphicData>
        </a:graphic>
      </p:graphicFrame>
      <p:sp>
        <p:nvSpPr>
          <p:cNvPr id="7" name="Content Placeholder 6"/>
          <p:cNvSpPr>
            <a:spLocks noGrp="1"/>
          </p:cNvSpPr>
          <p:nvPr>
            <p:ph idx="1"/>
          </p:nvPr>
        </p:nvSpPr>
        <p:spPr/>
        <p:txBody>
          <a:bodyPr/>
          <a:lstStyle/>
          <a:p>
            <a:r>
              <a:rPr lang="en-US" dirty="0" smtClean="0"/>
              <a:t>Mean Square Error (MSE) for sample mean can be defined as</a:t>
            </a:r>
          </a:p>
          <a:p>
            <a:pPr>
              <a:buNone/>
            </a:pPr>
            <a:r>
              <a:rPr lang="en-US" dirty="0" smtClean="0"/>
              <a:t>	MSE(   )= E (  - µ)</a:t>
            </a:r>
            <a:r>
              <a:rPr lang="en-US" baseline="30000" dirty="0" smtClean="0"/>
              <a:t>2</a:t>
            </a:r>
          </a:p>
          <a:p>
            <a:r>
              <a:rPr lang="en-US" dirty="0" smtClean="0"/>
              <a:t>An estimator’s average squared distance from the true parameter is referred to as its mean square error.</a:t>
            </a:r>
            <a:endParaRPr lang="en-US" dirty="0"/>
          </a:p>
        </p:txBody>
      </p:sp>
      <p:graphicFrame>
        <p:nvGraphicFramePr>
          <p:cNvPr id="22533" name="Object 5"/>
          <p:cNvGraphicFramePr>
            <a:graphicFrameLocks noChangeAspect="1"/>
          </p:cNvGraphicFramePr>
          <p:nvPr/>
        </p:nvGraphicFramePr>
        <p:xfrm>
          <a:off x="2819400" y="2847536"/>
          <a:ext cx="304800" cy="304800"/>
        </p:xfrm>
        <a:graphic>
          <a:graphicData uri="http://schemas.openxmlformats.org/presentationml/2006/ole">
            <p:oleObj spid="_x0000_s22533" name="Equation" r:id="rId5" imgW="139680" imgH="164880" progId="Equation.3">
              <p:embed/>
            </p:oleObj>
          </a:graphicData>
        </a:graphic>
      </p:graphicFrame>
      <p:sp>
        <p:nvSpPr>
          <p:cNvPr id="8" name="Slide Number Placeholder 7"/>
          <p:cNvSpPr>
            <a:spLocks noGrp="1"/>
          </p:cNvSpPr>
          <p:nvPr>
            <p:ph type="sldNum" sz="quarter" idx="12"/>
          </p:nvPr>
        </p:nvSpPr>
        <p:spPr/>
        <p:txBody>
          <a:bodyPr/>
          <a:lstStyle/>
          <a:p>
            <a:fld id="{EAFCB071-3725-475B-BD64-181555A8C3A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MSE Relation with Estimator</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Ideally a perfect estimator should have    MSE= 0, but remember estimator is an estimator, we can never have perfect estimator equal to its parameter. Therefore never be equal to zero.</a:t>
            </a:r>
          </a:p>
          <a:p>
            <a:pPr algn="just"/>
            <a:r>
              <a:rPr lang="en-US" dirty="0" smtClean="0"/>
              <a:t>Reason: Statistical estimators always depends upon random data, so never have same characteristics as population might have.</a:t>
            </a:r>
          </a:p>
          <a:p>
            <a:pPr algn="just"/>
            <a:r>
              <a:rPr lang="en-US" dirty="0" smtClean="0"/>
              <a:t>So, major objective of estimation to find an estimator whose MSE is as smallest as possible.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point estimate</a:t>
            </a:r>
            <a:endParaRPr lang="en-US" dirty="0"/>
          </a:p>
        </p:txBody>
      </p:sp>
      <p:sp>
        <p:nvSpPr>
          <p:cNvPr id="3" name="Content Placeholder 2"/>
          <p:cNvSpPr>
            <a:spLocks noGrp="1"/>
          </p:cNvSpPr>
          <p:nvPr>
            <p:ph idx="1"/>
          </p:nvPr>
        </p:nvSpPr>
        <p:spPr/>
        <p:txBody>
          <a:bodyPr/>
          <a:lstStyle/>
          <a:p>
            <a:r>
              <a:rPr lang="en-US" dirty="0" smtClean="0"/>
              <a:t>Why we need to apply properties:</a:t>
            </a:r>
          </a:p>
          <a:p>
            <a:pPr lvl="1"/>
            <a:r>
              <a:rPr lang="en-US" dirty="0" smtClean="0"/>
              <a:t>There could be many estimators for one population parameter.</a:t>
            </a:r>
          </a:p>
          <a:p>
            <a:pPr lvl="1"/>
            <a:r>
              <a:rPr lang="en-US" dirty="0" smtClean="0"/>
              <a:t>Selection is important?</a:t>
            </a:r>
          </a:p>
          <a:p>
            <a:pPr lvl="1"/>
            <a:r>
              <a:rPr lang="en-US" dirty="0" smtClean="0"/>
              <a:t>Criteria is averages and variation</a:t>
            </a:r>
          </a:p>
          <a:p>
            <a:pPr lvl="1"/>
            <a:r>
              <a:rPr lang="en-US" dirty="0" smtClean="0"/>
              <a:t>Need restriction to evaluate point estimate.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Properties:	        	1. Unbiasedness</a:t>
            </a:r>
            <a:endParaRPr lang="en-US" sz="4000" dirty="0"/>
          </a:p>
        </p:txBody>
      </p:sp>
      <p:sp>
        <p:nvSpPr>
          <p:cNvPr id="3" name="Content Placeholder 2"/>
          <p:cNvSpPr>
            <a:spLocks noGrp="1"/>
          </p:cNvSpPr>
          <p:nvPr>
            <p:ph idx="1"/>
          </p:nvPr>
        </p:nvSpPr>
        <p:spPr/>
        <p:txBody>
          <a:bodyPr>
            <a:normAutofit/>
          </a:bodyPr>
          <a:lstStyle/>
          <a:p>
            <a:pPr algn="just"/>
            <a:r>
              <a:rPr lang="en-US" sz="2800" dirty="0" smtClean="0"/>
              <a:t>First property is that an estimator should be an unbiased estimate of true population parameter.</a:t>
            </a:r>
          </a:p>
          <a:p>
            <a:pPr algn="just"/>
            <a:r>
              <a:rPr lang="en-US" sz="2800" dirty="0" smtClean="0"/>
              <a:t>An estimator is unbiased if expected value of estimator is equal to the parameter that is being estimated.</a:t>
            </a:r>
          </a:p>
          <a:p>
            <a:pPr algn="just"/>
            <a:r>
              <a:rPr lang="en-US" sz="2800" dirty="0" smtClean="0"/>
              <a:t>Common example is    an unbiased estimator of the population mean µ. That is</a:t>
            </a:r>
          </a:p>
          <a:p>
            <a:pPr algn="just"/>
            <a:r>
              <a:rPr lang="en-US" sz="2800" dirty="0" smtClean="0"/>
              <a:t>E(   ) = µ</a:t>
            </a:r>
            <a:endParaRPr lang="en-US" sz="2800" dirty="0"/>
          </a:p>
        </p:txBody>
      </p:sp>
      <p:graphicFrame>
        <p:nvGraphicFramePr>
          <p:cNvPr id="23555" name="Object 3"/>
          <p:cNvGraphicFramePr>
            <a:graphicFrameLocks noChangeAspect="1"/>
          </p:cNvGraphicFramePr>
          <p:nvPr/>
        </p:nvGraphicFramePr>
        <p:xfrm>
          <a:off x="3940614" y="4038600"/>
          <a:ext cx="374650" cy="317500"/>
        </p:xfrm>
        <a:graphic>
          <a:graphicData uri="http://schemas.openxmlformats.org/presentationml/2006/ole">
            <p:oleObj spid="_x0000_s23555" name="Equation" r:id="rId4" imgW="139680" imgH="164880" progId="Equation.3">
              <p:embed/>
            </p:oleObj>
          </a:graphicData>
        </a:graphic>
      </p:graphicFrame>
      <p:graphicFrame>
        <p:nvGraphicFramePr>
          <p:cNvPr id="23556" name="Object 4"/>
          <p:cNvGraphicFramePr>
            <a:graphicFrameLocks noChangeAspect="1"/>
          </p:cNvGraphicFramePr>
          <p:nvPr/>
        </p:nvGraphicFramePr>
        <p:xfrm>
          <a:off x="1143000" y="4953000"/>
          <a:ext cx="304800" cy="304800"/>
        </p:xfrm>
        <a:graphic>
          <a:graphicData uri="http://schemas.openxmlformats.org/presentationml/2006/ole">
            <p:oleObj spid="_x0000_s23556" name="Equation" r:id="rId5" imgW="139680" imgH="164880" progId="Equation.3">
              <p:embed/>
            </p:oleObj>
          </a:graphicData>
        </a:graphic>
      </p:graphicFrame>
      <p:sp>
        <p:nvSpPr>
          <p:cNvPr id="7" name="Slide Number Placeholder 6"/>
          <p:cNvSpPr>
            <a:spLocks noGrp="1"/>
          </p:cNvSpPr>
          <p:nvPr>
            <p:ph type="sldNum" sz="quarter" idx="12"/>
          </p:nvPr>
        </p:nvSpPr>
        <p:spPr/>
        <p:txBody>
          <a:bodyPr/>
          <a:lstStyle/>
          <a:p>
            <a:fld id="{EAFCB071-3725-475B-BD64-181555A8C3A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Properties:	        	       	2. Consistency</a:t>
            </a:r>
            <a:endParaRPr lang="en-US" sz="4000" dirty="0"/>
          </a:p>
        </p:txBody>
      </p:sp>
      <p:sp>
        <p:nvSpPr>
          <p:cNvPr id="3" name="Content Placeholder 2"/>
          <p:cNvSpPr>
            <a:spLocks noGrp="1"/>
          </p:cNvSpPr>
          <p:nvPr>
            <p:ph idx="1"/>
          </p:nvPr>
        </p:nvSpPr>
        <p:spPr/>
        <p:txBody>
          <a:bodyPr>
            <a:normAutofit/>
          </a:bodyPr>
          <a:lstStyle/>
          <a:p>
            <a:pPr algn="just"/>
            <a:r>
              <a:rPr lang="en-US" sz="2800" dirty="0" smtClean="0"/>
              <a:t>An estimator is said to be consistent if the statistic to be used as estimator closer and closer to its respective population parameter as the sample size increases.</a:t>
            </a:r>
          </a:p>
          <a:p>
            <a:pPr algn="just"/>
            <a:r>
              <a:rPr lang="en-US" sz="2800" dirty="0" smtClean="0"/>
              <a:t>A consistent estimator may or may not be unbiased.</a:t>
            </a:r>
          </a:p>
          <a:p>
            <a:pPr algn="just"/>
            <a:r>
              <a:rPr lang="en-US" sz="2800" dirty="0" smtClean="0"/>
              <a:t>Sample mean is an unbiased and consistent estimator of population mean.</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Properties:		        	3. Efficiency</a:t>
            </a:r>
            <a:endParaRPr lang="en-US" dirty="0"/>
          </a:p>
        </p:txBody>
      </p:sp>
      <p:sp>
        <p:nvSpPr>
          <p:cNvPr id="3" name="Content Placeholder 2"/>
          <p:cNvSpPr>
            <a:spLocks noGrp="1"/>
          </p:cNvSpPr>
          <p:nvPr>
            <p:ph idx="1"/>
          </p:nvPr>
        </p:nvSpPr>
        <p:spPr/>
        <p:txBody>
          <a:bodyPr>
            <a:normAutofit/>
          </a:bodyPr>
          <a:lstStyle/>
          <a:p>
            <a:pPr algn="just"/>
            <a:r>
              <a:rPr lang="en-US" sz="2800" dirty="0" smtClean="0"/>
              <a:t>An efficient estimator should be unbiased.</a:t>
            </a:r>
          </a:p>
          <a:p>
            <a:pPr algn="just"/>
            <a:r>
              <a:rPr lang="en-US" sz="2800" dirty="0" smtClean="0"/>
              <a:t>An estimator is said to be efficient if the variance of its sampling distribution is smaller than that of the sampling distribution of any other unbiased estimator(s) of the same parameter.</a:t>
            </a:r>
          </a:p>
          <a:p>
            <a:pPr algn="just"/>
            <a:r>
              <a:rPr lang="en-US" sz="2800" dirty="0" smtClean="0"/>
              <a:t>Let say </a:t>
            </a:r>
            <a:r>
              <a:rPr lang="az-Cyrl-AZ" sz="2800" dirty="0" smtClean="0"/>
              <a:t>Ѳ</a:t>
            </a:r>
            <a:r>
              <a:rPr lang="en-US" sz="2800" baseline="-25000" dirty="0" smtClean="0"/>
              <a:t>1</a:t>
            </a:r>
            <a:r>
              <a:rPr lang="en-US" sz="2800" dirty="0" smtClean="0"/>
              <a:t> and </a:t>
            </a:r>
            <a:r>
              <a:rPr lang="az-Cyrl-AZ" sz="2800" dirty="0" smtClean="0"/>
              <a:t>Ѳ</a:t>
            </a:r>
            <a:r>
              <a:rPr lang="en-US" sz="2800" baseline="-25000" dirty="0" smtClean="0"/>
              <a:t>2</a:t>
            </a:r>
            <a:r>
              <a:rPr lang="en-US" sz="2800" dirty="0" smtClean="0"/>
              <a:t>  are two unbiased estimator for a parameter A. Which one is efficient?</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Properties:	         		4. Sufficiency</a:t>
            </a:r>
            <a:endParaRPr lang="en-US" sz="4000" dirty="0"/>
          </a:p>
        </p:txBody>
      </p:sp>
      <p:sp>
        <p:nvSpPr>
          <p:cNvPr id="3" name="Content Placeholder 2"/>
          <p:cNvSpPr>
            <a:spLocks noGrp="1"/>
          </p:cNvSpPr>
          <p:nvPr>
            <p:ph idx="1"/>
          </p:nvPr>
        </p:nvSpPr>
        <p:spPr/>
        <p:txBody>
          <a:bodyPr>
            <a:normAutofit/>
          </a:bodyPr>
          <a:lstStyle/>
          <a:p>
            <a:pPr algn="just"/>
            <a:r>
              <a:rPr lang="en-US" dirty="0" smtClean="0"/>
              <a:t>If an estimator used all the information in sample then estimator is defined as sufficient one.</a:t>
            </a:r>
          </a:p>
          <a:p>
            <a:pPr algn="just"/>
            <a:r>
              <a:rPr lang="en-US" dirty="0" smtClean="0"/>
              <a:t>The sample mean     is a sufficient estimator for µ whereas sample proportion    is also a sufficient estimator of the population proportion P   </a:t>
            </a:r>
            <a:endParaRPr lang="en-US" dirty="0"/>
          </a:p>
        </p:txBody>
      </p:sp>
      <p:graphicFrame>
        <p:nvGraphicFramePr>
          <p:cNvPr id="25602" name="Object 2"/>
          <p:cNvGraphicFramePr>
            <a:graphicFrameLocks noChangeAspect="1"/>
          </p:cNvGraphicFramePr>
          <p:nvPr/>
        </p:nvGraphicFramePr>
        <p:xfrm>
          <a:off x="4055016" y="3210364"/>
          <a:ext cx="381000" cy="419100"/>
        </p:xfrm>
        <a:graphic>
          <a:graphicData uri="http://schemas.openxmlformats.org/presentationml/2006/ole">
            <p:oleObj spid="_x0000_s25602" name="Equation" r:id="rId3" imgW="177480" imgH="190440" progId="Equation.3">
              <p:embed/>
            </p:oleObj>
          </a:graphicData>
        </a:graphic>
      </p:graphicFrame>
      <p:graphicFrame>
        <p:nvGraphicFramePr>
          <p:cNvPr id="25603" name="Object 3"/>
          <p:cNvGraphicFramePr>
            <a:graphicFrameLocks noChangeAspect="1"/>
          </p:cNvGraphicFramePr>
          <p:nvPr/>
        </p:nvGraphicFramePr>
        <p:xfrm>
          <a:off x="6696228" y="3759200"/>
          <a:ext cx="304800" cy="355600"/>
        </p:xfrm>
        <a:graphic>
          <a:graphicData uri="http://schemas.openxmlformats.org/presentationml/2006/ole">
            <p:oleObj spid="_x0000_s25603" name="Equation" r:id="rId4" imgW="152280" imgH="20304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Estimating a population mean or proportion</a:t>
            </a:r>
            <a:endParaRPr lang="en-US" dirty="0"/>
          </a:p>
        </p:txBody>
      </p:sp>
      <p:sp>
        <p:nvSpPr>
          <p:cNvPr id="3" name="Content Placeholder 2"/>
          <p:cNvSpPr>
            <a:spLocks noGrp="1"/>
          </p:cNvSpPr>
          <p:nvPr>
            <p:ph idx="1"/>
          </p:nvPr>
        </p:nvSpPr>
        <p:spPr/>
        <p:txBody>
          <a:bodyPr>
            <a:noAutofit/>
          </a:bodyPr>
          <a:lstStyle/>
          <a:p>
            <a:r>
              <a:rPr lang="en-US" sz="2800" dirty="0" smtClean="0"/>
              <a:t>To estimate the population mean µ for a quantitative population, the point estimator (sample mean) is unbiased with standard error given as </a:t>
            </a:r>
            <a:r>
              <a:rPr lang="el-GR" sz="2800" dirty="0" smtClean="0"/>
              <a:t>δ</a:t>
            </a:r>
            <a:r>
              <a:rPr lang="en-US" sz="2800" dirty="0" smtClean="0"/>
              <a:t>/√n.</a:t>
            </a:r>
          </a:p>
          <a:p>
            <a:r>
              <a:rPr lang="en-US" sz="2800" dirty="0" smtClean="0"/>
              <a:t>The margin or error is ±Z</a:t>
            </a:r>
            <a:r>
              <a:rPr lang="el-GR" sz="2800" baseline="-25000" dirty="0" smtClean="0"/>
              <a:t>α</a:t>
            </a:r>
            <a:r>
              <a:rPr lang="en-US" sz="2800" baseline="-25000" dirty="0" smtClean="0"/>
              <a:t>/2</a:t>
            </a:r>
            <a:r>
              <a:rPr lang="en-US" sz="2800" dirty="0" smtClean="0"/>
              <a:t>[S.E].</a:t>
            </a:r>
          </a:p>
          <a:p>
            <a:r>
              <a:rPr lang="en-US" sz="2800" dirty="0" smtClean="0"/>
              <a:t>To estimate the population proportion p for binomial population, the point estimate    =X/n is unbiased with S.E=  </a:t>
            </a:r>
          </a:p>
          <a:p>
            <a:r>
              <a:rPr lang="en-US" sz="2800" dirty="0" smtClean="0"/>
              <a:t>The margin of error is ±Z</a:t>
            </a:r>
            <a:r>
              <a:rPr lang="el-GR" sz="2800" baseline="-25000" dirty="0" smtClean="0"/>
              <a:t>α</a:t>
            </a:r>
            <a:r>
              <a:rPr lang="en-US" sz="2800" baseline="-25000" dirty="0" smtClean="0"/>
              <a:t>/2</a:t>
            </a:r>
            <a:r>
              <a:rPr lang="en-US" sz="2800" dirty="0" smtClean="0"/>
              <a:t>[S.E]</a:t>
            </a:r>
            <a:endParaRPr lang="en-US" sz="2800" dirty="0"/>
          </a:p>
        </p:txBody>
      </p:sp>
      <p:graphicFrame>
        <p:nvGraphicFramePr>
          <p:cNvPr id="51203" name="Object 3"/>
          <p:cNvGraphicFramePr>
            <a:graphicFrameLocks noChangeAspect="1"/>
          </p:cNvGraphicFramePr>
          <p:nvPr/>
        </p:nvGraphicFramePr>
        <p:xfrm>
          <a:off x="5257800" y="3962400"/>
          <a:ext cx="304800" cy="457200"/>
        </p:xfrm>
        <a:graphic>
          <a:graphicData uri="http://schemas.openxmlformats.org/presentationml/2006/ole">
            <p:oleObj spid="_x0000_s51203" name="Equation" r:id="rId3" imgW="152280" imgH="203040" progId="Equation.3">
              <p:embed/>
            </p:oleObj>
          </a:graphicData>
        </a:graphic>
      </p:graphicFrame>
      <p:graphicFrame>
        <p:nvGraphicFramePr>
          <p:cNvPr id="51204" name="Object 4"/>
          <p:cNvGraphicFramePr>
            <a:graphicFrameLocks noChangeAspect="1"/>
          </p:cNvGraphicFramePr>
          <p:nvPr/>
        </p:nvGraphicFramePr>
        <p:xfrm>
          <a:off x="2057400" y="4343400"/>
          <a:ext cx="1066800" cy="533400"/>
        </p:xfrm>
        <a:graphic>
          <a:graphicData uri="http://schemas.openxmlformats.org/presentationml/2006/ole">
            <p:oleObj spid="_x0000_s51204" name="Equation" r:id="rId4" imgW="507960" imgH="253800"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Example-3</a:t>
            </a:r>
            <a:endParaRPr lang="en-US" dirty="0"/>
          </a:p>
        </p:txBody>
      </p:sp>
      <p:sp>
        <p:nvSpPr>
          <p:cNvPr id="3" name="Content Placeholder 2"/>
          <p:cNvSpPr>
            <a:spLocks noGrp="1"/>
          </p:cNvSpPr>
          <p:nvPr>
            <p:ph idx="1"/>
          </p:nvPr>
        </p:nvSpPr>
        <p:spPr/>
        <p:txBody>
          <a:bodyPr>
            <a:normAutofit/>
          </a:bodyPr>
          <a:lstStyle/>
          <a:p>
            <a:pPr algn="just"/>
            <a:r>
              <a:rPr lang="en-US" sz="2800" dirty="0" smtClean="0"/>
              <a:t>An investigator is interested in the possibility of merging the capabilities of television and the internet. A random sample of n=50 internet users who were polled about the time they spend watching television produced an of average of 11.5 hours per week with a standard deviation of 3.5 hours. Use this information to estimate the population mean time internet users spend watching television.</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Example-3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Precision of the point estimate</a:t>
            </a:r>
            <a:endParaRPr lang="en-US" dirty="0"/>
          </a:p>
        </p:txBody>
      </p:sp>
      <p:sp>
        <p:nvSpPr>
          <p:cNvPr id="3" name="Content Placeholder 2"/>
          <p:cNvSpPr>
            <a:spLocks noGrp="1"/>
          </p:cNvSpPr>
          <p:nvPr>
            <p:ph idx="1"/>
          </p:nvPr>
        </p:nvSpPr>
        <p:spPr/>
        <p:txBody>
          <a:bodyPr/>
          <a:lstStyle/>
          <a:p>
            <a:r>
              <a:rPr lang="en-US" dirty="0" smtClean="0"/>
              <a:t>Accuracy of estimator is serious concern while handling point estimate.</a:t>
            </a:r>
          </a:p>
          <a:p>
            <a:r>
              <a:rPr lang="en-US" dirty="0" smtClean="0"/>
              <a:t>There is no degree of confidence associated with point estimates even if an estimator satisfied all four properties discussed above.</a:t>
            </a:r>
          </a:p>
          <a:p>
            <a:r>
              <a:rPr lang="en-US" dirty="0" smtClean="0"/>
              <a:t>So……What's the Solution?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Interval Estimation</a:t>
            </a:r>
            <a:endParaRPr lang="en-US" dirty="0"/>
          </a:p>
        </p:txBody>
      </p:sp>
      <p:sp>
        <p:nvSpPr>
          <p:cNvPr id="3" name="Content Placeholder 2"/>
          <p:cNvSpPr>
            <a:spLocks noGrp="1"/>
          </p:cNvSpPr>
          <p:nvPr>
            <p:ph idx="1"/>
          </p:nvPr>
        </p:nvSpPr>
        <p:spPr/>
        <p:txBody>
          <a:bodyPr>
            <a:normAutofit/>
          </a:bodyPr>
          <a:lstStyle/>
          <a:p>
            <a:pPr algn="just"/>
            <a:r>
              <a:rPr lang="en-US" sz="2800" dirty="0" smtClean="0"/>
              <a:t>An interval estimator is the rule in which we calculate two numbers-say U and L which form the interval about which we are fairly certain that it contains the population parameter.</a:t>
            </a:r>
          </a:p>
          <a:p>
            <a:pPr algn="just"/>
            <a:r>
              <a:rPr lang="en-US" sz="2800" dirty="0" smtClean="0"/>
              <a:t> Fairly certain means that by using statistical tools we can associate some degree of confidence with interval-confidence interval.</a:t>
            </a:r>
          </a:p>
          <a:p>
            <a:pPr algn="just"/>
            <a:r>
              <a:rPr lang="en-US" sz="2800" dirty="0" smtClean="0"/>
              <a:t>The confidence coefficient would be 1-</a:t>
            </a:r>
            <a:r>
              <a:rPr lang="el-GR" sz="2800" dirty="0" smtClean="0"/>
              <a:t>α</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1"/>
          </p:nvPr>
        </p:nvSpPr>
        <p:spPr/>
        <p:txBody>
          <a:bodyPr/>
          <a:lstStyle/>
          <a:p>
            <a:fld id="{D0C5DB35-62AD-4838-AD6E-10E716E40693}" type="slidenum">
              <a:rPr lang="en-US"/>
              <a:pPr/>
              <a:t>16</a:t>
            </a:fld>
            <a:endParaRPr lang="en-US"/>
          </a:p>
        </p:txBody>
      </p:sp>
      <p:sp>
        <p:nvSpPr>
          <p:cNvPr id="117762" name="Rectangle 2"/>
          <p:cNvSpPr>
            <a:spLocks noGrp="1" noChangeArrowheads="1"/>
          </p:cNvSpPr>
          <p:nvPr>
            <p:ph type="title"/>
          </p:nvPr>
        </p:nvSpPr>
        <p:spPr/>
        <p:txBody>
          <a:bodyPr/>
          <a:lstStyle/>
          <a:p>
            <a:r>
              <a:rPr lang="en-US"/>
              <a:t>Law of Large Numbers</a:t>
            </a:r>
          </a:p>
        </p:txBody>
      </p:sp>
      <p:sp>
        <p:nvSpPr>
          <p:cNvPr id="117763" name="Rectangle 3"/>
          <p:cNvSpPr>
            <a:spLocks noGrp="1" noChangeArrowheads="1"/>
          </p:cNvSpPr>
          <p:nvPr>
            <p:ph type="body" sz="half" idx="1"/>
          </p:nvPr>
        </p:nvSpPr>
        <p:spPr>
          <a:xfrm>
            <a:off x="349250" y="1190625"/>
            <a:ext cx="8539163" cy="1500188"/>
          </a:xfrm>
        </p:spPr>
        <p:txBody>
          <a:bodyPr/>
          <a:lstStyle/>
          <a:p>
            <a:pPr marL="0" indent="0">
              <a:buFontTx/>
              <a:buNone/>
            </a:pPr>
            <a:r>
              <a:rPr lang="en-US" sz="2800"/>
              <a:t>As a sample gets larger and larger, the x-bar approaches </a:t>
            </a:r>
            <a:r>
              <a:rPr lang="el-GR" sz="2800">
                <a:cs typeface="Arial" charset="0"/>
              </a:rPr>
              <a:t>μ</a:t>
            </a:r>
            <a:r>
              <a:rPr lang="en-US" sz="2800">
                <a:cs typeface="Arial" charset="0"/>
              </a:rPr>
              <a:t>. F</a:t>
            </a:r>
            <a:r>
              <a:rPr lang="en-US" sz="2800"/>
              <a:t>igure demonstrates results from an experiment done in a population with </a:t>
            </a:r>
            <a:r>
              <a:rPr lang="el-GR" sz="2800"/>
              <a:t>μ</a:t>
            </a:r>
            <a:r>
              <a:rPr lang="en-US" sz="2800"/>
              <a:t> = 173.3</a:t>
            </a:r>
            <a:endParaRPr lang="el-GR" sz="2800">
              <a:cs typeface="Arial" charset="0"/>
            </a:endParaRPr>
          </a:p>
        </p:txBody>
      </p:sp>
      <p:pic>
        <p:nvPicPr>
          <p:cNvPr id="117774" name="Picture 14"/>
          <p:cNvPicPr>
            <a:picLocks noGrp="1" noChangeAspect="1" noChangeArrowheads="1"/>
          </p:cNvPicPr>
          <p:nvPr>
            <p:ph sz="half" idx="2"/>
          </p:nvPr>
        </p:nvPicPr>
        <p:blipFill>
          <a:blip r:embed="rId4" cstate="print"/>
          <a:srcRect/>
          <a:stretch>
            <a:fillRect/>
          </a:stretch>
        </p:blipFill>
        <p:spPr>
          <a:xfrm>
            <a:off x="1433513" y="2582863"/>
            <a:ext cx="6199187" cy="4275137"/>
          </a:xfrm>
          <a:noFill/>
          <a:ln/>
        </p:spPr>
      </p:pic>
      <p:sp>
        <p:nvSpPr>
          <p:cNvPr id="117776" name="Text Box 16"/>
          <p:cNvSpPr txBox="1">
            <a:spLocks noChangeArrowheads="1"/>
          </p:cNvSpPr>
          <p:nvPr/>
        </p:nvSpPr>
        <p:spPr bwMode="auto">
          <a:xfrm>
            <a:off x="4738688" y="2413000"/>
            <a:ext cx="4405312"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117780" name="Text Box 20"/>
          <p:cNvSpPr txBox="1">
            <a:spLocks noChangeArrowheads="1"/>
          </p:cNvSpPr>
          <p:nvPr/>
        </p:nvSpPr>
        <p:spPr bwMode="auto">
          <a:xfrm>
            <a:off x="3167063" y="2884488"/>
            <a:ext cx="2609850" cy="366712"/>
          </a:xfrm>
          <a:prstGeom prst="rect">
            <a:avLst/>
          </a:prstGeom>
          <a:noFill/>
          <a:ln w="9525">
            <a:noFill/>
            <a:miter lim="800000"/>
            <a:headEnd/>
            <a:tailEnd/>
          </a:ln>
          <a:effectLst/>
        </p:spPr>
        <p:txBody>
          <a:bodyPr wrap="none">
            <a:spAutoFit/>
          </a:bodyPr>
          <a:lstStyle/>
          <a:p>
            <a:r>
              <a:rPr lang="en-US"/>
              <a:t>Mean body weight, men</a:t>
            </a:r>
          </a:p>
        </p:txBody>
      </p:sp>
    </p:spTree>
  </p:cSld>
  <p:clrMapOvr>
    <a:masterClrMapping/>
  </p:clrMapOvr>
  <p:transition advTm="106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Recall Central Limit Theorem</a:t>
            </a:r>
            <a:endParaRPr lang="en-US" dirty="0"/>
          </a:p>
        </p:txBody>
      </p:sp>
      <p:sp>
        <p:nvSpPr>
          <p:cNvPr id="3" name="Content Placeholder 2"/>
          <p:cNvSpPr>
            <a:spLocks noGrp="1"/>
          </p:cNvSpPr>
          <p:nvPr>
            <p:ph idx="1"/>
          </p:nvPr>
        </p:nvSpPr>
        <p:spPr/>
        <p:txBody>
          <a:bodyPr>
            <a:normAutofit/>
          </a:bodyPr>
          <a:lstStyle/>
          <a:p>
            <a:pPr algn="just"/>
            <a:r>
              <a:rPr lang="en-US" sz="2800" dirty="0" smtClean="0"/>
              <a:t>CLT clearly stated that if sample size is fairly large (n&gt;30), the sample mean has an approximate normal distribution with mean µ and variance S</a:t>
            </a:r>
            <a:r>
              <a:rPr lang="en-US" sz="2800" baseline="30000" dirty="0" smtClean="0"/>
              <a:t>2</a:t>
            </a:r>
            <a:r>
              <a:rPr lang="en-US" sz="2800" dirty="0" smtClean="0"/>
              <a:t>/n .</a:t>
            </a:r>
          </a:p>
          <a:p>
            <a:pPr algn="just"/>
            <a:endParaRPr lang="en-US" sz="2800" dirty="0" smtClean="0"/>
          </a:p>
          <a:p>
            <a:pPr algn="just"/>
            <a:r>
              <a:rPr lang="en-US" sz="2800" dirty="0" smtClean="0"/>
              <a:t>As distribution approximates normal so we can use sample standard deviation instead of population standard deviation but ‘S’ clearly shows that population standard deviation is not known and approximation is used.</a:t>
            </a:r>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of Test Statistics</a:t>
            </a:r>
            <a:endParaRPr lang="en-US" dirty="0"/>
          </a:p>
        </p:txBody>
      </p:sp>
      <p:sp>
        <p:nvSpPr>
          <p:cNvPr id="3" name="Content Placeholder 2"/>
          <p:cNvSpPr>
            <a:spLocks noGrp="1"/>
          </p:cNvSpPr>
          <p:nvPr>
            <p:ph idx="1"/>
          </p:nvPr>
        </p:nvSpPr>
        <p:spPr/>
        <p:txBody>
          <a:bodyPr/>
          <a:lstStyle/>
          <a:p>
            <a:r>
              <a:rPr lang="en-US" dirty="0" smtClean="0"/>
              <a:t>Selection of test statistics is another important concept to understand before establishing confidence interval.</a:t>
            </a:r>
          </a:p>
          <a:p>
            <a:r>
              <a:rPr lang="en-US" dirty="0" smtClean="0"/>
              <a:t>For single population parameter (µ, P…), there are three situations</a:t>
            </a:r>
          </a:p>
          <a:p>
            <a:pPr lvl="1"/>
            <a:r>
              <a:rPr lang="en-US" dirty="0" smtClean="0"/>
              <a:t>If population variation (or SD) is known.</a:t>
            </a:r>
          </a:p>
          <a:p>
            <a:pPr lvl="1"/>
            <a:r>
              <a:rPr lang="en-US" dirty="0" smtClean="0"/>
              <a:t>If population variation is not known but n≥30</a:t>
            </a:r>
          </a:p>
          <a:p>
            <a:pPr lvl="1"/>
            <a:r>
              <a:rPr lang="en-US" dirty="0" smtClean="0"/>
              <a:t>If population variation is not known and n&lt;30</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Case-1	</a:t>
            </a:r>
            <a:endParaRPr lang="en-US" dirty="0"/>
          </a:p>
        </p:txBody>
      </p:sp>
      <p:sp>
        <p:nvSpPr>
          <p:cNvPr id="3" name="Content Placeholder 2"/>
          <p:cNvSpPr>
            <a:spLocks noGrp="1"/>
          </p:cNvSpPr>
          <p:nvPr>
            <p:ph idx="1"/>
          </p:nvPr>
        </p:nvSpPr>
        <p:spPr/>
        <p:txBody>
          <a:bodyPr/>
          <a:lstStyle/>
          <a:p>
            <a:r>
              <a:rPr lang="en-US" dirty="0" smtClean="0"/>
              <a:t>If population variation (</a:t>
            </a:r>
            <a:r>
              <a:rPr lang="el-GR" dirty="0" smtClean="0"/>
              <a:t>δ</a:t>
            </a:r>
            <a:r>
              <a:rPr lang="en-US" baseline="30000" dirty="0" smtClean="0"/>
              <a:t>2 </a:t>
            </a:r>
            <a:r>
              <a:rPr lang="en-US" dirty="0" smtClean="0"/>
              <a:t>or </a:t>
            </a:r>
            <a:r>
              <a:rPr lang="el-GR" dirty="0" smtClean="0"/>
              <a:t>δ</a:t>
            </a:r>
            <a:r>
              <a:rPr lang="en-US" dirty="0" smtClean="0"/>
              <a:t>) is known then we will use test statistic:</a:t>
            </a:r>
          </a:p>
          <a:p>
            <a:pPr>
              <a:buNone/>
            </a:pPr>
            <a:endParaRPr lang="en-US" dirty="0" smtClean="0"/>
          </a:p>
          <a:p>
            <a:pPr>
              <a:buNone/>
            </a:pPr>
            <a:r>
              <a:rPr lang="en-US" dirty="0" smtClean="0"/>
              <a:t>	</a:t>
            </a:r>
          </a:p>
          <a:p>
            <a:r>
              <a:rPr lang="en-US" dirty="0" smtClean="0"/>
              <a:t>S.E  = </a:t>
            </a:r>
            <a:r>
              <a:rPr lang="el-GR" dirty="0" smtClean="0"/>
              <a:t>δ</a:t>
            </a:r>
            <a:r>
              <a:rPr lang="en-US" dirty="0" smtClean="0"/>
              <a:t>/√n</a:t>
            </a:r>
          </a:p>
          <a:p>
            <a:r>
              <a:rPr lang="en-US" dirty="0" smtClean="0"/>
              <a:t>   =</a:t>
            </a:r>
            <a:r>
              <a:rPr lang="el-GR" dirty="0" smtClean="0"/>
              <a:t> Σ</a:t>
            </a:r>
            <a:r>
              <a:rPr lang="en-US" dirty="0" smtClean="0"/>
              <a:t>x</a:t>
            </a:r>
            <a:r>
              <a:rPr lang="en-US" baseline="-25000" dirty="0" smtClean="0"/>
              <a:t>i </a:t>
            </a:r>
            <a:r>
              <a:rPr lang="en-US" dirty="0" smtClean="0"/>
              <a:t>/n</a:t>
            </a:r>
            <a:endParaRPr lang="en-US" dirty="0"/>
          </a:p>
        </p:txBody>
      </p:sp>
      <p:graphicFrame>
        <p:nvGraphicFramePr>
          <p:cNvPr id="40963" name="Object 3"/>
          <p:cNvGraphicFramePr>
            <a:graphicFrameLocks noChangeAspect="1"/>
          </p:cNvGraphicFramePr>
          <p:nvPr/>
        </p:nvGraphicFramePr>
        <p:xfrm>
          <a:off x="1342096" y="4254500"/>
          <a:ext cx="139700" cy="165100"/>
        </p:xfrm>
        <a:graphic>
          <a:graphicData uri="http://schemas.openxmlformats.org/presentationml/2006/ole">
            <p:oleObj spid="_x0000_s40963" name="Equation" r:id="rId3" imgW="139680" imgH="164880" progId="Equation.3">
              <p:embed/>
            </p:oleObj>
          </a:graphicData>
        </a:graphic>
      </p:graphicFrame>
      <p:graphicFrame>
        <p:nvGraphicFramePr>
          <p:cNvPr id="40964" name="Object 4"/>
          <p:cNvGraphicFramePr>
            <a:graphicFrameLocks noChangeAspect="1"/>
          </p:cNvGraphicFramePr>
          <p:nvPr/>
        </p:nvGraphicFramePr>
        <p:xfrm>
          <a:off x="790136" y="4495800"/>
          <a:ext cx="304800" cy="457200"/>
        </p:xfrm>
        <a:graphic>
          <a:graphicData uri="http://schemas.openxmlformats.org/presentationml/2006/ole">
            <p:oleObj spid="_x0000_s40964" name="Equation" r:id="rId4" imgW="139680" imgH="164880" progId="Equation.3">
              <p:embed/>
            </p:oleObj>
          </a:graphicData>
        </a:graphic>
      </p:graphicFrame>
      <p:sp>
        <p:nvSpPr>
          <p:cNvPr id="4096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6" name="Object 6"/>
          <p:cNvGraphicFramePr>
            <a:graphicFrameLocks noChangeAspect="1"/>
          </p:cNvGraphicFramePr>
          <p:nvPr/>
        </p:nvGraphicFramePr>
        <p:xfrm>
          <a:off x="990600" y="2733675"/>
          <a:ext cx="1524000" cy="1000125"/>
        </p:xfrm>
        <a:graphic>
          <a:graphicData uri="http://schemas.openxmlformats.org/presentationml/2006/ole">
            <p:oleObj spid="_x0000_s40966" name="Equation" r:id="rId5" imgW="761669" imgH="545863" progId="Equation.3">
              <p:embed/>
            </p:oleObj>
          </a:graphicData>
        </a:graphic>
      </p:graphicFrame>
      <p:sp>
        <p:nvSpPr>
          <p:cNvPr id="8" name="Slide Number Placeholder 7"/>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Case-2		</a:t>
            </a:r>
            <a:endParaRPr lang="en-US" dirty="0"/>
          </a:p>
        </p:txBody>
      </p:sp>
      <p:sp>
        <p:nvSpPr>
          <p:cNvPr id="3" name="Content Placeholder 2"/>
          <p:cNvSpPr>
            <a:spLocks noGrp="1"/>
          </p:cNvSpPr>
          <p:nvPr>
            <p:ph idx="1"/>
          </p:nvPr>
        </p:nvSpPr>
        <p:spPr/>
        <p:txBody>
          <a:bodyPr/>
          <a:lstStyle/>
          <a:p>
            <a:r>
              <a:rPr lang="en-US" dirty="0" smtClean="0"/>
              <a:t>If population variation (</a:t>
            </a:r>
            <a:r>
              <a:rPr lang="el-GR" dirty="0" smtClean="0"/>
              <a:t>δ</a:t>
            </a:r>
            <a:r>
              <a:rPr lang="en-US" baseline="30000" dirty="0" smtClean="0"/>
              <a:t>2 </a:t>
            </a:r>
            <a:r>
              <a:rPr lang="en-US" dirty="0" smtClean="0"/>
              <a:t>or </a:t>
            </a:r>
            <a:r>
              <a:rPr lang="el-GR" dirty="0" smtClean="0"/>
              <a:t>δ</a:t>
            </a:r>
            <a:r>
              <a:rPr lang="en-US" dirty="0" smtClean="0"/>
              <a:t>) is not known but sample size is ≥ 30, then we will use test statistic:</a:t>
            </a:r>
          </a:p>
          <a:p>
            <a:pPr>
              <a:buNone/>
            </a:pPr>
            <a:r>
              <a:rPr lang="en-US" dirty="0" smtClean="0"/>
              <a:t>	</a:t>
            </a:r>
          </a:p>
          <a:p>
            <a:endParaRPr lang="en-US" dirty="0" smtClean="0"/>
          </a:p>
          <a:p>
            <a:r>
              <a:rPr lang="en-US" dirty="0" smtClean="0"/>
              <a:t>S.E  = S/√n		</a:t>
            </a:r>
            <a:r>
              <a:rPr lang="en-US" sz="2400" dirty="0" smtClean="0"/>
              <a:t>S=Sample standard deviation</a:t>
            </a:r>
          </a:p>
          <a:p>
            <a:r>
              <a:rPr lang="en-US" dirty="0" smtClean="0"/>
              <a:t>   =</a:t>
            </a:r>
            <a:r>
              <a:rPr lang="el-GR" dirty="0" smtClean="0"/>
              <a:t> Σ</a:t>
            </a:r>
            <a:r>
              <a:rPr lang="en-US" dirty="0" smtClean="0"/>
              <a:t>x</a:t>
            </a:r>
            <a:r>
              <a:rPr lang="en-US" baseline="-25000" dirty="0" smtClean="0"/>
              <a:t>i </a:t>
            </a:r>
            <a:r>
              <a:rPr lang="en-US" dirty="0" smtClean="0"/>
              <a:t>/n</a:t>
            </a:r>
          </a:p>
          <a:p>
            <a:r>
              <a:rPr lang="en-US" dirty="0" smtClean="0"/>
              <a:t>Why </a:t>
            </a:r>
            <a:r>
              <a:rPr lang="el-GR" dirty="0" smtClean="0"/>
              <a:t>δ</a:t>
            </a:r>
            <a:r>
              <a:rPr lang="en-US" dirty="0" smtClean="0"/>
              <a:t> is replaced with S?</a:t>
            </a:r>
            <a:endParaRPr lang="en-US" dirty="0"/>
          </a:p>
        </p:txBody>
      </p:sp>
      <p:graphicFrame>
        <p:nvGraphicFramePr>
          <p:cNvPr id="40964" name="Object 4"/>
          <p:cNvGraphicFramePr>
            <a:graphicFrameLocks noChangeAspect="1"/>
          </p:cNvGraphicFramePr>
          <p:nvPr/>
        </p:nvGraphicFramePr>
        <p:xfrm>
          <a:off x="838200" y="4986996"/>
          <a:ext cx="304800" cy="457200"/>
        </p:xfrm>
        <a:graphic>
          <a:graphicData uri="http://schemas.openxmlformats.org/presentationml/2006/ole">
            <p:oleObj spid="_x0000_s41988" name="Equation" r:id="rId3" imgW="139680" imgH="164880" progId="Equation.3">
              <p:embed/>
            </p:oleObj>
          </a:graphicData>
        </a:graphic>
      </p:graphicFrame>
      <p:sp>
        <p:nvSpPr>
          <p:cNvPr id="4199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1990" name="Object 6"/>
          <p:cNvGraphicFramePr>
            <a:graphicFrameLocks noChangeAspect="1"/>
          </p:cNvGraphicFramePr>
          <p:nvPr/>
        </p:nvGraphicFramePr>
        <p:xfrm>
          <a:off x="1066800" y="3048000"/>
          <a:ext cx="1524000" cy="1066800"/>
        </p:xfrm>
        <a:graphic>
          <a:graphicData uri="http://schemas.openxmlformats.org/presentationml/2006/ole">
            <p:oleObj spid="_x0000_s41990" name="Equation" r:id="rId4" imgW="761669" imgH="583947" progId="Equation.3">
              <p:embed/>
            </p:oleObj>
          </a:graphicData>
        </a:graphic>
      </p:graphicFrame>
      <p:sp>
        <p:nvSpPr>
          <p:cNvPr id="7" name="Slide Number Placeholder 6"/>
          <p:cNvSpPr>
            <a:spLocks noGrp="1"/>
          </p:cNvSpPr>
          <p:nvPr>
            <p:ph type="sldNum" sz="quarter" idx="12"/>
          </p:nvPr>
        </p:nvSpPr>
        <p:spPr/>
        <p:txBody>
          <a:bodyPr/>
          <a:lstStyle/>
          <a:p>
            <a:fld id="{EAFCB071-3725-475B-BD64-181555A8C3AD}"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1456</TotalTime>
  <Words>966</Words>
  <Application>Microsoft Office PowerPoint</Application>
  <PresentationFormat>On-screen Show (4:3)</PresentationFormat>
  <Paragraphs>109</Paragraphs>
  <Slides>20</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Equation</vt:lpstr>
      <vt:lpstr>Virtual COMSATS Inferential Statistics Lecture-7</vt:lpstr>
      <vt:lpstr>Point Estimation</vt:lpstr>
      <vt:lpstr>Mean Square Error</vt:lpstr>
      <vt:lpstr>MSE Relation with Estimator</vt:lpstr>
      <vt:lpstr>Properties of point estimate</vt:lpstr>
      <vt:lpstr>Properties:          1. Unbiasedness</vt:lpstr>
      <vt:lpstr>Properties:                  2. Consistency</vt:lpstr>
      <vt:lpstr>Properties:           3. Efficiency</vt:lpstr>
      <vt:lpstr>Properties:            4. Sufficiency</vt:lpstr>
      <vt:lpstr>Estimating a population mean or proportion</vt:lpstr>
      <vt:lpstr>Example-3</vt:lpstr>
      <vt:lpstr>Example-3                             Solution</vt:lpstr>
      <vt:lpstr>Precision of the point estimate</vt:lpstr>
      <vt:lpstr>Interval Estimation</vt:lpstr>
      <vt:lpstr>Slide 15</vt:lpstr>
      <vt:lpstr>Law of Large Numbers</vt:lpstr>
      <vt:lpstr>Recall Central Limit Theorem</vt:lpstr>
      <vt:lpstr>Selection of Test Statistics</vt:lpstr>
      <vt:lpstr>Case-1 </vt:lpstr>
      <vt:lpstr>Case-2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117</cp:revision>
  <dcterms:created xsi:type="dcterms:W3CDTF">2013-11-01T10:53:11Z</dcterms:created>
  <dcterms:modified xsi:type="dcterms:W3CDTF">2013-11-09T11:05:21Z</dcterms:modified>
</cp:coreProperties>
</file>