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4"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6" d="100"/>
          <a:sy n="66" d="100"/>
        </p:scale>
        <p:origin x="-1458"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5.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82C1CF3-1D57-47BA-9D5C-BA0B757A3EEE}" type="datetimeFigureOut">
              <a:rPr lang="en-US" smtClean="0"/>
              <a:pPr/>
              <a:t>04-Nov-13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99D0D6-984A-4FFB-859C-3472AE0D57E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2C1CF3-1D57-47BA-9D5C-BA0B757A3EEE}" type="datetimeFigureOut">
              <a:rPr lang="en-US" smtClean="0"/>
              <a:pPr/>
              <a:t>04-Nov-13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99D0D6-984A-4FFB-859C-3472AE0D57E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82C1CF3-1D57-47BA-9D5C-BA0B757A3EEE}" type="datetimeFigureOut">
              <a:rPr lang="en-US" smtClean="0"/>
              <a:pPr/>
              <a:t>04-Nov-13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99D0D6-984A-4FFB-859C-3472AE0D57E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82C1CF3-1D57-47BA-9D5C-BA0B757A3EEE}" type="datetimeFigureOut">
              <a:rPr lang="en-US" smtClean="0"/>
              <a:pPr/>
              <a:t>04-Nov-13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99D0D6-984A-4FFB-859C-3472AE0D57E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82C1CF3-1D57-47BA-9D5C-BA0B757A3EEE}" type="datetimeFigureOut">
              <a:rPr lang="en-US" smtClean="0"/>
              <a:pPr/>
              <a:t>04-Nov-13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99D0D6-984A-4FFB-859C-3472AE0D57E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82C1CF3-1D57-47BA-9D5C-BA0B757A3EEE}" type="datetimeFigureOut">
              <a:rPr lang="en-US" smtClean="0"/>
              <a:pPr/>
              <a:t>04-Nov-13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99D0D6-984A-4FFB-859C-3472AE0D57E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2C1CF3-1D57-47BA-9D5C-BA0B757A3EEE}" type="datetimeFigureOut">
              <a:rPr lang="en-US" smtClean="0"/>
              <a:pPr/>
              <a:t>04-Nov-13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99D0D6-984A-4FFB-859C-3472AE0D57E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2C1CF3-1D57-47BA-9D5C-BA0B757A3EEE}" type="datetimeFigureOut">
              <a:rPr lang="en-US" smtClean="0"/>
              <a:pPr/>
              <a:t>04-Nov-13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99D0D6-984A-4FFB-859C-3472AE0D57E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2C1CF3-1D57-47BA-9D5C-BA0B757A3EEE}" type="datetimeFigureOut">
              <a:rPr lang="en-US" smtClean="0"/>
              <a:pPr/>
              <a:t>04-Nov-13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99D0D6-984A-4FFB-859C-3472AE0D57E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2C1CF3-1D57-47BA-9D5C-BA0B757A3EEE}" type="datetimeFigureOut">
              <a:rPr lang="en-US" smtClean="0"/>
              <a:pPr/>
              <a:t>04-Nov-13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99D0D6-984A-4FFB-859C-3472AE0D57E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2C1CF3-1D57-47BA-9D5C-BA0B757A3EEE}" type="datetimeFigureOut">
              <a:rPr lang="en-US" smtClean="0"/>
              <a:pPr/>
              <a:t>04-Nov-13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99D0D6-984A-4FFB-859C-3472AE0D57E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fld id="{EEBD965E-B496-4485-9754-064C037D2A6A}" type="datetime1">
              <a:rPr lang="en-US"/>
              <a:pPr>
                <a:defRPr/>
              </a:pPr>
              <a:t>04-Nov-13</a:t>
            </a:fld>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1152B16A-C966-4A88-93FC-DDD3EFC62A69}"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FC01B0FD-1AF1-4DC8-9C9D-A846DF3C7C93}" type="datetime1">
              <a:rPr lang="en-US"/>
              <a:pPr>
                <a:defRPr/>
              </a:pPr>
              <a:t>04-Nov-13</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729C55B-B777-460B-A0FC-9435F4DA9884}"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2C1CF3-1D57-47BA-9D5C-BA0B757A3EEE}" type="datetimeFigureOut">
              <a:rPr lang="en-US" smtClean="0"/>
              <a:pPr/>
              <a:t>04-Nov-13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99D0D6-984A-4FFB-859C-3472AE0D57E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3.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sldNum" sz="quarter" idx="12"/>
          </p:nvPr>
        </p:nvSpPr>
        <p:spPr/>
        <p:txBody>
          <a:bodyPr/>
          <a:lstStyle/>
          <a:p>
            <a:pPr>
              <a:defRPr/>
            </a:pPr>
            <a:fld id="{D997118A-C46B-481C-86B1-A2278F8E7788}" type="slidenum">
              <a:rPr lang="en-US"/>
              <a:pPr>
                <a:defRPr/>
              </a:pPr>
              <a:t>1</a:t>
            </a:fld>
            <a:endParaRPr lang="en-US"/>
          </a:p>
        </p:txBody>
      </p:sp>
      <p:sp>
        <p:nvSpPr>
          <p:cNvPr id="12291" name="Rectangle 2"/>
          <p:cNvSpPr>
            <a:spLocks noGrp="1" noChangeArrowheads="1"/>
          </p:cNvSpPr>
          <p:nvPr>
            <p:ph type="ctrTitle"/>
          </p:nvPr>
        </p:nvSpPr>
        <p:spPr>
          <a:xfrm>
            <a:off x="838200" y="1066800"/>
            <a:ext cx="7772400" cy="1828800"/>
          </a:xfrm>
        </p:spPr>
        <p:txBody>
          <a:bodyPr>
            <a:normAutofit fontScale="90000"/>
          </a:bodyPr>
          <a:lstStyle/>
          <a:p>
            <a:pPr eaLnBrk="1" hangingPunct="1"/>
            <a:r>
              <a:rPr lang="en-US" sz="4000" b="1" dirty="0" smtClean="0"/>
              <a:t>Virtual COMSATS</a:t>
            </a:r>
            <a:br>
              <a:rPr lang="en-US" sz="4000" b="1" dirty="0" smtClean="0"/>
            </a:br>
            <a:r>
              <a:rPr lang="en-US" sz="4000" b="1" dirty="0" smtClean="0"/>
              <a:t>Inferential Statistics</a:t>
            </a:r>
            <a:br>
              <a:rPr lang="en-US" sz="4000" b="1" dirty="0" smtClean="0"/>
            </a:br>
            <a:r>
              <a:rPr lang="en-US" sz="4000" b="1" dirty="0" smtClean="0"/>
              <a:t>Lecture-4</a:t>
            </a:r>
            <a:endParaRPr lang="en-US" sz="4000" b="1" dirty="0" smtClean="0"/>
          </a:p>
        </p:txBody>
      </p:sp>
      <p:sp>
        <p:nvSpPr>
          <p:cNvPr id="12292" name="Rectangle 3"/>
          <p:cNvSpPr>
            <a:spLocks noGrp="1" noChangeArrowheads="1"/>
          </p:cNvSpPr>
          <p:nvPr>
            <p:ph type="subTitle" idx="1"/>
          </p:nvPr>
        </p:nvSpPr>
        <p:spPr>
          <a:xfrm>
            <a:off x="1371600" y="4191000"/>
            <a:ext cx="6400800" cy="1447800"/>
          </a:xfrm>
        </p:spPr>
        <p:txBody>
          <a:bodyPr/>
          <a:lstStyle/>
          <a:p>
            <a:pPr eaLnBrk="1" hangingPunct="1">
              <a:spcBef>
                <a:spcPct val="0"/>
              </a:spcBef>
            </a:pPr>
            <a:endParaRPr lang="en-US" sz="2400" b="1" smtClean="0"/>
          </a:p>
          <a:p>
            <a:pPr eaLnBrk="1" hangingPunct="1">
              <a:spcBef>
                <a:spcPct val="0"/>
              </a:spcBef>
            </a:pPr>
            <a:r>
              <a:rPr lang="en-US" sz="2400" b="1" smtClean="0"/>
              <a:t>Ossam Chohan</a:t>
            </a:r>
          </a:p>
          <a:p>
            <a:pPr eaLnBrk="1" hangingPunct="1">
              <a:spcBef>
                <a:spcPct val="0"/>
              </a:spcBef>
            </a:pPr>
            <a:r>
              <a:rPr lang="en-US" sz="1600" b="1" smtClean="0"/>
              <a:t>Assistant Professor</a:t>
            </a:r>
          </a:p>
          <a:p>
            <a:pPr eaLnBrk="1" hangingPunct="1">
              <a:spcBef>
                <a:spcPct val="0"/>
              </a:spcBef>
            </a:pPr>
            <a:r>
              <a:rPr lang="en-US" sz="2400" b="1" smtClean="0"/>
              <a:t>CIIT Abbottabad</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sldNum" sz="quarter" idx="12"/>
          </p:nvPr>
        </p:nvSpPr>
        <p:spPr/>
        <p:txBody>
          <a:bodyPr/>
          <a:lstStyle/>
          <a:p>
            <a:pPr>
              <a:defRPr/>
            </a:pPr>
            <a:fld id="{879BF512-6733-466C-BB9D-509DB8BEF9CE}" type="slidenum">
              <a:rPr lang="en-US"/>
              <a:pPr>
                <a:defRPr/>
              </a:pPr>
              <a:t>2</a:t>
            </a:fld>
            <a:endParaRPr lang="en-US"/>
          </a:p>
        </p:txBody>
      </p:sp>
      <p:sp>
        <p:nvSpPr>
          <p:cNvPr id="23555" name="Rectangle 2"/>
          <p:cNvSpPr>
            <a:spLocks noGrp="1" noChangeArrowheads="1"/>
          </p:cNvSpPr>
          <p:nvPr>
            <p:ph type="title"/>
          </p:nvPr>
        </p:nvSpPr>
        <p:spPr/>
        <p:txBody>
          <a:bodyPr>
            <a:normAutofit fontScale="90000"/>
          </a:bodyPr>
          <a:lstStyle/>
          <a:p>
            <a:pPr eaLnBrk="1" hangingPunct="1"/>
            <a:r>
              <a:rPr lang="en-US" sz="4000" smtClean="0"/>
              <a:t>SAMPLING DISTRIBUTION OF THE PROPORTION</a:t>
            </a:r>
          </a:p>
        </p:txBody>
      </p:sp>
      <p:sp>
        <p:nvSpPr>
          <p:cNvPr id="23556" name="Text Box 3"/>
          <p:cNvSpPr txBox="1">
            <a:spLocks noChangeArrowheads="1"/>
          </p:cNvSpPr>
          <p:nvPr/>
        </p:nvSpPr>
        <p:spPr bwMode="auto">
          <a:xfrm>
            <a:off x="304800" y="1676400"/>
            <a:ext cx="8534400" cy="4385816"/>
          </a:xfrm>
          <a:prstGeom prst="rect">
            <a:avLst/>
          </a:prstGeom>
          <a:noFill/>
          <a:ln w="9525">
            <a:noFill/>
            <a:miter lim="800000"/>
            <a:headEnd/>
            <a:tailEnd/>
          </a:ln>
        </p:spPr>
        <p:txBody>
          <a:bodyPr>
            <a:spAutoFit/>
          </a:bodyPr>
          <a:lstStyle/>
          <a:p>
            <a:pPr>
              <a:spcBef>
                <a:spcPct val="50000"/>
              </a:spcBef>
            </a:pPr>
            <a:r>
              <a:rPr lang="en-US" dirty="0"/>
              <a:t>The </a:t>
            </a:r>
            <a:r>
              <a:rPr lang="en-US" b="1" u="sng" dirty="0"/>
              <a:t>sampling distribution of the proportion</a:t>
            </a:r>
            <a:r>
              <a:rPr lang="en-US" dirty="0"/>
              <a:t> is the probability distribution of sample proportions, with all samples having the same sample size </a:t>
            </a:r>
            <a:r>
              <a:rPr lang="en-US" i="1" dirty="0"/>
              <a:t>n</a:t>
            </a:r>
            <a:r>
              <a:rPr lang="en-US" dirty="0"/>
              <a:t>.</a:t>
            </a:r>
          </a:p>
          <a:p>
            <a:pPr>
              <a:spcBef>
                <a:spcPct val="50000"/>
              </a:spcBef>
            </a:pPr>
            <a:r>
              <a:rPr lang="en-US" dirty="0"/>
              <a:t>When sampling is without replacement</a:t>
            </a:r>
          </a:p>
          <a:p>
            <a:pPr>
              <a:spcBef>
                <a:spcPct val="50000"/>
              </a:spcBef>
            </a:pPr>
            <a:r>
              <a:rPr lang="en-US" dirty="0">
                <a:cs typeface="Times New Roman" pitchFamily="18" charset="0"/>
              </a:rPr>
              <a:t>µ</a:t>
            </a:r>
            <a:r>
              <a:rPr lang="en-US" baseline="-25000" dirty="0">
                <a:cs typeface="Times New Roman" pitchFamily="18" charset="0"/>
              </a:rPr>
              <a:t>p</a:t>
            </a:r>
            <a:r>
              <a:rPr lang="en-US" dirty="0">
                <a:cs typeface="Times New Roman" pitchFamily="18" charset="0"/>
              </a:rPr>
              <a:t>=p, </a:t>
            </a:r>
            <a:r>
              <a:rPr lang="en-US" dirty="0" err="1">
                <a:cs typeface="Times New Roman" pitchFamily="18" charset="0"/>
              </a:rPr>
              <a:t>Var</a:t>
            </a:r>
            <a:r>
              <a:rPr lang="en-US" dirty="0">
                <a:cs typeface="Times New Roman" pitchFamily="18" charset="0"/>
              </a:rPr>
              <a:t>(p)=[</a:t>
            </a:r>
            <a:r>
              <a:rPr lang="en-US" dirty="0" err="1">
                <a:cs typeface="Times New Roman" pitchFamily="18" charset="0"/>
              </a:rPr>
              <a:t>pq</a:t>
            </a:r>
            <a:r>
              <a:rPr lang="en-US" dirty="0">
                <a:cs typeface="Times New Roman" pitchFamily="18" charset="0"/>
              </a:rPr>
              <a:t>/n]* [(N-n)/(N-1)]</a:t>
            </a:r>
          </a:p>
          <a:p>
            <a:pPr>
              <a:spcBef>
                <a:spcPct val="50000"/>
              </a:spcBef>
            </a:pPr>
            <a:r>
              <a:rPr lang="en-US" dirty="0">
                <a:cs typeface="Times New Roman" pitchFamily="18" charset="0"/>
              </a:rPr>
              <a:t>When sampling is with replacement</a:t>
            </a:r>
          </a:p>
          <a:p>
            <a:pPr>
              <a:spcBef>
                <a:spcPct val="50000"/>
              </a:spcBef>
            </a:pPr>
            <a:r>
              <a:rPr lang="en-US" dirty="0" err="1">
                <a:cs typeface="Times New Roman" pitchFamily="18" charset="0"/>
              </a:rPr>
              <a:t>Var</a:t>
            </a:r>
            <a:r>
              <a:rPr lang="en-US" dirty="0">
                <a:cs typeface="Times New Roman" pitchFamily="18" charset="0"/>
              </a:rPr>
              <a:t>(p) = </a:t>
            </a:r>
            <a:r>
              <a:rPr lang="en-US" dirty="0" err="1" smtClean="0">
                <a:cs typeface="Times New Roman" pitchFamily="18" charset="0"/>
              </a:rPr>
              <a:t>pq</a:t>
            </a:r>
            <a:r>
              <a:rPr lang="en-US" dirty="0" smtClean="0">
                <a:cs typeface="Times New Roman" pitchFamily="18" charset="0"/>
              </a:rPr>
              <a:t>/n</a:t>
            </a:r>
          </a:p>
          <a:p>
            <a:pPr>
              <a:spcBef>
                <a:spcPct val="50000"/>
              </a:spcBef>
            </a:pPr>
            <a:endParaRPr lang="en-US" dirty="0" smtClean="0">
              <a:cs typeface="Times New Roman" pitchFamily="18" charset="0"/>
            </a:endParaRPr>
          </a:p>
          <a:p>
            <a:pPr>
              <a:spcBef>
                <a:spcPct val="50000"/>
              </a:spcBef>
            </a:pPr>
            <a:endParaRPr lang="en-US" dirty="0" smtClean="0">
              <a:cs typeface="Times New Roman" pitchFamily="18" charset="0"/>
            </a:endParaRPr>
          </a:p>
          <a:p>
            <a:pPr>
              <a:spcBef>
                <a:spcPct val="50000"/>
              </a:spcBef>
            </a:pPr>
            <a:r>
              <a:rPr lang="en-US" dirty="0" smtClean="0">
                <a:solidFill>
                  <a:srgbClr val="FF0000"/>
                </a:solidFill>
                <a:cs typeface="Times New Roman" pitchFamily="18" charset="0"/>
              </a:rPr>
              <a:t>What does proportion means????</a:t>
            </a:r>
          </a:p>
          <a:p>
            <a:pPr>
              <a:spcBef>
                <a:spcPct val="50000"/>
              </a:spcBef>
            </a:pPr>
            <a:r>
              <a:rPr lang="en-US" dirty="0" smtClean="0">
                <a:solidFill>
                  <a:srgbClr val="FF0000"/>
                </a:solidFill>
                <a:cs typeface="Times New Roman" pitchFamily="18" charset="0"/>
              </a:rPr>
              <a:t>No of boys in class of 50 (consisting on 40 boys and 10 girls)??</a:t>
            </a:r>
            <a:endParaRPr lang="en-US" dirty="0">
              <a:solidFill>
                <a:srgbClr val="FF0000"/>
              </a:solidFill>
              <a:cs typeface="Times New Roman" pitchFamily="18" charset="0"/>
            </a:endParaRPr>
          </a:p>
          <a:p>
            <a:pPr>
              <a:spcBef>
                <a:spcPct val="50000"/>
              </a:spcBef>
            </a:pPr>
            <a:endParaRPr lang="en-US" dirty="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normAutofit fontScale="90000"/>
          </a:bodyPr>
          <a:lstStyle/>
          <a:p>
            <a:r>
              <a:rPr lang="en-US" sz="4000" smtClean="0"/>
              <a:t>Example-4</a:t>
            </a:r>
            <a:r>
              <a:rPr lang="en-US" sz="3600" smtClean="0"/>
              <a:t/>
            </a:r>
            <a:br>
              <a:rPr lang="en-US" sz="3600" smtClean="0"/>
            </a:br>
            <a:r>
              <a:rPr lang="en-US" sz="3600" smtClean="0"/>
              <a:t>Sampling with proportions</a:t>
            </a:r>
            <a:endParaRPr lang="en-US" smtClean="0"/>
          </a:p>
        </p:txBody>
      </p:sp>
      <p:sp>
        <p:nvSpPr>
          <p:cNvPr id="24579" name="Text Placeholder 2"/>
          <p:cNvSpPr>
            <a:spLocks noGrp="1"/>
          </p:cNvSpPr>
          <p:nvPr>
            <p:ph type="body" sz="half" idx="1"/>
          </p:nvPr>
        </p:nvSpPr>
        <p:spPr>
          <a:xfrm>
            <a:off x="457200" y="1600200"/>
            <a:ext cx="8001000" cy="4525963"/>
          </a:xfrm>
        </p:spPr>
        <p:txBody>
          <a:bodyPr/>
          <a:lstStyle/>
          <a:p>
            <a:r>
              <a:rPr lang="en-US" smtClean="0"/>
              <a:t>A population consists of N=6 values 1,3,6,8,9 and 12. Draw all possible samples of size 3 (WOR). Find the proportion of even numbers and construct sampling distribution of sample proportions and verify the results.</a:t>
            </a:r>
          </a:p>
        </p:txBody>
      </p:sp>
      <p:sp>
        <p:nvSpPr>
          <p:cNvPr id="6" name="Slide Number Placeholder 5"/>
          <p:cNvSpPr>
            <a:spLocks noGrp="1"/>
          </p:cNvSpPr>
          <p:nvPr>
            <p:ph type="sldNum" sz="quarter" idx="12"/>
          </p:nvPr>
        </p:nvSpPr>
        <p:spPr/>
        <p:txBody>
          <a:bodyPr/>
          <a:lstStyle/>
          <a:p>
            <a:pPr>
              <a:defRPr/>
            </a:pPr>
            <a:fld id="{FAFFAB88-CF69-41FB-95F5-45BE011263B0}" type="slidenum">
              <a:rPr lang="en-US"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sz="4000" smtClean="0"/>
              <a:t>Example-4                      Cont…..</a:t>
            </a:r>
          </a:p>
        </p:txBody>
      </p:sp>
      <p:sp>
        <p:nvSpPr>
          <p:cNvPr id="6" name="Slide Number Placeholder 5"/>
          <p:cNvSpPr>
            <a:spLocks noGrp="1"/>
          </p:cNvSpPr>
          <p:nvPr>
            <p:ph type="sldNum" sz="quarter" idx="12"/>
          </p:nvPr>
        </p:nvSpPr>
        <p:spPr/>
        <p:txBody>
          <a:bodyPr/>
          <a:lstStyle/>
          <a:p>
            <a:pPr>
              <a:defRPr/>
            </a:pPr>
            <a:fld id="{72F1EB0F-54C9-4EBC-B65D-00576F393C65}" type="slidenum">
              <a:rPr lang="en-US"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sz="4000" smtClean="0"/>
              <a:t>Example-4                            cont…</a:t>
            </a:r>
          </a:p>
        </p:txBody>
      </p:sp>
      <p:sp>
        <p:nvSpPr>
          <p:cNvPr id="6" name="Slide Number Placeholder 5"/>
          <p:cNvSpPr>
            <a:spLocks noGrp="1"/>
          </p:cNvSpPr>
          <p:nvPr>
            <p:ph type="sldNum" sz="quarter" idx="12"/>
          </p:nvPr>
        </p:nvSpPr>
        <p:spPr/>
        <p:txBody>
          <a:bodyPr/>
          <a:lstStyle/>
          <a:p>
            <a:pPr>
              <a:defRPr/>
            </a:pPr>
            <a:fld id="{BB5CF5C2-F335-4EA4-965E-02C5A9696C73}" type="slidenum">
              <a:rPr lang="en-US"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a:spLocks noGrp="1" noChangeArrowheads="1"/>
          </p:cNvSpPr>
          <p:nvPr>
            <p:ph type="sldNum" sz="quarter" idx="12"/>
          </p:nvPr>
        </p:nvSpPr>
        <p:spPr/>
        <p:txBody>
          <a:bodyPr/>
          <a:lstStyle/>
          <a:p>
            <a:pPr>
              <a:defRPr/>
            </a:pPr>
            <a:fld id="{7C76A923-2088-4A0F-B5DD-915D27C9052C}" type="slidenum">
              <a:rPr lang="en-US"/>
              <a:pPr>
                <a:defRPr/>
              </a:pPr>
              <a:t>6</a:t>
            </a:fld>
            <a:endParaRPr lang="en-US"/>
          </a:p>
        </p:txBody>
      </p:sp>
      <p:sp>
        <p:nvSpPr>
          <p:cNvPr id="27651" name="Text Box 3"/>
          <p:cNvSpPr txBox="1">
            <a:spLocks noChangeArrowheads="1"/>
          </p:cNvSpPr>
          <p:nvPr/>
        </p:nvSpPr>
        <p:spPr bwMode="auto">
          <a:xfrm>
            <a:off x="457200" y="1447800"/>
            <a:ext cx="8001000" cy="2041525"/>
          </a:xfrm>
          <a:prstGeom prst="rect">
            <a:avLst/>
          </a:prstGeom>
          <a:noFill/>
          <a:ln w="9525">
            <a:noFill/>
            <a:miter lim="800000"/>
            <a:headEnd/>
            <a:tailEnd/>
          </a:ln>
        </p:spPr>
        <p:txBody>
          <a:bodyPr>
            <a:spAutoFit/>
          </a:bodyPr>
          <a:lstStyle/>
          <a:p>
            <a:pPr>
              <a:spcBef>
                <a:spcPct val="50000"/>
              </a:spcBef>
            </a:pPr>
            <a:r>
              <a:rPr lang="en-US"/>
              <a:t>The next slide shows the sampling distributions of several statistics for our example as well as the sampling distribution of the proportion of odd numbers for our example.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a:spLocks noGrp="1" noChangeArrowheads="1"/>
          </p:cNvSpPr>
          <p:nvPr>
            <p:ph type="sldNum" sz="quarter" idx="12"/>
          </p:nvPr>
        </p:nvSpPr>
        <p:spPr/>
        <p:txBody>
          <a:bodyPr/>
          <a:lstStyle/>
          <a:p>
            <a:pPr>
              <a:defRPr/>
            </a:pPr>
            <a:fld id="{AD8023C1-8EC3-40FD-BB21-32CDA1DAAE7D}" type="slidenum">
              <a:rPr lang="en-US"/>
              <a:pPr>
                <a:defRPr/>
              </a:pPr>
              <a:t>7</a:t>
            </a:fld>
            <a:endParaRPr lang="en-US"/>
          </a:p>
        </p:txBody>
      </p:sp>
      <p:pic>
        <p:nvPicPr>
          <p:cNvPr id="28675" name="Picture 4" descr="Picture1"/>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sldNum" sz="quarter" idx="12"/>
          </p:nvPr>
        </p:nvSpPr>
        <p:spPr/>
        <p:txBody>
          <a:bodyPr/>
          <a:lstStyle/>
          <a:p>
            <a:pPr>
              <a:defRPr/>
            </a:pPr>
            <a:fld id="{4A3B6CAE-C12B-4029-9B41-549861D43E97}" type="slidenum">
              <a:rPr lang="en-US"/>
              <a:pPr>
                <a:defRPr/>
              </a:pPr>
              <a:t>8</a:t>
            </a:fld>
            <a:endParaRPr lang="en-US"/>
          </a:p>
        </p:txBody>
      </p:sp>
      <p:sp>
        <p:nvSpPr>
          <p:cNvPr id="29699" name="Rectangle 2"/>
          <p:cNvSpPr>
            <a:spLocks noGrp="1" noChangeArrowheads="1"/>
          </p:cNvSpPr>
          <p:nvPr>
            <p:ph type="title"/>
          </p:nvPr>
        </p:nvSpPr>
        <p:spPr/>
        <p:txBody>
          <a:bodyPr>
            <a:normAutofit fontScale="90000"/>
          </a:bodyPr>
          <a:lstStyle/>
          <a:p>
            <a:pPr eaLnBrk="1" hangingPunct="1"/>
            <a:r>
              <a:rPr lang="en-US" sz="3600" dirty="0" smtClean="0"/>
              <a:t>PROPERTIES OF THE DISTRIBUTION OF SAMPLE </a:t>
            </a:r>
            <a:r>
              <a:rPr lang="en-US" sz="3600" dirty="0" smtClean="0"/>
              <a:t>MEANS</a:t>
            </a:r>
            <a:endParaRPr lang="en-US" sz="3600" dirty="0" smtClean="0"/>
          </a:p>
        </p:txBody>
      </p:sp>
      <p:sp>
        <p:nvSpPr>
          <p:cNvPr id="20483" name="Rectangle 3"/>
          <p:cNvSpPr>
            <a:spLocks noGrp="1" noChangeArrowheads="1"/>
          </p:cNvSpPr>
          <p:nvPr>
            <p:ph type="body" idx="1"/>
          </p:nvPr>
        </p:nvSpPr>
        <p:spPr/>
        <p:txBody>
          <a:bodyPr>
            <a:normAutofit lnSpcReduction="10000"/>
          </a:bodyPr>
          <a:lstStyle/>
          <a:p>
            <a:pPr marL="396875" indent="-396875" eaLnBrk="1" hangingPunct="1"/>
            <a:r>
              <a:rPr lang="en-US" smtClean="0">
                <a:latin typeface="Times New Roman" pitchFamily="18" charset="0"/>
              </a:rPr>
              <a:t>The sample mean target the value of the population mean.  (That is, the mean of the sample means is the population mean.  The expected value of the sample means is equal to the population mean.)</a:t>
            </a:r>
          </a:p>
          <a:p>
            <a:pPr marL="396875" indent="-396875" eaLnBrk="1" hangingPunct="1"/>
            <a:r>
              <a:rPr lang="en-US" smtClean="0">
                <a:latin typeface="Times New Roman" pitchFamily="18" charset="0"/>
              </a:rPr>
              <a:t>The distribution of sample means tends to be a normal distribution. The distribution tends to become closer to a normal distribution as the sample size increase.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 calcmode="lin" valueType="num">
                                      <p:cBhvr additive="base">
                                        <p:cTn id="7" dur="500" fill="hold"/>
                                        <p:tgtEl>
                                          <p:spTgt spid="2048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48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483">
                                            <p:txEl>
                                              <p:pRg st="1" end="1"/>
                                            </p:txEl>
                                          </p:spTgt>
                                        </p:tgtEl>
                                        <p:attrNameLst>
                                          <p:attrName>style.visibility</p:attrName>
                                        </p:attrNameLst>
                                      </p:cBhvr>
                                      <p:to>
                                        <p:strVal val="visible"/>
                                      </p:to>
                                    </p:set>
                                    <p:anim calcmode="lin" valueType="num">
                                      <p:cBhvr additive="base">
                                        <p:cTn id="13" dur="500" fill="hold"/>
                                        <p:tgtEl>
                                          <p:spTgt spid="2048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48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sldNum" sz="quarter" idx="12"/>
          </p:nvPr>
        </p:nvSpPr>
        <p:spPr/>
        <p:txBody>
          <a:bodyPr/>
          <a:lstStyle/>
          <a:p>
            <a:pPr>
              <a:defRPr/>
            </a:pPr>
            <a:fld id="{B5506414-5A79-477D-8EDC-483459998378}" type="slidenum">
              <a:rPr lang="en-US"/>
              <a:pPr>
                <a:defRPr/>
              </a:pPr>
              <a:t>9</a:t>
            </a:fld>
            <a:endParaRPr lang="en-US"/>
          </a:p>
        </p:txBody>
      </p:sp>
      <p:sp>
        <p:nvSpPr>
          <p:cNvPr id="30723" name="Rectangle 2"/>
          <p:cNvSpPr>
            <a:spLocks noGrp="1" noChangeArrowheads="1"/>
          </p:cNvSpPr>
          <p:nvPr>
            <p:ph type="title"/>
          </p:nvPr>
        </p:nvSpPr>
        <p:spPr/>
        <p:txBody>
          <a:bodyPr>
            <a:normAutofit fontScale="90000"/>
          </a:bodyPr>
          <a:lstStyle/>
          <a:p>
            <a:pPr eaLnBrk="1" hangingPunct="1"/>
            <a:r>
              <a:rPr lang="en-US" sz="3500" smtClean="0"/>
              <a:t>PROPERTIES OF THE DISTRIBUTION OF SAMPLE PROPORTIONS</a:t>
            </a:r>
          </a:p>
        </p:txBody>
      </p:sp>
      <p:sp>
        <p:nvSpPr>
          <p:cNvPr id="20483" name="Rectangle 3"/>
          <p:cNvSpPr>
            <a:spLocks noGrp="1" noChangeArrowheads="1"/>
          </p:cNvSpPr>
          <p:nvPr>
            <p:ph type="body" idx="1"/>
          </p:nvPr>
        </p:nvSpPr>
        <p:spPr/>
        <p:txBody>
          <a:bodyPr/>
          <a:lstStyle/>
          <a:p>
            <a:pPr marL="396875" indent="-396875" eaLnBrk="1" hangingPunct="1"/>
            <a:r>
              <a:rPr lang="en-US" smtClean="0">
                <a:latin typeface="Times New Roman" pitchFamily="18" charset="0"/>
              </a:rPr>
              <a:t>The sample proportions tend to target the value of the population proportion.  (That is, the mean of the sample proportions is the population proportion.  The expected value of the sample proportion is equal to the population proportion.)</a:t>
            </a:r>
          </a:p>
          <a:p>
            <a:pPr marL="396875" indent="-396875" eaLnBrk="1" hangingPunct="1"/>
            <a:r>
              <a:rPr lang="en-US" smtClean="0">
                <a:latin typeface="Times New Roman" pitchFamily="18" charset="0"/>
              </a:rPr>
              <a:t>The distribution of sample proportions tends to be a normal distribution.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anim calcmode="lin" valueType="num">
                                      <p:cBhvr additive="base">
                                        <p:cTn id="7" dur="500" fill="hold"/>
                                        <p:tgtEl>
                                          <p:spTgt spid="2048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48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483">
                                            <p:txEl>
                                              <p:pRg st="1" end="1"/>
                                            </p:txEl>
                                          </p:spTgt>
                                        </p:tgtEl>
                                        <p:attrNameLst>
                                          <p:attrName>style.visibility</p:attrName>
                                        </p:attrNameLst>
                                      </p:cBhvr>
                                      <p:to>
                                        <p:strVal val="visible"/>
                                      </p:to>
                                    </p:set>
                                    <p:anim calcmode="lin" valueType="num">
                                      <p:cBhvr additive="base">
                                        <p:cTn id="13" dur="500" fill="hold"/>
                                        <p:tgtEl>
                                          <p:spTgt spid="2048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48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Title 1"/>
          <p:cNvSpPr>
            <a:spLocks noGrp="1"/>
          </p:cNvSpPr>
          <p:nvPr>
            <p:ph type="title"/>
          </p:nvPr>
        </p:nvSpPr>
        <p:spPr/>
        <p:txBody>
          <a:bodyPr>
            <a:normAutofit fontScale="90000"/>
          </a:bodyPr>
          <a:lstStyle/>
          <a:p>
            <a:r>
              <a:rPr lang="en-US" sz="4000" smtClean="0"/>
              <a:t>Example-5</a:t>
            </a:r>
            <a:r>
              <a:rPr lang="en-US" sz="3600" smtClean="0"/>
              <a:t> </a:t>
            </a:r>
            <a:br>
              <a:rPr lang="en-US" sz="3600" smtClean="0"/>
            </a:br>
            <a:r>
              <a:rPr lang="en-US" sz="3600" smtClean="0"/>
              <a:t>(Difference between means)</a:t>
            </a:r>
            <a:endParaRPr lang="en-US" smtClean="0"/>
          </a:p>
        </p:txBody>
      </p:sp>
      <p:sp>
        <p:nvSpPr>
          <p:cNvPr id="3077" name="Content Placeholder 2"/>
          <p:cNvSpPr>
            <a:spLocks noGrp="1"/>
          </p:cNvSpPr>
          <p:nvPr>
            <p:ph idx="1"/>
          </p:nvPr>
        </p:nvSpPr>
        <p:spPr/>
        <p:txBody>
          <a:bodyPr/>
          <a:lstStyle/>
          <a:p>
            <a:r>
              <a:rPr lang="en-US" dirty="0" smtClean="0"/>
              <a:t>Suppose N</a:t>
            </a:r>
            <a:r>
              <a:rPr lang="en-US" baseline="-25000" dirty="0" smtClean="0"/>
              <a:t>1</a:t>
            </a:r>
            <a:r>
              <a:rPr lang="en-US" dirty="0" smtClean="0"/>
              <a:t>=4,6,8 and n</a:t>
            </a:r>
            <a:r>
              <a:rPr lang="en-US" baseline="-25000" dirty="0" smtClean="0"/>
              <a:t>1</a:t>
            </a:r>
            <a:r>
              <a:rPr lang="en-US" dirty="0" smtClean="0"/>
              <a:t>=2</a:t>
            </a:r>
          </a:p>
          <a:p>
            <a:r>
              <a:rPr lang="en-US" dirty="0" smtClean="0"/>
              <a:t>Suppose N</a:t>
            </a:r>
            <a:r>
              <a:rPr lang="en-US" baseline="-25000" dirty="0" smtClean="0"/>
              <a:t>2</a:t>
            </a:r>
            <a:r>
              <a:rPr lang="en-US" dirty="0" smtClean="0"/>
              <a:t>=1,2,3 and n</a:t>
            </a:r>
            <a:r>
              <a:rPr lang="en-US" baseline="-25000" dirty="0" smtClean="0"/>
              <a:t>2</a:t>
            </a:r>
            <a:r>
              <a:rPr lang="en-US" dirty="0" smtClean="0"/>
              <a:t>=2</a:t>
            </a:r>
          </a:p>
          <a:p>
            <a:r>
              <a:rPr lang="en-US" dirty="0" smtClean="0"/>
              <a:t>Find all possible differences between the sample means </a:t>
            </a:r>
            <a:r>
              <a:rPr lang="en-US" dirty="0" smtClean="0"/>
              <a:t>       of </a:t>
            </a:r>
            <a:r>
              <a:rPr lang="en-US" dirty="0" smtClean="0"/>
              <a:t>two populations.</a:t>
            </a:r>
          </a:p>
          <a:p>
            <a:r>
              <a:rPr lang="en-US" dirty="0" smtClean="0"/>
              <a:t>Construct the sampling distribution of     </a:t>
            </a:r>
            <a:r>
              <a:rPr lang="en-US" dirty="0" smtClean="0"/>
              <a:t>                                   and </a:t>
            </a:r>
            <a:r>
              <a:rPr lang="en-US" dirty="0" smtClean="0"/>
              <a:t>computer mean and variances.</a:t>
            </a:r>
          </a:p>
          <a:p>
            <a:r>
              <a:rPr lang="en-US" dirty="0" smtClean="0"/>
              <a:t>Verify the results  </a:t>
            </a:r>
          </a:p>
        </p:txBody>
      </p:sp>
      <p:sp>
        <p:nvSpPr>
          <p:cNvPr id="4" name="Slide Number Placeholder 3"/>
          <p:cNvSpPr>
            <a:spLocks noGrp="1"/>
          </p:cNvSpPr>
          <p:nvPr>
            <p:ph type="sldNum" sz="quarter" idx="12"/>
          </p:nvPr>
        </p:nvSpPr>
        <p:spPr/>
        <p:txBody>
          <a:bodyPr/>
          <a:lstStyle/>
          <a:p>
            <a:pPr>
              <a:defRPr/>
            </a:pPr>
            <a:fld id="{08B83A54-67CC-448A-982B-12D10EAC06A7}" type="slidenum">
              <a:rPr lang="en-US" smtClean="0"/>
              <a:pPr>
                <a:defRPr/>
              </a:pPr>
              <a:t>10</a:t>
            </a:fld>
            <a:endParaRPr lang="en-US"/>
          </a:p>
        </p:txBody>
      </p:sp>
      <p:graphicFrame>
        <p:nvGraphicFramePr>
          <p:cNvPr id="3074" name="Object 2"/>
          <p:cNvGraphicFramePr>
            <a:graphicFrameLocks noChangeAspect="1"/>
          </p:cNvGraphicFramePr>
          <p:nvPr/>
        </p:nvGraphicFramePr>
        <p:xfrm>
          <a:off x="3352800" y="3479796"/>
          <a:ext cx="571500" cy="457200"/>
        </p:xfrm>
        <a:graphic>
          <a:graphicData uri="http://schemas.openxmlformats.org/presentationml/2006/ole">
            <p:oleObj spid="_x0000_s1026" name="Equation" r:id="rId3" imgW="571320" imgH="457200" progId="Equation.3">
              <p:embed/>
            </p:oleObj>
          </a:graphicData>
        </a:graphic>
      </p:graphicFrame>
      <p:graphicFrame>
        <p:nvGraphicFramePr>
          <p:cNvPr id="3075" name="Object 3"/>
          <p:cNvGraphicFramePr>
            <a:graphicFrameLocks noChangeAspect="1"/>
          </p:cNvGraphicFramePr>
          <p:nvPr/>
        </p:nvGraphicFramePr>
        <p:xfrm>
          <a:off x="7239000" y="3962400"/>
          <a:ext cx="838200" cy="311728"/>
        </p:xfrm>
        <a:graphic>
          <a:graphicData uri="http://schemas.openxmlformats.org/presentationml/2006/ole">
            <p:oleObj spid="_x0000_s1027" name="Equation" r:id="rId4" imgW="571320" imgH="190440" progId="Equation.3">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706FC59E-245C-495C-BE4A-ADEA6E6DB4F6}" type="slidenum">
              <a:rPr lang="en-US"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678C6C23-2791-4359-8AB1-49F870963BC4}" type="slidenum">
              <a:rPr lang="en-US"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AAF72C94-9EE8-4D98-AB54-3572CF877ECA}" type="slidenum">
              <a:rPr lang="en-US"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sldNum" sz="quarter" idx="12"/>
          </p:nvPr>
        </p:nvSpPr>
        <p:spPr/>
        <p:txBody>
          <a:bodyPr/>
          <a:lstStyle/>
          <a:p>
            <a:pPr>
              <a:defRPr/>
            </a:pPr>
            <a:fld id="{32810AB1-8DA0-4F85-806A-7B0A5787DE23}" type="slidenum">
              <a:rPr lang="en-US"/>
              <a:pPr>
                <a:defRPr/>
              </a:pPr>
              <a:t>14</a:t>
            </a:fld>
            <a:endParaRPr lang="en-US"/>
          </a:p>
        </p:txBody>
      </p:sp>
      <p:sp>
        <p:nvSpPr>
          <p:cNvPr id="34819" name="Rectangle 2"/>
          <p:cNvSpPr>
            <a:spLocks noGrp="1" noChangeArrowheads="1"/>
          </p:cNvSpPr>
          <p:nvPr>
            <p:ph type="title"/>
          </p:nvPr>
        </p:nvSpPr>
        <p:spPr/>
        <p:txBody>
          <a:bodyPr/>
          <a:lstStyle/>
          <a:p>
            <a:pPr eaLnBrk="1" hangingPunct="1"/>
            <a:r>
              <a:rPr lang="en-US" sz="4000" smtClean="0"/>
              <a:t>BIASED AND UNBIASED ESTIMATORS</a:t>
            </a:r>
          </a:p>
        </p:txBody>
      </p:sp>
      <p:sp>
        <p:nvSpPr>
          <p:cNvPr id="17412" name="Rectangle 4"/>
          <p:cNvSpPr>
            <a:spLocks noGrp="1" noChangeArrowheads="1"/>
          </p:cNvSpPr>
          <p:nvPr>
            <p:ph type="body" idx="1"/>
          </p:nvPr>
        </p:nvSpPr>
        <p:spPr>
          <a:xfrm>
            <a:off x="457200" y="1600200"/>
            <a:ext cx="8229600" cy="4876800"/>
          </a:xfrm>
        </p:spPr>
        <p:txBody>
          <a:bodyPr/>
          <a:lstStyle/>
          <a:p>
            <a:pPr eaLnBrk="1" hangingPunct="1">
              <a:lnSpc>
                <a:spcPct val="90000"/>
              </a:lnSpc>
            </a:pPr>
            <a:r>
              <a:rPr lang="en-US" sz="2800" smtClean="0">
                <a:latin typeface="Times New Roman" pitchFamily="18" charset="0"/>
              </a:rPr>
              <a:t>You will notice from slide 16 that some sample statistics (the mean, variation, and proportion) “target” the population parameters.  These sample statistics are called </a:t>
            </a:r>
            <a:r>
              <a:rPr lang="en-US" sz="2800" b="1" u="sng" smtClean="0">
                <a:latin typeface="Times New Roman" pitchFamily="18" charset="0"/>
              </a:rPr>
              <a:t>unbiased estimators</a:t>
            </a:r>
            <a:r>
              <a:rPr lang="en-US" sz="2800" smtClean="0">
                <a:latin typeface="Times New Roman" pitchFamily="18" charset="0"/>
              </a:rPr>
              <a:t>.</a:t>
            </a:r>
          </a:p>
          <a:p>
            <a:pPr eaLnBrk="1" hangingPunct="1">
              <a:lnSpc>
                <a:spcPct val="90000"/>
              </a:lnSpc>
            </a:pPr>
            <a:r>
              <a:rPr lang="en-US" sz="2800" smtClean="0">
                <a:latin typeface="Times New Roman" pitchFamily="18" charset="0"/>
              </a:rPr>
              <a:t>Other sample statistics (the median, range, and standard deviation) either overestimate or underestimate the population parameter.  These sample statistics are called </a:t>
            </a:r>
            <a:r>
              <a:rPr lang="en-US" sz="2800" b="1" u="sng" smtClean="0">
                <a:latin typeface="Times New Roman" pitchFamily="18" charset="0"/>
              </a:rPr>
              <a:t>biased estimators</a:t>
            </a:r>
            <a:r>
              <a:rPr lang="en-US" sz="2800" smtClean="0">
                <a:latin typeface="Times New Roman"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412">
                                            <p:txEl>
                                              <p:pRg st="0" end="0"/>
                                            </p:txEl>
                                          </p:spTgt>
                                        </p:tgtEl>
                                        <p:attrNameLst>
                                          <p:attrName>style.visibility</p:attrName>
                                        </p:attrNameLst>
                                      </p:cBhvr>
                                      <p:to>
                                        <p:strVal val="visible"/>
                                      </p:to>
                                    </p:set>
                                    <p:anim calcmode="lin" valueType="num">
                                      <p:cBhvr additive="base">
                                        <p:cTn id="7" dur="500" fill="hold"/>
                                        <p:tgtEl>
                                          <p:spTgt spid="1741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41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412">
                                            <p:txEl>
                                              <p:pRg st="1" end="1"/>
                                            </p:txEl>
                                          </p:spTgt>
                                        </p:tgtEl>
                                        <p:attrNameLst>
                                          <p:attrName>style.visibility</p:attrName>
                                        </p:attrNameLst>
                                      </p:cBhvr>
                                      <p:to>
                                        <p:strVal val="visible"/>
                                      </p:to>
                                    </p:set>
                                    <p:anim calcmode="lin" valueType="num">
                                      <p:cBhvr additive="base">
                                        <p:cTn id="13" dur="500" fill="hold"/>
                                        <p:tgtEl>
                                          <p:spTgt spid="1741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41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sldNum" sz="quarter" idx="12"/>
          </p:nvPr>
        </p:nvSpPr>
        <p:spPr/>
        <p:txBody>
          <a:bodyPr/>
          <a:lstStyle/>
          <a:p>
            <a:pPr>
              <a:defRPr/>
            </a:pPr>
            <a:fld id="{A540953A-490C-45A1-A0B1-C8222730DFA4}" type="slidenum">
              <a:rPr lang="en-US"/>
              <a:pPr>
                <a:defRPr/>
              </a:pPr>
              <a:t>15</a:t>
            </a:fld>
            <a:endParaRPr lang="en-US"/>
          </a:p>
        </p:txBody>
      </p:sp>
      <p:sp>
        <p:nvSpPr>
          <p:cNvPr id="35843" name="Rectangle 2"/>
          <p:cNvSpPr>
            <a:spLocks noGrp="1" noChangeArrowheads="1"/>
          </p:cNvSpPr>
          <p:nvPr>
            <p:ph type="title"/>
          </p:nvPr>
        </p:nvSpPr>
        <p:spPr/>
        <p:txBody>
          <a:bodyPr>
            <a:normAutofit fontScale="90000"/>
          </a:bodyPr>
          <a:lstStyle/>
          <a:p>
            <a:pPr eaLnBrk="1" hangingPunct="1"/>
            <a:r>
              <a:rPr lang="en-US" sz="4000" smtClean="0"/>
              <a:t>A COMMENT ON THE STANDARD DEVIATION</a:t>
            </a:r>
          </a:p>
        </p:txBody>
      </p:sp>
      <p:sp>
        <p:nvSpPr>
          <p:cNvPr id="35844" name="Text Box 3"/>
          <p:cNvSpPr txBox="1">
            <a:spLocks noChangeArrowheads="1"/>
          </p:cNvSpPr>
          <p:nvPr/>
        </p:nvSpPr>
        <p:spPr bwMode="auto">
          <a:xfrm>
            <a:off x="381000" y="1752600"/>
            <a:ext cx="8458200" cy="1816100"/>
          </a:xfrm>
          <a:prstGeom prst="rect">
            <a:avLst/>
          </a:prstGeom>
          <a:noFill/>
          <a:ln w="9525">
            <a:noFill/>
            <a:miter lim="800000"/>
            <a:headEnd/>
            <a:tailEnd/>
          </a:ln>
        </p:spPr>
        <p:txBody>
          <a:bodyPr>
            <a:spAutoFit/>
          </a:bodyPr>
          <a:lstStyle/>
          <a:p>
            <a:pPr>
              <a:spcBef>
                <a:spcPct val="50000"/>
              </a:spcBef>
            </a:pPr>
            <a:r>
              <a:rPr lang="en-US" sz="2800"/>
              <a:t>Even though the standard deviation is biased, the bias is relatively small in a </a:t>
            </a:r>
            <a:r>
              <a:rPr lang="en-US" sz="2800" b="1" i="1" u="sng">
                <a:solidFill>
                  <a:srgbClr val="FF0000"/>
                </a:solidFill>
              </a:rPr>
              <a:t>large sample</a:t>
            </a:r>
            <a:r>
              <a:rPr lang="en-US" sz="2800"/>
              <a:t>.  As a result </a:t>
            </a:r>
            <a:r>
              <a:rPr lang="en-US" sz="2800" i="1"/>
              <a:t>s</a:t>
            </a:r>
            <a:r>
              <a:rPr lang="en-US" sz="2800"/>
              <a:t> is often used to estimate </a:t>
            </a:r>
            <a:r>
              <a:rPr lang="el-GR" sz="2800" i="1">
                <a:cs typeface="Times New Roman" pitchFamily="18" charset="0"/>
              </a:rPr>
              <a:t>σ</a:t>
            </a:r>
            <a:r>
              <a:rPr lang="en-US" sz="2800">
                <a:cs typeface="Times New Roman" pitchFamily="18" charset="0"/>
              </a:rPr>
              <a:t>.This is an important property and we will discuss it in details in estimation section.</a:t>
            </a:r>
            <a:endParaRPr lang="el-GR" sz="280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3"/>
          <p:cNvSpPr>
            <a:spLocks noGrp="1"/>
          </p:cNvSpPr>
          <p:nvPr>
            <p:ph type="title"/>
          </p:nvPr>
        </p:nvSpPr>
        <p:spPr/>
        <p:txBody>
          <a:bodyPr/>
          <a:lstStyle/>
          <a:p>
            <a:r>
              <a:rPr lang="en-US" smtClean="0"/>
              <a:t>Practice Problems</a:t>
            </a:r>
          </a:p>
        </p:txBody>
      </p:sp>
      <p:sp>
        <p:nvSpPr>
          <p:cNvPr id="36867" name="Content Placeholder 4"/>
          <p:cNvSpPr>
            <a:spLocks noGrp="1"/>
          </p:cNvSpPr>
          <p:nvPr>
            <p:ph idx="1"/>
          </p:nvPr>
        </p:nvSpPr>
        <p:spPr>
          <a:xfrm>
            <a:off x="457200" y="1600200"/>
            <a:ext cx="8229600" cy="4724400"/>
          </a:xfrm>
        </p:spPr>
        <p:txBody>
          <a:bodyPr/>
          <a:lstStyle/>
          <a:p>
            <a:r>
              <a:rPr lang="en-US" sz="2800" smtClean="0"/>
              <a:t>Define and distinguish between</a:t>
            </a:r>
          </a:p>
          <a:p>
            <a:pPr lvl="1"/>
            <a:r>
              <a:rPr lang="en-US" smtClean="0"/>
              <a:t>Target and sampled populations</a:t>
            </a:r>
          </a:p>
          <a:p>
            <a:pPr lvl="1"/>
            <a:r>
              <a:rPr lang="en-US" smtClean="0"/>
              <a:t>Probability and non-probability sampling</a:t>
            </a:r>
          </a:p>
          <a:p>
            <a:pPr lvl="1"/>
            <a:r>
              <a:rPr lang="en-US" smtClean="0"/>
              <a:t>Sampling and non-sampling errors</a:t>
            </a:r>
          </a:p>
          <a:p>
            <a:r>
              <a:rPr lang="en-US" sz="2800" smtClean="0"/>
              <a:t>Draw all possible </a:t>
            </a:r>
            <a:r>
              <a:rPr lang="en-US" sz="2800" u="sng" smtClean="0">
                <a:solidFill>
                  <a:srgbClr val="FF0000"/>
                </a:solidFill>
              </a:rPr>
              <a:t>distinct</a:t>
            </a:r>
            <a:r>
              <a:rPr lang="en-US" sz="2800" smtClean="0"/>
              <a:t> samples of size two from the following population: 2,4,6,8,10. Calculate the means of variances of the samples and of the population. Discuss the results</a:t>
            </a:r>
          </a:p>
        </p:txBody>
      </p:sp>
      <p:sp>
        <p:nvSpPr>
          <p:cNvPr id="3" name="Slide Number Placeholder 2"/>
          <p:cNvSpPr>
            <a:spLocks noGrp="1"/>
          </p:cNvSpPr>
          <p:nvPr>
            <p:ph type="sldNum" sz="quarter" idx="12"/>
          </p:nvPr>
        </p:nvSpPr>
        <p:spPr/>
        <p:txBody>
          <a:bodyPr/>
          <a:lstStyle/>
          <a:p>
            <a:pPr>
              <a:defRPr/>
            </a:pPr>
            <a:fld id="{B0E1C996-6DC7-4DE9-A8E2-A232C7BDE8F4}" type="slidenum">
              <a:rPr lang="en-US"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smtClean="0"/>
              <a:t>Practice Problems</a:t>
            </a:r>
          </a:p>
        </p:txBody>
      </p:sp>
      <p:sp>
        <p:nvSpPr>
          <p:cNvPr id="37891" name="Content Placeholder 2"/>
          <p:cNvSpPr>
            <a:spLocks noGrp="1"/>
          </p:cNvSpPr>
          <p:nvPr>
            <p:ph idx="1"/>
          </p:nvPr>
        </p:nvSpPr>
        <p:spPr/>
        <p:txBody>
          <a:bodyPr/>
          <a:lstStyle/>
          <a:p>
            <a:r>
              <a:rPr lang="en-US" smtClean="0"/>
              <a:t>Explain how you would select a random samples of 10 households from a list of 250 households by using a random number table.</a:t>
            </a:r>
          </a:p>
          <a:p>
            <a:endParaRPr lang="en-US" smtClean="0"/>
          </a:p>
        </p:txBody>
      </p:sp>
      <p:sp>
        <p:nvSpPr>
          <p:cNvPr id="4" name="Slide Number Placeholder 3"/>
          <p:cNvSpPr>
            <a:spLocks noGrp="1"/>
          </p:cNvSpPr>
          <p:nvPr>
            <p:ph type="sldNum" sz="quarter" idx="12"/>
          </p:nvPr>
        </p:nvSpPr>
        <p:spPr/>
        <p:txBody>
          <a:bodyPr/>
          <a:lstStyle/>
          <a:p>
            <a:pPr>
              <a:defRPr/>
            </a:pPr>
            <a:fld id="{8F09D197-FFAA-4E6D-AB70-F9E85E9DD7D1}" type="slidenum">
              <a:rPr lang="en-US"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sz="4000" smtClean="0"/>
              <a:t>Next Lecture</a:t>
            </a:r>
          </a:p>
        </p:txBody>
      </p:sp>
      <p:sp>
        <p:nvSpPr>
          <p:cNvPr id="38915" name="Content Placeholder 2"/>
          <p:cNvSpPr>
            <a:spLocks noGrp="1"/>
          </p:cNvSpPr>
          <p:nvPr>
            <p:ph idx="1"/>
          </p:nvPr>
        </p:nvSpPr>
        <p:spPr/>
        <p:txBody>
          <a:bodyPr/>
          <a:lstStyle/>
          <a:p>
            <a:r>
              <a:rPr lang="en-US" sz="2800" smtClean="0"/>
              <a:t>In next lecture we will come up with some more problems related to sampling distribution. </a:t>
            </a:r>
          </a:p>
          <a:p>
            <a:r>
              <a:rPr lang="en-US" sz="2800" smtClean="0"/>
              <a:t>Having application of central limit theorem.</a:t>
            </a:r>
          </a:p>
          <a:p>
            <a:r>
              <a:rPr lang="en-US" sz="2800" smtClean="0"/>
              <a:t>Calculating z-values.</a:t>
            </a:r>
          </a:p>
          <a:p>
            <a:r>
              <a:rPr lang="en-US" sz="2800" smtClean="0"/>
              <a:t>Sampling distribution using probability distribution.</a:t>
            </a:r>
          </a:p>
          <a:p>
            <a:r>
              <a:rPr lang="en-US" sz="2800" smtClean="0"/>
              <a:t>More Assessment problems </a:t>
            </a:r>
            <a:r>
              <a:rPr lang="en-US" sz="2800" smtClean="0">
                <a:sym typeface="Wingdings" pitchFamily="2" charset="2"/>
              </a:rPr>
              <a:t></a:t>
            </a:r>
            <a:endParaRPr lang="en-US" sz="2800" smtClean="0"/>
          </a:p>
          <a:p>
            <a:endParaRPr lang="en-US" sz="2800" smtClean="0"/>
          </a:p>
        </p:txBody>
      </p:sp>
      <p:sp>
        <p:nvSpPr>
          <p:cNvPr id="4" name="Slide Number Placeholder 3"/>
          <p:cNvSpPr>
            <a:spLocks noGrp="1"/>
          </p:cNvSpPr>
          <p:nvPr>
            <p:ph type="sldNum" sz="quarter" idx="12"/>
          </p:nvPr>
        </p:nvSpPr>
        <p:spPr/>
        <p:txBody>
          <a:bodyPr/>
          <a:lstStyle/>
          <a:p>
            <a:pPr>
              <a:defRPr/>
            </a:pPr>
            <a:fld id="{202744C2-325B-43D0-89EF-90E6246E6BEB}" type="slidenum">
              <a:rPr lang="en-US" smtClean="0"/>
              <a:pPr>
                <a:defRPr/>
              </a:pPr>
              <a:t>18</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TotalTime>
  <Words>576</Words>
  <Application>Microsoft Office PowerPoint</Application>
  <PresentationFormat>On-screen Show (4:3)</PresentationFormat>
  <Paragraphs>69</Paragraphs>
  <Slides>18</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0" baseType="lpstr">
      <vt:lpstr>Office Theme</vt:lpstr>
      <vt:lpstr>Equation</vt:lpstr>
      <vt:lpstr>Virtual COMSATS Inferential Statistics Lecture-4</vt:lpstr>
      <vt:lpstr>SAMPLING DISTRIBUTION OF THE PROPORTION</vt:lpstr>
      <vt:lpstr>Example-4 Sampling with proportions</vt:lpstr>
      <vt:lpstr>Example-4                      Cont…..</vt:lpstr>
      <vt:lpstr>Example-4                            cont…</vt:lpstr>
      <vt:lpstr>Slide 6</vt:lpstr>
      <vt:lpstr>Slide 7</vt:lpstr>
      <vt:lpstr>PROPERTIES OF THE DISTRIBUTION OF SAMPLE MEANS</vt:lpstr>
      <vt:lpstr>PROPERTIES OF THE DISTRIBUTION OF SAMPLE PROPORTIONS</vt:lpstr>
      <vt:lpstr>Example-5  (Difference between means)</vt:lpstr>
      <vt:lpstr>Slide 11</vt:lpstr>
      <vt:lpstr>Slide 12</vt:lpstr>
      <vt:lpstr>Slide 13</vt:lpstr>
      <vt:lpstr>BIASED AND UNBIASED ESTIMATORS</vt:lpstr>
      <vt:lpstr>A COMMENT ON THE STANDARD DEVIATION</vt:lpstr>
      <vt:lpstr>Practice Problems</vt:lpstr>
      <vt:lpstr>Practice Problems</vt:lpstr>
      <vt:lpstr>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vcomsats</dc:creator>
  <cp:lastModifiedBy>vcomsats</cp:lastModifiedBy>
  <cp:revision>7</cp:revision>
  <dcterms:created xsi:type="dcterms:W3CDTF">2013-11-04T10:39:50Z</dcterms:created>
  <dcterms:modified xsi:type="dcterms:W3CDTF">2013-11-04T12:13:54Z</dcterms:modified>
</cp:coreProperties>
</file>