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85" r:id="rId2"/>
    <p:sldId id="603" r:id="rId3"/>
    <p:sldId id="604" r:id="rId4"/>
    <p:sldId id="412" r:id="rId5"/>
    <p:sldId id="494" r:id="rId6"/>
    <p:sldId id="413" r:id="rId7"/>
    <p:sldId id="495" r:id="rId8"/>
    <p:sldId id="496" r:id="rId9"/>
    <p:sldId id="497" r:id="rId10"/>
    <p:sldId id="498" r:id="rId11"/>
    <p:sldId id="499" r:id="rId12"/>
    <p:sldId id="500" r:id="rId13"/>
    <p:sldId id="501" r:id="rId14"/>
    <p:sldId id="502" r:id="rId15"/>
    <p:sldId id="503" r:id="rId16"/>
    <p:sldId id="504" r:id="rId17"/>
    <p:sldId id="505" r:id="rId18"/>
    <p:sldId id="357" r:id="rId19"/>
    <p:sldId id="599" r:id="rId20"/>
    <p:sldId id="463" r:id="rId21"/>
    <p:sldId id="464" r:id="rId22"/>
    <p:sldId id="465" r:id="rId23"/>
    <p:sldId id="466" r:id="rId24"/>
    <p:sldId id="417" r:id="rId25"/>
    <p:sldId id="418" r:id="rId26"/>
    <p:sldId id="601" r:id="rId27"/>
    <p:sldId id="602" r:id="rId28"/>
    <p:sldId id="419" r:id="rId29"/>
    <p:sldId id="506" r:id="rId30"/>
    <p:sldId id="600" r:id="rId31"/>
    <p:sldId id="507" r:id="rId32"/>
    <p:sldId id="508" r:id="rId33"/>
    <p:sldId id="509" r:id="rId34"/>
    <p:sldId id="51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38" d="100"/>
          <a:sy n="38" d="100"/>
        </p:scale>
        <p:origin x="-1526" y="-8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87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6D4954-28B6-4A01-99D3-243D8D998E0B}" type="datetimeFigureOut">
              <a:rPr lang="en-US" smtClean="0"/>
              <a:pPr/>
              <a:t>11/16/2013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1F82D-4FCD-4D04-89AD-E8076DEB8B1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3A854A-9C69-4C6E-A47D-CD7249DF803D}"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C81CCD-E486-4A07-9E83-40E694BE8446}"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00E257-838C-40E6-8903-6046D923B95B}"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A5DEF2-8E72-4D1D-88C4-9FCECA181A70}"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08A833-45D9-4BB7-A271-CB96F511DE59}" type="datetime1">
              <a:rPr lang="en-US" smtClean="0"/>
              <a:pPr/>
              <a:t>11/16/2013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156EB1-1AAE-4E56-80BE-9D2CAA986401}" type="datetime1">
              <a:rPr lang="en-US" smtClean="0"/>
              <a:pPr/>
              <a:t>11/16/2013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D9FFE7-5A2B-4E63-AD84-61B6E2F0ADA9}" type="datetime1">
              <a:rPr lang="en-US" smtClean="0"/>
              <a:pPr/>
              <a:t>11/16/2013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16B22-1ACD-4249-818F-88960EDB69EA}"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863280-751E-4396-8B2C-27E7D6968AC8}" type="datetime1">
              <a:rPr lang="en-US" smtClean="0"/>
              <a:pPr/>
              <a:t>11/16/2013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8498C-CCC5-422A-AB4E-124800E141FC}"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D8328A-7FC4-4A1A-BD7B-73658CDA22C0}" type="datetime1">
              <a:rPr lang="en-US" smtClean="0"/>
              <a:pPr/>
              <a:t>11/16/2013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FCB071-3725-475B-BD64-181555A8C3A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98A06-3FBF-4E9C-B397-13663964110A}" type="datetime1">
              <a:rPr lang="en-US" smtClean="0"/>
              <a:pPr/>
              <a:t>11/16/2013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FCB071-3725-475B-BD64-181555A8C3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175B0495-C064-43B2-BCCA-EE40CC0A3FD1}" type="slidenum">
              <a:rPr lang="en-US"/>
              <a:pPr>
                <a:defRPr/>
              </a:pPr>
              <a:t>1</a:t>
            </a:fld>
            <a:endParaRPr lang="en-US"/>
          </a:p>
        </p:txBody>
      </p:sp>
      <p:sp>
        <p:nvSpPr>
          <p:cNvPr id="5123" name="Rectangle 2"/>
          <p:cNvSpPr>
            <a:spLocks noGrp="1" noChangeArrowheads="1"/>
          </p:cNvSpPr>
          <p:nvPr>
            <p:ph type="ctrTitle"/>
          </p:nvPr>
        </p:nvSpPr>
        <p:spPr>
          <a:xfrm>
            <a:off x="838200" y="1066800"/>
            <a:ext cx="7772400" cy="1828800"/>
          </a:xfrm>
        </p:spPr>
        <p:txBody>
          <a:bodyPr>
            <a:normAutofit fontScale="90000"/>
          </a:bodyPr>
          <a:lstStyle/>
          <a:p>
            <a:pPr eaLnBrk="1" hangingPunct="1"/>
            <a:r>
              <a:rPr lang="en-US" sz="4000" b="1" dirty="0" smtClean="0"/>
              <a:t>Virtual COMSATS</a:t>
            </a:r>
            <a:br>
              <a:rPr lang="en-US" sz="4000" b="1" dirty="0" smtClean="0"/>
            </a:br>
            <a:r>
              <a:rPr lang="en-US" sz="4000" b="1" dirty="0" smtClean="0"/>
              <a:t>Inferential Statistics</a:t>
            </a:r>
            <a:br>
              <a:rPr lang="en-US" sz="4000" b="1" dirty="0" smtClean="0"/>
            </a:br>
            <a:r>
              <a:rPr lang="en-US" sz="4000" b="1" dirty="0" smtClean="0"/>
              <a:t>Lecture-15</a:t>
            </a:r>
          </a:p>
        </p:txBody>
      </p:sp>
      <p:sp>
        <p:nvSpPr>
          <p:cNvPr id="5124" name="Rectangle 3"/>
          <p:cNvSpPr>
            <a:spLocks noGrp="1" noChangeArrowheads="1"/>
          </p:cNvSpPr>
          <p:nvPr>
            <p:ph type="subTitle" idx="1"/>
          </p:nvPr>
        </p:nvSpPr>
        <p:spPr>
          <a:xfrm>
            <a:off x="1371600" y="4191000"/>
            <a:ext cx="6400800" cy="1447800"/>
          </a:xfrm>
        </p:spPr>
        <p:txBody>
          <a:bodyPr/>
          <a:lstStyle/>
          <a:p>
            <a:pPr eaLnBrk="1" hangingPunct="1">
              <a:spcBef>
                <a:spcPct val="0"/>
              </a:spcBef>
            </a:pPr>
            <a:endParaRPr lang="en-US" sz="2400" b="1" smtClean="0"/>
          </a:p>
          <a:p>
            <a:pPr eaLnBrk="1" hangingPunct="1">
              <a:spcBef>
                <a:spcPct val="0"/>
              </a:spcBef>
            </a:pPr>
            <a:r>
              <a:rPr lang="en-US" sz="2400" b="1" smtClean="0"/>
              <a:t>Ossam Chohan</a:t>
            </a:r>
          </a:p>
          <a:p>
            <a:pPr eaLnBrk="1" hangingPunct="1">
              <a:spcBef>
                <a:spcPct val="0"/>
              </a:spcBef>
            </a:pPr>
            <a:r>
              <a:rPr lang="en-US" sz="1600" b="1" smtClean="0"/>
              <a:t>Assistant Professor</a:t>
            </a:r>
          </a:p>
          <a:p>
            <a:pPr eaLnBrk="1" hangingPunct="1">
              <a:spcBef>
                <a:spcPct val="0"/>
              </a:spcBef>
            </a:pPr>
            <a:r>
              <a:rPr lang="en-US" sz="2400" b="1" smtClean="0"/>
              <a:t>CIIT Abbottabad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last lecture</a:t>
            </a:r>
            <a:endParaRPr lang="en-US" dirty="0"/>
          </a:p>
        </p:txBody>
      </p:sp>
      <p:sp>
        <p:nvSpPr>
          <p:cNvPr id="3" name="Content Placeholder 2"/>
          <p:cNvSpPr>
            <a:spLocks noGrp="1"/>
          </p:cNvSpPr>
          <p:nvPr>
            <p:ph idx="1"/>
          </p:nvPr>
        </p:nvSpPr>
        <p:spPr/>
        <p:txBody>
          <a:bodyPr/>
          <a:lstStyle/>
          <a:p>
            <a:r>
              <a:rPr lang="en-US" dirty="0" smtClean="0"/>
              <a:t>So far we have discussed difference between means and difference between two population proportions and paired samples.</a:t>
            </a:r>
          </a:p>
          <a:p>
            <a:r>
              <a:rPr lang="en-US" dirty="0" smtClean="0"/>
              <a:t>One sided confidence intervals.</a:t>
            </a:r>
          </a:p>
          <a:p>
            <a:r>
              <a:rPr lang="en-US" dirty="0" smtClean="0"/>
              <a:t>Practice problems.</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this lecture</a:t>
            </a:r>
            <a:endParaRPr lang="en-US" dirty="0"/>
          </a:p>
        </p:txBody>
      </p:sp>
      <p:sp>
        <p:nvSpPr>
          <p:cNvPr id="3" name="Content Placeholder 2"/>
          <p:cNvSpPr>
            <a:spLocks noGrp="1"/>
          </p:cNvSpPr>
          <p:nvPr>
            <p:ph idx="1"/>
          </p:nvPr>
        </p:nvSpPr>
        <p:spPr/>
        <p:txBody>
          <a:bodyPr/>
          <a:lstStyle/>
          <a:p>
            <a:r>
              <a:rPr lang="en-US" dirty="0" smtClean="0"/>
              <a:t>More practice problems.</a:t>
            </a:r>
          </a:p>
          <a:p>
            <a:r>
              <a:rPr lang="en-US" dirty="0" smtClean="0"/>
              <a:t>Important caution.</a:t>
            </a:r>
          </a:p>
          <a:p>
            <a:r>
              <a:rPr lang="en-US" dirty="0" smtClean="0"/>
              <a:t>Confidence interval for population variance.</a:t>
            </a:r>
          </a:p>
          <a:p>
            <a:r>
              <a:rPr lang="en-US" dirty="0" smtClean="0">
                <a:sym typeface="Wingdings" pitchFamily="2" charset="2"/>
              </a:rPr>
              <a:t>Some more problems</a:t>
            </a:r>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Problem-3</a:t>
            </a:r>
            <a:endParaRPr lang="en-US" dirty="0"/>
          </a:p>
        </p:txBody>
      </p:sp>
      <p:sp>
        <p:nvSpPr>
          <p:cNvPr id="3" name="Content Placeholder 2"/>
          <p:cNvSpPr>
            <a:spLocks noGrp="1"/>
          </p:cNvSpPr>
          <p:nvPr>
            <p:ph idx="1"/>
          </p:nvPr>
        </p:nvSpPr>
        <p:spPr/>
        <p:txBody>
          <a:bodyPr/>
          <a:lstStyle/>
          <a:p>
            <a:pPr algn="just"/>
            <a:r>
              <a:rPr lang="en-US" dirty="0" smtClean="0"/>
              <a:t>A sample of size n = 100 produced the sample mean of  = 16. Assuming the population standard deviation </a:t>
            </a:r>
            <a:r>
              <a:rPr lang="el-GR" dirty="0" smtClean="0"/>
              <a:t>δ</a:t>
            </a:r>
            <a:r>
              <a:rPr lang="en-US" dirty="0" smtClean="0"/>
              <a:t>= 3, compute a 95% confidence interval for the population mean.</a:t>
            </a:r>
          </a:p>
          <a:p>
            <a:pPr>
              <a:buNone/>
            </a:pP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4</a:t>
            </a:fld>
            <a:endParaRPr lang="en-US"/>
          </a:p>
        </p:txBody>
      </p:sp>
      <p:graphicFrame>
        <p:nvGraphicFramePr>
          <p:cNvPr id="5" name="Object 4"/>
          <p:cNvGraphicFramePr>
            <a:graphicFrameLocks noChangeAspect="1"/>
          </p:cNvGraphicFramePr>
          <p:nvPr/>
        </p:nvGraphicFramePr>
        <p:xfrm>
          <a:off x="4502150" y="3346450"/>
          <a:ext cx="139700" cy="165100"/>
        </p:xfrm>
        <a:graphic>
          <a:graphicData uri="http://schemas.openxmlformats.org/presentationml/2006/ole">
            <p:oleObj spid="_x0000_s321537" name="Equation" r:id="rId3" imgW="139680" imgH="164880" progId="Equation.3">
              <p:embed/>
            </p:oleObj>
          </a:graphicData>
        </a:graphic>
      </p:graphicFrame>
      <p:graphicFrame>
        <p:nvGraphicFramePr>
          <p:cNvPr id="321538" name="Object 2"/>
          <p:cNvGraphicFramePr>
            <a:graphicFrameLocks noChangeAspect="1"/>
          </p:cNvGraphicFramePr>
          <p:nvPr/>
        </p:nvGraphicFramePr>
        <p:xfrm>
          <a:off x="2618510" y="2204025"/>
          <a:ext cx="381000" cy="393700"/>
        </p:xfrm>
        <a:graphic>
          <a:graphicData uri="http://schemas.openxmlformats.org/presentationml/2006/ole">
            <p:oleObj spid="_x0000_s321538" name="Equation" r:id="rId4" imgW="139680" imgH="16488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Practice Problem-3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Problem-4</a:t>
            </a:r>
            <a:endParaRPr lang="en-US" dirty="0"/>
          </a:p>
        </p:txBody>
      </p:sp>
      <p:sp>
        <p:nvSpPr>
          <p:cNvPr id="3" name="Content Placeholder 2"/>
          <p:cNvSpPr>
            <a:spLocks noGrp="1"/>
          </p:cNvSpPr>
          <p:nvPr>
            <p:ph idx="1"/>
          </p:nvPr>
        </p:nvSpPr>
        <p:spPr/>
        <p:txBody>
          <a:bodyPr>
            <a:normAutofit/>
          </a:bodyPr>
          <a:lstStyle/>
          <a:p>
            <a:pPr algn="just"/>
            <a:r>
              <a:rPr lang="en-US" dirty="0" smtClean="0"/>
              <a:t>Installation of a certain hardware takes a random amount of time with a standard deviation of 5 minutes. A computer technician installs this hardware on 64 different computers, with the average installation time of 42 minutes. Compute a 95% confidence interval for the mean installation time.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Problem-4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Problem-5</a:t>
            </a:r>
            <a:endParaRPr lang="en-US" dirty="0"/>
          </a:p>
        </p:txBody>
      </p:sp>
      <p:sp>
        <p:nvSpPr>
          <p:cNvPr id="3" name="Content Placeholder 2"/>
          <p:cNvSpPr>
            <a:spLocks noGrp="1"/>
          </p:cNvSpPr>
          <p:nvPr>
            <p:ph idx="1"/>
          </p:nvPr>
        </p:nvSpPr>
        <p:spPr/>
        <p:txBody>
          <a:bodyPr>
            <a:normAutofit/>
          </a:bodyPr>
          <a:lstStyle/>
          <a:p>
            <a:pPr algn="just"/>
            <a:r>
              <a:rPr lang="en-US" dirty="0" smtClean="0"/>
              <a:t>A department store accepts only its own credit card. Among 35 randomly selected cardholders, it was found that the mean amount owed was $175.37, while the standard deviation was $84.77. Using information above, construct 95% confidence interval for true mean, that is average amount of money a cardholder might have.</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Problem-5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Problem-6</a:t>
            </a:r>
            <a:endParaRPr lang="en-US" dirty="0"/>
          </a:p>
        </p:txBody>
      </p:sp>
      <p:sp>
        <p:nvSpPr>
          <p:cNvPr id="3" name="Content Placeholder 2"/>
          <p:cNvSpPr>
            <a:spLocks noGrp="1"/>
          </p:cNvSpPr>
          <p:nvPr>
            <p:ph idx="1"/>
          </p:nvPr>
        </p:nvSpPr>
        <p:spPr/>
        <p:txBody>
          <a:bodyPr/>
          <a:lstStyle/>
          <a:p>
            <a:pPr algn="just"/>
            <a:r>
              <a:rPr lang="en-US" dirty="0" smtClean="0"/>
              <a:t>A university in the Northeast claims in its brochures that it has an acceptance rate of 60%. A sample of 300 high school seniors who applied to this university shows that 148 of them were accepted. Construct 90% confidence interval.</a:t>
            </a:r>
          </a:p>
          <a:p>
            <a:r>
              <a:rPr lang="en-US" dirty="0" smtClean="0"/>
              <a:t>Specify the test statistics first and then construct confidence limits.</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problem-6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Problem-7</a:t>
            </a:r>
            <a:endParaRPr lang="en-US" dirty="0"/>
          </a:p>
        </p:txBody>
      </p:sp>
      <p:sp>
        <p:nvSpPr>
          <p:cNvPr id="3" name="Content Placeholder 2"/>
          <p:cNvSpPr>
            <a:spLocks noGrp="1"/>
          </p:cNvSpPr>
          <p:nvPr>
            <p:ph idx="1"/>
          </p:nvPr>
        </p:nvSpPr>
        <p:spPr/>
        <p:txBody>
          <a:bodyPr/>
          <a:lstStyle/>
          <a:p>
            <a:pPr algn="just"/>
            <a:r>
              <a:rPr lang="en-US" dirty="0" smtClean="0"/>
              <a:t>You interview a random sample of 50 adults. The results of the survey show that 48% of the adults said they were more likely to buy a product when there are free samples. </a:t>
            </a:r>
          </a:p>
          <a:p>
            <a:pPr algn="just"/>
            <a:r>
              <a:rPr lang="en-US" dirty="0" smtClean="0"/>
              <a:t>Need confidence limits for 95% confidence.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Problem-7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Problem-8</a:t>
            </a:r>
            <a:endParaRPr lang="en-US" dirty="0"/>
          </a:p>
        </p:txBody>
      </p:sp>
      <p:sp>
        <p:nvSpPr>
          <p:cNvPr id="3" name="Content Placeholder 2"/>
          <p:cNvSpPr>
            <a:spLocks noGrp="1"/>
          </p:cNvSpPr>
          <p:nvPr>
            <p:ph idx="1"/>
          </p:nvPr>
        </p:nvSpPr>
        <p:spPr/>
        <p:txBody>
          <a:bodyPr/>
          <a:lstStyle/>
          <a:p>
            <a:pPr algn="just"/>
            <a:r>
              <a:rPr lang="en-US" dirty="0" smtClean="0"/>
              <a:t>A public bus company official claims that the mean waiting time for bus number 14 during peak hours is less than 10 minutes. A college student took bus number 14 during peak hours on 18 different occasions. Her mean waiting time was 7.4 minutes with a standard deviation of 1.7 minutes. Construct 99% confidence limits.</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Problem-8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Problem-9 </a:t>
            </a:r>
            <a:endParaRPr lang="en-US" dirty="0"/>
          </a:p>
        </p:txBody>
      </p:sp>
      <p:sp>
        <p:nvSpPr>
          <p:cNvPr id="3" name="Content Placeholder 2"/>
          <p:cNvSpPr>
            <a:spLocks noGrp="1"/>
          </p:cNvSpPr>
          <p:nvPr>
            <p:ph idx="1"/>
          </p:nvPr>
        </p:nvSpPr>
        <p:spPr/>
        <p:txBody>
          <a:bodyPr>
            <a:normAutofit lnSpcReduction="10000"/>
          </a:bodyPr>
          <a:lstStyle/>
          <a:p>
            <a:pPr algn="just"/>
            <a:r>
              <a:rPr lang="en-GB" dirty="0" smtClean="0"/>
              <a:t>The HRD department of the company developed an aptitude test for screening potential employees. The person who devised the test asserted that the mean mark attained would be 100. The following result are obtained with the random sample of applicants :  =96, s=5.2 and n=40. Calculate the 95% confidence interval for the mean mark of all candidates and use it to see if the mean rank could be 100?</a:t>
            </a:r>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16</a:t>
            </a:fld>
            <a:endParaRPr lang="en-US"/>
          </a:p>
        </p:txBody>
      </p:sp>
      <p:graphicFrame>
        <p:nvGraphicFramePr>
          <p:cNvPr id="5" name="Object 4"/>
          <p:cNvGraphicFramePr>
            <a:graphicFrameLocks noChangeAspect="1"/>
          </p:cNvGraphicFramePr>
          <p:nvPr/>
        </p:nvGraphicFramePr>
        <p:xfrm>
          <a:off x="4502150" y="3346450"/>
          <a:ext cx="139700" cy="165100"/>
        </p:xfrm>
        <a:graphic>
          <a:graphicData uri="http://schemas.openxmlformats.org/presentationml/2006/ole">
            <p:oleObj spid="_x0000_s309249" name="Equation" r:id="rId3" imgW="139680" imgH="164880" progId="Equation.3">
              <p:embed/>
            </p:oleObj>
          </a:graphicData>
        </a:graphic>
      </p:graphicFrame>
      <p:graphicFrame>
        <p:nvGraphicFramePr>
          <p:cNvPr id="309250" name="Object 2"/>
          <p:cNvGraphicFramePr>
            <a:graphicFrameLocks noChangeAspect="1"/>
          </p:cNvGraphicFramePr>
          <p:nvPr/>
        </p:nvGraphicFramePr>
        <p:xfrm>
          <a:off x="2909455" y="4281055"/>
          <a:ext cx="381000" cy="393700"/>
        </p:xfrm>
        <a:graphic>
          <a:graphicData uri="http://schemas.openxmlformats.org/presentationml/2006/ole">
            <p:oleObj spid="_x0000_s309250" name="Equation" r:id="rId4" imgW="139680" imgH="16488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Problem-9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idx="4294967295"/>
          </p:nvPr>
        </p:nvSpPr>
        <p:spPr>
          <a:xfrm>
            <a:off x="1828800" y="457200"/>
            <a:ext cx="5334000" cy="762000"/>
          </a:xfrm>
        </p:spPr>
        <p:txBody>
          <a:bodyPr/>
          <a:lstStyle/>
          <a:p>
            <a:pPr algn="l" eaLnBrk="1" hangingPunct="1">
              <a:lnSpc>
                <a:spcPct val="110000"/>
              </a:lnSpc>
            </a:pPr>
            <a:r>
              <a:rPr lang="en-US" sz="3200" b="1" smtClean="0">
                <a:solidFill>
                  <a:srgbClr val="333399"/>
                </a:solidFill>
              </a:rPr>
              <a:t>Common Mistake !!!</a:t>
            </a:r>
          </a:p>
        </p:txBody>
      </p:sp>
      <p:sp>
        <p:nvSpPr>
          <p:cNvPr id="7172" name="Rectangle 3"/>
          <p:cNvSpPr>
            <a:spLocks noGrp="1" noChangeArrowheads="1"/>
          </p:cNvSpPr>
          <p:nvPr>
            <p:ph idx="4294967295"/>
          </p:nvPr>
        </p:nvSpPr>
        <p:spPr>
          <a:xfrm>
            <a:off x="457200" y="1371600"/>
            <a:ext cx="8305800" cy="5029200"/>
          </a:xfrm>
        </p:spPr>
        <p:txBody>
          <a:bodyPr/>
          <a:lstStyle/>
          <a:p>
            <a:pPr marL="0" indent="0" algn="just" eaLnBrk="1" hangingPunct="1">
              <a:lnSpc>
                <a:spcPct val="130000"/>
              </a:lnSpc>
              <a:buFontTx/>
              <a:buNone/>
            </a:pPr>
            <a:r>
              <a:rPr lang="en-US" sz="2400" dirty="0" smtClean="0"/>
              <a:t> A common mistake is to calculate a one-sample confidence interval for </a:t>
            </a:r>
            <a:r>
              <a:rPr lang="en-US" sz="2400" i="1" dirty="0" smtClean="0">
                <a:latin typeface="Symbol" pitchFamily="18" charset="2"/>
              </a:rPr>
              <a:t>m</a:t>
            </a:r>
            <a:r>
              <a:rPr lang="en-US" sz="2400" baseline="-25000" dirty="0" smtClean="0">
                <a:latin typeface="Symbol" pitchFamily="18" charset="2"/>
              </a:rPr>
              <a:t>1</a:t>
            </a:r>
            <a:r>
              <a:rPr lang="en-US" sz="2400" dirty="0" smtClean="0">
                <a:latin typeface="Symbol" pitchFamily="18" charset="2"/>
              </a:rPr>
              <a:t>,</a:t>
            </a:r>
            <a:r>
              <a:rPr lang="en-US" sz="2400" dirty="0" smtClean="0"/>
              <a:t> a one-sample confidence interval for </a:t>
            </a:r>
            <a:r>
              <a:rPr lang="en-US" sz="2400" i="1" dirty="0" smtClean="0">
                <a:latin typeface="Symbol" pitchFamily="18" charset="2"/>
              </a:rPr>
              <a:t>m</a:t>
            </a:r>
            <a:r>
              <a:rPr lang="en-US" sz="2400" baseline="-25000" dirty="0" smtClean="0">
                <a:latin typeface="Symbol" pitchFamily="18" charset="2"/>
              </a:rPr>
              <a:t>2</a:t>
            </a:r>
            <a:r>
              <a:rPr lang="en-US" sz="2400" dirty="0" smtClean="0">
                <a:latin typeface="Symbol" pitchFamily="18" charset="2"/>
              </a:rPr>
              <a:t>, </a:t>
            </a:r>
            <a:r>
              <a:rPr lang="en-US" sz="2400" dirty="0" smtClean="0"/>
              <a:t>and to then conclude that </a:t>
            </a:r>
            <a:r>
              <a:rPr lang="en-US" sz="2400" i="1" dirty="0" smtClean="0">
                <a:latin typeface="Symbol" pitchFamily="18" charset="2"/>
              </a:rPr>
              <a:t>m</a:t>
            </a:r>
            <a:r>
              <a:rPr lang="en-US" sz="2400" baseline="-25000" dirty="0" smtClean="0">
                <a:latin typeface="Symbol" pitchFamily="18" charset="2"/>
              </a:rPr>
              <a:t>1</a:t>
            </a:r>
            <a:r>
              <a:rPr lang="en-US" sz="2400" baseline="-25000" dirty="0" smtClean="0"/>
              <a:t> </a:t>
            </a:r>
            <a:r>
              <a:rPr lang="en-US" sz="2400" dirty="0" smtClean="0"/>
              <a:t>and </a:t>
            </a:r>
            <a:r>
              <a:rPr lang="en-US" sz="2400" i="1" dirty="0" smtClean="0">
                <a:latin typeface="Symbol" pitchFamily="18" charset="2"/>
              </a:rPr>
              <a:t>m</a:t>
            </a:r>
            <a:r>
              <a:rPr lang="en-US" sz="2400" baseline="-25000" dirty="0" smtClean="0">
                <a:latin typeface="Symbol" pitchFamily="18" charset="2"/>
              </a:rPr>
              <a:t>2</a:t>
            </a:r>
            <a:r>
              <a:rPr lang="en-US" sz="2400" dirty="0" smtClean="0"/>
              <a:t> are equal if the confidence intervals overlap.</a:t>
            </a:r>
          </a:p>
          <a:p>
            <a:pPr marL="0" indent="0" algn="just" eaLnBrk="1" hangingPunct="1">
              <a:lnSpc>
                <a:spcPct val="130000"/>
              </a:lnSpc>
              <a:buFont typeface="Wingdings" pitchFamily="2" charset="2"/>
              <a:buNone/>
            </a:pPr>
            <a:r>
              <a:rPr lang="en-US" sz="2400" b="1" dirty="0" smtClean="0">
                <a:solidFill>
                  <a:srgbClr val="FF0000"/>
                </a:solidFill>
              </a:rPr>
              <a:t>This is WRONG </a:t>
            </a:r>
            <a:r>
              <a:rPr lang="en-US" sz="2400" dirty="0" smtClean="0"/>
              <a:t>because the variability in the sampling distribution for               from two independent samples is more complex and must take into account variability coming from both samples. Hence the more complex formula for the standard error. </a:t>
            </a:r>
          </a:p>
        </p:txBody>
      </p:sp>
      <p:graphicFrame>
        <p:nvGraphicFramePr>
          <p:cNvPr id="7170" name="Object 5"/>
          <p:cNvGraphicFramePr>
            <a:graphicFrameLocks noChangeAspect="1"/>
          </p:cNvGraphicFramePr>
          <p:nvPr/>
        </p:nvGraphicFramePr>
        <p:xfrm>
          <a:off x="3429000" y="5486400"/>
          <a:ext cx="1905000" cy="990600"/>
        </p:xfrm>
        <a:graphic>
          <a:graphicData uri="http://schemas.openxmlformats.org/presentationml/2006/ole">
            <p:oleObj spid="_x0000_s83970" name="Equation" r:id="rId4" imgW="952087" imgH="495085" progId="Equation.3">
              <p:embed/>
            </p:oleObj>
          </a:graphicData>
        </a:graphic>
      </p:graphicFrame>
      <p:graphicFrame>
        <p:nvGraphicFramePr>
          <p:cNvPr id="7171" name="Object 4"/>
          <p:cNvGraphicFramePr>
            <a:graphicFrameLocks noChangeAspect="1"/>
          </p:cNvGraphicFramePr>
          <p:nvPr/>
        </p:nvGraphicFramePr>
        <p:xfrm>
          <a:off x="2590800" y="3851565"/>
          <a:ext cx="914400" cy="487363"/>
        </p:xfrm>
        <a:graphic>
          <a:graphicData uri="http://schemas.openxmlformats.org/presentationml/2006/ole">
            <p:oleObj spid="_x0000_s83971" name="Equation" r:id="rId5" imgW="406048" imgH="215713" progId="Equation.3">
              <p:embed/>
            </p:oleObj>
          </a:graphicData>
        </a:graphic>
      </p:graphicFrame>
      <p:sp>
        <p:nvSpPr>
          <p:cNvPr id="6" name="Slide Number Placeholder 5"/>
          <p:cNvSpPr>
            <a:spLocks noGrp="1"/>
          </p:cNvSpPr>
          <p:nvPr>
            <p:ph type="sldNum" sz="quarter" idx="12"/>
          </p:nvPr>
        </p:nvSpPr>
        <p:spPr/>
        <p:txBody>
          <a:bodyPr/>
          <a:lstStyle/>
          <a:p>
            <a:fld id="{EAFCB071-3725-475B-BD64-181555A8C3AD}" type="slidenum">
              <a:rPr lang="en-US" smtClean="0"/>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6147"/>
                                        </p:tgtEl>
                                      </p:cBhvr>
                                      <p:by x="150000" y="150000"/>
                                    </p:animScale>
                                  </p:childTnLst>
                                  <p:subTnLst>
                                    <p:audio>
                                      <p:cMediaNode>
                                        <p:cTn display="0" masterRel="sameClick">
                                          <p:stCondLst>
                                            <p:cond evt="begin" delay="0">
                                              <p:tn val="5"/>
                                            </p:cond>
                                          </p:stCondLst>
                                          <p:endCondLst>
                                            <p:cond evt="onStopAudio" delay="0">
                                              <p:tgtEl>
                                                <p:sldTgt/>
                                              </p:tgtEl>
                                            </p:cond>
                                          </p:endCondLst>
                                        </p:cTn>
                                        <p:tgtEl>
                                          <p:sndTgt r:embed="rId3" name="Scream_Psycho.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7172">
                                            <p:txEl>
                                              <p:pRg st="0" end="0"/>
                                            </p:txEl>
                                          </p:spTgt>
                                        </p:tgtEl>
                                        <p:attrNameLst>
                                          <p:attrName>style.visibility</p:attrName>
                                        </p:attrNameLst>
                                      </p:cBhvr>
                                      <p:to>
                                        <p:strVal val="visible"/>
                                      </p:to>
                                    </p:set>
                                    <p:anim calcmode="lin" valueType="num">
                                      <p:cBhvr additive="base">
                                        <p:cTn id="11" dur="500" fill="hold"/>
                                        <p:tgtEl>
                                          <p:spTgt spid="717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17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7172">
                                            <p:txEl>
                                              <p:pRg st="1" end="1"/>
                                            </p:txEl>
                                          </p:spTgt>
                                        </p:tgtEl>
                                        <p:attrNameLst>
                                          <p:attrName>style.visibility</p:attrName>
                                        </p:attrNameLst>
                                      </p:cBhvr>
                                      <p:to>
                                        <p:strVal val="visible"/>
                                      </p:to>
                                    </p:set>
                                    <p:anim calcmode="lin" valueType="num">
                                      <p:cBhvr additive="base">
                                        <p:cTn id="17" dur="500" fill="hold"/>
                                        <p:tgtEl>
                                          <p:spTgt spid="7172">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7172">
                                            <p:txEl>
                                              <p:pRg st="1" end="1"/>
                                            </p:txEl>
                                          </p:spTgt>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171"/>
                                        </p:tgtEl>
                                        <p:attrNameLst>
                                          <p:attrName>style.visibility</p:attrName>
                                        </p:attrNameLst>
                                      </p:cBhvr>
                                      <p:to>
                                        <p:strVal val="visible"/>
                                      </p:to>
                                    </p:set>
                                    <p:anim calcmode="lin" valueType="num">
                                      <p:cBhvr additive="base">
                                        <p:cTn id="21" dur="500" fill="hold"/>
                                        <p:tgtEl>
                                          <p:spTgt spid="7171"/>
                                        </p:tgtEl>
                                        <p:attrNameLst>
                                          <p:attrName>ppt_x</p:attrName>
                                        </p:attrNameLst>
                                      </p:cBhvr>
                                      <p:tavLst>
                                        <p:tav tm="0">
                                          <p:val>
                                            <p:strVal val="1+#ppt_w/2"/>
                                          </p:val>
                                        </p:tav>
                                        <p:tav tm="100000">
                                          <p:val>
                                            <p:strVal val="#ppt_x"/>
                                          </p:val>
                                        </p:tav>
                                      </p:tavLst>
                                    </p:anim>
                                    <p:anim calcmode="lin" valueType="num">
                                      <p:cBhvr additive="base">
                                        <p:cTn id="22" dur="500" fill="hold"/>
                                        <p:tgtEl>
                                          <p:spTgt spid="7171"/>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7170"/>
                                        </p:tgtEl>
                                        <p:attrNameLst>
                                          <p:attrName>style.visibility</p:attrName>
                                        </p:attrNameLst>
                                      </p:cBhvr>
                                      <p:to>
                                        <p:strVal val="visible"/>
                                      </p:to>
                                    </p:set>
                                    <p:anim calcmode="lin" valueType="num">
                                      <p:cBhvr additive="base">
                                        <p:cTn id="27" dur="500" fill="hold"/>
                                        <p:tgtEl>
                                          <p:spTgt spid="7170"/>
                                        </p:tgtEl>
                                        <p:attrNameLst>
                                          <p:attrName>ppt_x</p:attrName>
                                        </p:attrNameLst>
                                      </p:cBhvr>
                                      <p:tavLst>
                                        <p:tav tm="0">
                                          <p:val>
                                            <p:strVal val="#ppt_x"/>
                                          </p:val>
                                        </p:tav>
                                        <p:tav tm="100000">
                                          <p:val>
                                            <p:strVal val="#ppt_x"/>
                                          </p:val>
                                        </p:tav>
                                      </p:tavLst>
                                    </p:anim>
                                    <p:anim calcmode="lin" valueType="num">
                                      <p:cBhvr additive="base">
                                        <p:cTn id="2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717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Reason for Contradictory Result</a:t>
            </a:r>
          </a:p>
        </p:txBody>
      </p:sp>
      <p:sp>
        <p:nvSpPr>
          <p:cNvPr id="3" name="Slide Number Placeholder 2"/>
          <p:cNvSpPr>
            <a:spLocks noGrp="1"/>
          </p:cNvSpPr>
          <p:nvPr>
            <p:ph type="sldNum" sz="quarter" idx="12"/>
          </p:nvPr>
        </p:nvSpPr>
        <p:spPr/>
        <p:txBody>
          <a:bodyPr/>
          <a:lstStyle/>
          <a:p>
            <a:pPr>
              <a:defRPr/>
            </a:pPr>
            <a:fld id="{8BBF4694-EAAD-4049-8E91-AEB405644C4F}" type="slidenum">
              <a:rPr lang="en-US" smtClean="0"/>
              <a:pPr>
                <a:defRPr/>
              </a:pPr>
              <a:t>19</a:t>
            </a:fld>
            <a:endParaRPr lang="en-US"/>
          </a:p>
        </p:txBody>
      </p:sp>
      <p:graphicFrame>
        <p:nvGraphicFramePr>
          <p:cNvPr id="15364" name="Object 3"/>
          <p:cNvGraphicFramePr>
            <a:graphicFrameLocks noChangeAspect="1"/>
          </p:cNvGraphicFramePr>
          <p:nvPr/>
        </p:nvGraphicFramePr>
        <p:xfrm>
          <a:off x="1219200" y="1447800"/>
          <a:ext cx="6553200" cy="4216400"/>
        </p:xfrm>
        <a:graphic>
          <a:graphicData uri="http://schemas.openxmlformats.org/presentationml/2006/ole">
            <p:oleObj spid="_x0000_s454658" name="Equation" r:id="rId3" imgW="1638300" imgH="1054100" progId="">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Assessment Problem-3</a:t>
            </a:r>
            <a:br>
              <a:rPr lang="en-US" dirty="0" smtClean="0"/>
            </a:br>
            <a:r>
              <a:rPr lang="en-US" dirty="0" smtClean="0"/>
              <a:t>Objective Type</a:t>
            </a:r>
            <a:endParaRPr lang="en-US" dirty="0"/>
          </a:p>
        </p:txBody>
      </p:sp>
      <p:sp>
        <p:nvSpPr>
          <p:cNvPr id="2" name="Slide Number Placeholder 1"/>
          <p:cNvSpPr>
            <a:spLocks noGrp="1"/>
          </p:cNvSpPr>
          <p:nvPr>
            <p:ph type="sldNum" sz="quarter" idx="12"/>
          </p:nvPr>
        </p:nvSpPr>
        <p:spPr/>
        <p:txBody>
          <a:bodyPr/>
          <a:lstStyle/>
          <a:p>
            <a:fld id="{EAFCB071-3725-475B-BD64-181555A8C3AD}" type="slidenum">
              <a:rPr lang="en-US" smtClean="0"/>
              <a:pPr/>
              <a:t>20</a:t>
            </a:fld>
            <a:endParaRPr lang="en-US"/>
          </a:p>
        </p:txBody>
      </p:sp>
      <p:sp>
        <p:nvSpPr>
          <p:cNvPr id="6" name="Content Placeholder 5"/>
          <p:cNvSpPr>
            <a:spLocks noGrp="1"/>
          </p:cNvSpPr>
          <p:nvPr>
            <p:ph idx="1"/>
          </p:nvPr>
        </p:nvSpPr>
        <p:spPr/>
        <p:txBody>
          <a:bodyPr>
            <a:normAutofit fontScale="70000" lnSpcReduction="20000"/>
          </a:bodyPr>
          <a:lstStyle/>
          <a:p>
            <a:pPr algn="just"/>
            <a:r>
              <a:rPr lang="en-US" dirty="0" smtClean="0"/>
              <a:t>A finance major was asked to estimate the average total compensation of CEO's in the Computer industry. Data were randomly collected from 18 CEO's and the 97% confidence interval was calculated to be $2,181,260 to $5,836,180. Which of the following interpretations is correct?</a:t>
            </a:r>
          </a:p>
          <a:p>
            <a:pPr lvl="1"/>
            <a:r>
              <a:rPr lang="en-US" dirty="0" smtClean="0"/>
              <a:t>a. 	97% of the sampled total compensation values fell between 		$2,181,260 and $5,836,180.</a:t>
            </a:r>
          </a:p>
          <a:p>
            <a:pPr lvl="1"/>
            <a:r>
              <a:rPr lang="en-US" dirty="0" smtClean="0"/>
              <a:t>b. 	We are 97% confident that the mean of the sampled CEO's 		falls in the interval $2,181,260 to $5,836,180.</a:t>
            </a:r>
          </a:p>
          <a:p>
            <a:pPr lvl="1"/>
            <a:r>
              <a:rPr lang="en-US" dirty="0" smtClean="0"/>
              <a:t>c.	 In the population of Service industry CEO's, 97% of them 		will have total compensations that fall in the interval 			$2,181,260 to $5,836,180.</a:t>
            </a:r>
          </a:p>
          <a:p>
            <a:pPr lvl="1"/>
            <a:r>
              <a:rPr lang="en-US" dirty="0" smtClean="0"/>
              <a:t>d. 	We are 97% confident that the average total compensation 		of all CEO's in the Service industry falls in the interval 		$2,181,260 to $5,836,180.</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Problem-4</a:t>
            </a:r>
            <a:br>
              <a:rPr lang="en-US" dirty="0" smtClean="0"/>
            </a:br>
            <a:r>
              <a:rPr lang="en-US" dirty="0" smtClean="0"/>
              <a:t>Objective type</a:t>
            </a:r>
            <a:endParaRPr lang="en-US" dirty="0"/>
          </a:p>
        </p:txBody>
      </p:sp>
      <p:sp>
        <p:nvSpPr>
          <p:cNvPr id="3" name="Content Placeholder 2"/>
          <p:cNvSpPr>
            <a:spLocks noGrp="1"/>
          </p:cNvSpPr>
          <p:nvPr>
            <p:ph idx="1"/>
          </p:nvPr>
        </p:nvSpPr>
        <p:spPr/>
        <p:txBody>
          <a:bodyPr>
            <a:noAutofit/>
          </a:bodyPr>
          <a:lstStyle/>
          <a:p>
            <a:pPr algn="just"/>
            <a:r>
              <a:rPr lang="en-US" sz="2000" dirty="0" smtClean="0"/>
              <a:t>A finance major was asked to estimate the average total compensation of CEO's in the Computer industry. Data were randomly collected from 18 CEO's and the 97% confidence interval was calculated to be $2,181,260 to $5,836,180. Based on the interval above, do you believe the average total compensation of CEO's in the Computer industry is more than $3,000,000?</a:t>
            </a:r>
          </a:p>
          <a:p>
            <a:pPr lvl="1"/>
            <a:r>
              <a:rPr lang="en-US" sz="2000" dirty="0" smtClean="0"/>
              <a:t>a. Yes, and I am 97% confident of it.</a:t>
            </a:r>
          </a:p>
          <a:p>
            <a:pPr lvl="1"/>
            <a:r>
              <a:rPr lang="en-US" sz="2000" dirty="0" smtClean="0"/>
              <a:t>b. Yes, and I am 78% confident of it.</a:t>
            </a:r>
          </a:p>
          <a:p>
            <a:pPr lvl="1"/>
            <a:r>
              <a:rPr lang="en-US" sz="2000" dirty="0" smtClean="0"/>
              <a:t>c. I am 97% confident that the average compensation is $3,000,000.</a:t>
            </a:r>
          </a:p>
          <a:p>
            <a:pPr lvl="1"/>
            <a:r>
              <a:rPr lang="en-US" sz="2000" dirty="0" smtClean="0"/>
              <a:t>d. I cannot conclude that the average exceeds $3,000,000 at the 97% confidence level.</a:t>
            </a:r>
          </a:p>
          <a:p>
            <a:endParaRPr lang="en-US" sz="20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Problem-5</a:t>
            </a:r>
            <a:br>
              <a:rPr lang="en-US" dirty="0" smtClean="0"/>
            </a:br>
            <a:r>
              <a:rPr lang="en-US" dirty="0" smtClean="0"/>
              <a:t>Objective Type</a:t>
            </a:r>
            <a:endParaRPr lang="en-US" dirty="0"/>
          </a:p>
        </p:txBody>
      </p:sp>
      <p:sp>
        <p:nvSpPr>
          <p:cNvPr id="3" name="Content Placeholder 2"/>
          <p:cNvSpPr>
            <a:spLocks noGrp="1"/>
          </p:cNvSpPr>
          <p:nvPr>
            <p:ph idx="1"/>
          </p:nvPr>
        </p:nvSpPr>
        <p:spPr/>
        <p:txBody>
          <a:bodyPr>
            <a:normAutofit/>
          </a:bodyPr>
          <a:lstStyle/>
          <a:p>
            <a:pPr algn="just"/>
            <a:r>
              <a:rPr lang="en-US" sz="2400" dirty="0" smtClean="0"/>
              <a:t>To estimate the proportion of statistics students that are females a confidence interval estimation is used. A random sample of 72 statistics students generated the following 90% confidence interval estimates: (.438 to .642). Based on this interval, is the population proportion of females equal to 60%?</a:t>
            </a:r>
          </a:p>
          <a:p>
            <a:pPr lvl="1"/>
            <a:r>
              <a:rPr lang="en-US" sz="2000" dirty="0" smtClean="0"/>
              <a:t>a. No, and we are 90% sure of it.</a:t>
            </a:r>
          </a:p>
          <a:p>
            <a:pPr lvl="1"/>
            <a:r>
              <a:rPr lang="en-US" sz="2000" dirty="0" smtClean="0"/>
              <a:t>b. Yes, and we are 90% sure of it.</a:t>
            </a:r>
          </a:p>
          <a:p>
            <a:pPr lvl="1"/>
            <a:r>
              <a:rPr lang="en-US" sz="2000" dirty="0" smtClean="0"/>
              <a:t>c. No. The proportion is 54.17%</a:t>
            </a:r>
          </a:p>
          <a:p>
            <a:pPr lvl="1"/>
            <a:r>
              <a:rPr lang="en-US" sz="2000" dirty="0" smtClean="0"/>
              <a:t>d. Maybe. 60% is a believable value of the population proportion based on the information above.</a:t>
            </a:r>
            <a:endParaRPr lang="en-US" sz="20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Problem-6</a:t>
            </a:r>
            <a:br>
              <a:rPr lang="en-US" dirty="0" smtClean="0"/>
            </a:br>
            <a:r>
              <a:rPr lang="en-US" dirty="0" smtClean="0"/>
              <a:t>Objective Type</a:t>
            </a:r>
            <a:endParaRPr lang="en-US" dirty="0"/>
          </a:p>
        </p:txBody>
      </p:sp>
      <p:sp>
        <p:nvSpPr>
          <p:cNvPr id="3" name="Content Placeholder 2"/>
          <p:cNvSpPr>
            <a:spLocks noGrp="1"/>
          </p:cNvSpPr>
          <p:nvPr>
            <p:ph idx="1"/>
          </p:nvPr>
        </p:nvSpPr>
        <p:spPr/>
        <p:txBody>
          <a:bodyPr>
            <a:noAutofit/>
          </a:bodyPr>
          <a:lstStyle/>
          <a:p>
            <a:pPr algn="just"/>
            <a:r>
              <a:rPr lang="en-US" sz="2400" dirty="0" smtClean="0"/>
              <a:t>Suppose a large labor union wishes to estimate the mean number of hours per month a union member is absent from work. The union decides to sample 320 of its members at random and monitor their working time for 1 month. At the end of the month, the total number of hours absent from work is recorded for each employee. If the mean and standard deviation of the sample are </a:t>
            </a:r>
            <a:r>
              <a:rPr lang="en-US" sz="2400" i="1" dirty="0" smtClean="0"/>
              <a:t>x </a:t>
            </a:r>
            <a:r>
              <a:rPr lang="en-US" sz="2400" dirty="0" smtClean="0"/>
              <a:t>= 9.6 hours and </a:t>
            </a:r>
            <a:r>
              <a:rPr lang="en-US" sz="2400" i="1" dirty="0" smtClean="0"/>
              <a:t>s </a:t>
            </a:r>
            <a:r>
              <a:rPr lang="en-US" sz="2400" dirty="0" smtClean="0"/>
              <a:t>= 6.4 hours, find a 90% confidence interval for the true mean number of hours absent per month per employee.</a:t>
            </a:r>
          </a:p>
          <a:p>
            <a:pPr lvl="1"/>
            <a:r>
              <a:rPr lang="en-US" sz="2000" dirty="0" smtClean="0"/>
              <a:t>a. 9.6 ± .458</a:t>
            </a:r>
          </a:p>
          <a:p>
            <a:pPr lvl="1"/>
            <a:r>
              <a:rPr lang="en-US" sz="2000" dirty="0" smtClean="0"/>
              <a:t>b. 9.6 ± .033</a:t>
            </a:r>
          </a:p>
          <a:p>
            <a:pPr lvl="1"/>
            <a:r>
              <a:rPr lang="en-US" sz="2000" dirty="0" smtClean="0"/>
              <a:t>c. 9.6 ± .211</a:t>
            </a:r>
          </a:p>
          <a:p>
            <a:pPr lvl="1"/>
            <a:r>
              <a:rPr lang="en-US" sz="2000" dirty="0" smtClean="0"/>
              <a:t>d. 9.6 ± .589</a:t>
            </a:r>
          </a:p>
          <a:p>
            <a:endParaRPr lang="en-US" sz="2400"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AFCB071-3725-475B-BD64-181555A8C3AD}" type="slidenum">
              <a:rPr lang="en-US" smtClean="0"/>
              <a:pPr/>
              <a:t>24</a:t>
            </a:fld>
            <a:endParaRPr lang="en-US"/>
          </a:p>
        </p:txBody>
      </p:sp>
      <p:sp>
        <p:nvSpPr>
          <p:cNvPr id="5" name="Rectangle 5"/>
          <p:cNvSpPr>
            <a:spLocks noGrp="1" noChangeArrowheads="1"/>
          </p:cNvSpPr>
          <p:nvPr>
            <p:ph type="title"/>
          </p:nvPr>
        </p:nvSpPr>
        <p:spPr>
          <a:noFill/>
          <a:ln/>
        </p:spPr>
        <p:txBody>
          <a:bodyPr>
            <a:normAutofit fontScale="90000"/>
          </a:bodyPr>
          <a:lstStyle/>
          <a:p>
            <a:pPr algn="l"/>
            <a:r>
              <a:rPr lang="en-US" sz="3600" b="1" dirty="0" smtClean="0"/>
              <a:t/>
            </a:r>
            <a:br>
              <a:rPr lang="en-US" sz="3600" b="1" dirty="0" smtClean="0"/>
            </a:br>
            <a:r>
              <a:rPr lang="en-US" sz="3600" b="1" dirty="0" smtClean="0">
                <a:solidFill>
                  <a:schemeClr val="tx1"/>
                </a:solidFill>
              </a:rPr>
              <a:t>Confidence </a:t>
            </a:r>
            <a:r>
              <a:rPr lang="en-US" sz="3600" b="1" dirty="0">
                <a:solidFill>
                  <a:schemeClr val="tx1"/>
                </a:solidFill>
              </a:rPr>
              <a:t>Interval on the Variance and Standard Deviation of a Normal Distribution</a:t>
            </a:r>
            <a:br>
              <a:rPr lang="en-US" sz="3600" b="1" dirty="0">
                <a:solidFill>
                  <a:schemeClr val="tx1"/>
                </a:solidFill>
              </a:rPr>
            </a:br>
            <a:endParaRPr lang="en-US" sz="3600" b="1" dirty="0">
              <a:solidFill>
                <a:schemeClr val="tx1"/>
              </a:solidFill>
            </a:endParaRPr>
          </a:p>
        </p:txBody>
      </p:sp>
      <p:sp>
        <p:nvSpPr>
          <p:cNvPr id="6" name="Rectangle 5"/>
          <p:cNvSpPr>
            <a:spLocks noGrp="1" noChangeArrowheads="1"/>
          </p:cNvSpPr>
          <p:nvPr>
            <p:ph idx="1"/>
          </p:nvPr>
        </p:nvSpPr>
        <p:spPr>
          <a:noFill/>
          <a:ln/>
        </p:spPr>
        <p:txBody>
          <a:bodyPr/>
          <a:lstStyle/>
          <a:p>
            <a:pPr algn="l"/>
            <a:r>
              <a:rPr lang="en-US" sz="3600" b="1" dirty="0" smtClean="0">
                <a:solidFill>
                  <a:schemeClr val="tx1"/>
                </a:solidFill>
              </a:rPr>
              <a:t>Definition</a:t>
            </a:r>
          </a:p>
          <a:p>
            <a:pPr algn="l">
              <a:buNone/>
            </a:pPr>
            <a:endParaRPr lang="en-US" sz="3600" b="1" dirty="0">
              <a:solidFill>
                <a:schemeClr val="tx1"/>
              </a:solidFill>
            </a:endParaRPr>
          </a:p>
        </p:txBody>
      </p:sp>
      <p:pic>
        <p:nvPicPr>
          <p:cNvPr id="7" name="Picture 8"/>
          <p:cNvPicPr>
            <a:picLocks noChangeAspect="1" noChangeArrowheads="1"/>
          </p:cNvPicPr>
          <p:nvPr/>
        </p:nvPicPr>
        <p:blipFill>
          <a:blip r:embed="rId3" cstate="print"/>
          <a:srcRect/>
          <a:stretch>
            <a:fillRect/>
          </a:stretch>
        </p:blipFill>
        <p:spPr bwMode="auto">
          <a:xfrm>
            <a:off x="0" y="2362200"/>
            <a:ext cx="9144000" cy="2819400"/>
          </a:xfrm>
          <a:prstGeom prst="rect">
            <a:avLst/>
          </a:prstGeom>
          <a:noFill/>
          <a:ln w="9525">
            <a:noFill/>
            <a:miter lim="800000"/>
            <a:headEnd/>
            <a:tailEnd/>
          </a:ln>
          <a:effectLst/>
        </p:spPr>
      </p:pic>
      <p:sp>
        <p:nvSpPr>
          <p:cNvPr id="8" name="Rectangle 7"/>
          <p:cNvSpPr/>
          <p:nvPr/>
        </p:nvSpPr>
        <p:spPr>
          <a:xfrm>
            <a:off x="7391400" y="3581400"/>
            <a:ext cx="1295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Test Statistics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00"/>
                </a:solidFill>
                <a:latin typeface="Arial" pitchFamily="34" charset="0"/>
              </a:rPr>
              <a:t>Probability density functions of several </a:t>
            </a:r>
            <a:r>
              <a:rPr lang="en-US" dirty="0" smtClean="0">
                <a:solidFill>
                  <a:srgbClr val="000000"/>
                </a:solidFill>
                <a:latin typeface="Arial" pitchFamily="34" charset="0"/>
                <a:sym typeface="Symbol" pitchFamily="18" charset="2"/>
              </a:rPr>
              <a:t></a:t>
            </a:r>
            <a:r>
              <a:rPr lang="en-US" baseline="30000" dirty="0" smtClean="0">
                <a:solidFill>
                  <a:srgbClr val="000000"/>
                </a:solidFill>
                <a:latin typeface="Arial" pitchFamily="34" charset="0"/>
                <a:sym typeface="Symbol" pitchFamily="18" charset="2"/>
              </a:rPr>
              <a:t>2</a:t>
            </a:r>
            <a:r>
              <a:rPr lang="en-US" dirty="0" smtClean="0">
                <a:solidFill>
                  <a:srgbClr val="000000"/>
                </a:solidFill>
                <a:latin typeface="Arial" pitchFamily="34" charset="0"/>
                <a:sym typeface="Symbol" pitchFamily="18" charset="2"/>
              </a:rPr>
              <a:t> distributions</a:t>
            </a:r>
            <a:r>
              <a:rPr lang="en-US" dirty="0" smtClean="0">
                <a:solidFill>
                  <a:srgbClr val="000000"/>
                </a:solidFill>
                <a:latin typeface="Arial" pitchFamily="34" charset="0"/>
              </a:rPr>
              <a:t>.</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25</a:t>
            </a:fld>
            <a:endParaRPr lang="en-US"/>
          </a:p>
        </p:txBody>
      </p:sp>
      <p:pic>
        <p:nvPicPr>
          <p:cNvPr id="5" name="Picture 8"/>
          <p:cNvPicPr>
            <a:picLocks noGrp="1" noChangeAspect="1" noChangeArrowheads="1"/>
          </p:cNvPicPr>
          <p:nvPr>
            <p:ph idx="1"/>
          </p:nvPr>
        </p:nvPicPr>
        <p:blipFill>
          <a:blip r:embed="rId3" cstate="print"/>
          <a:srcRect/>
          <a:stretch>
            <a:fillRect/>
          </a:stretch>
        </p:blipFill>
        <p:spPr bwMode="auto">
          <a:xfrm>
            <a:off x="1905000" y="1872178"/>
            <a:ext cx="5334000" cy="43000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00"/>
                </a:solidFill>
                <a:latin typeface="Arial" pitchFamily="34" charset="0"/>
                <a:sym typeface="Symbol" pitchFamily="18" charset="2"/>
              </a:rPr>
              <a:t></a:t>
            </a:r>
            <a:r>
              <a:rPr lang="en-US" baseline="30000" dirty="0" smtClean="0">
                <a:solidFill>
                  <a:srgbClr val="000000"/>
                </a:solidFill>
                <a:latin typeface="Arial" pitchFamily="34" charset="0"/>
                <a:sym typeface="Symbol" pitchFamily="18" charset="2"/>
              </a:rPr>
              <a:t>2</a:t>
            </a:r>
            <a:r>
              <a:rPr lang="en-US" dirty="0" smtClean="0">
                <a:solidFill>
                  <a:srgbClr val="000000"/>
                </a:solidFill>
                <a:latin typeface="Arial" pitchFamily="34" charset="0"/>
                <a:sym typeface="Symbol" pitchFamily="18" charset="2"/>
              </a:rPr>
              <a:t> distribution.</a:t>
            </a:r>
            <a:endParaRPr lang="en-US" dirty="0"/>
          </a:p>
        </p:txBody>
      </p:sp>
      <p:sp>
        <p:nvSpPr>
          <p:cNvPr id="3" name="Content Placeholder 2"/>
          <p:cNvSpPr>
            <a:spLocks noGrp="1"/>
          </p:cNvSpPr>
          <p:nvPr>
            <p:ph idx="1"/>
          </p:nvPr>
        </p:nvSpPr>
        <p:spPr/>
        <p:txBody>
          <a:bodyPr/>
          <a:lstStyle/>
          <a:p>
            <a:r>
              <a:rPr lang="en-US" dirty="0" smtClean="0"/>
              <a:t>The chi-square ( ) distribution is obtained from the values of the ratio of the sample variance and population variance multiplied by the degrees of freedom. This occurs when the population is normally distributed with population variance </a:t>
            </a:r>
            <a:r>
              <a:rPr lang="el-GR" dirty="0" smtClean="0"/>
              <a:t>δ</a:t>
            </a:r>
            <a:r>
              <a:rPr lang="en-US" baseline="30000" dirty="0" smtClean="0"/>
              <a:t>2</a:t>
            </a:r>
            <a:r>
              <a:rPr lang="en-US" dirty="0" smtClean="0"/>
              <a:t>.</a:t>
            </a:r>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26</a:t>
            </a:fld>
            <a:endParaRPr lang="en-US"/>
          </a:p>
        </p:txBody>
      </p:sp>
      <p:pic>
        <p:nvPicPr>
          <p:cNvPr id="5" name="Picture 4" descr="https://people.richland.edu/james/lecture/m170/ch12-int.htg/img.gif"/>
          <p:cNvPicPr/>
          <p:nvPr/>
        </p:nvPicPr>
        <p:blipFill>
          <a:blip r:embed="rId3"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2819400" y="4829175"/>
            <a:ext cx="2667000" cy="962025"/>
          </a:xfrm>
          <a:prstGeom prst="rect">
            <a:avLst/>
          </a:prstGeom>
          <a:noFill/>
          <a:ln>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and Characteristics:</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smtClean="0"/>
              <a:t>Chi-square density curves are right-skewed. </a:t>
            </a:r>
          </a:p>
          <a:p>
            <a:pPr lvl="0"/>
            <a:r>
              <a:rPr lang="en-US" dirty="0" smtClean="0"/>
              <a:t>Each Chi-square random variable is associated with a degree of freedom (υ), .  As υ increase, Chi-square curves become more symmetric.</a:t>
            </a:r>
          </a:p>
          <a:p>
            <a:pPr lvl="0"/>
            <a:r>
              <a:rPr lang="en-US" dirty="0" smtClean="0"/>
              <a:t>Z</a:t>
            </a:r>
            <a:r>
              <a:rPr lang="en-US" baseline="30000" dirty="0" smtClean="0"/>
              <a:t>2</a:t>
            </a:r>
            <a:r>
              <a:rPr lang="en-US" dirty="0" smtClean="0"/>
              <a:t>, the square of a normal[0,1] random variable, follows a Chi square (with1 </a:t>
            </a:r>
            <a:r>
              <a:rPr lang="en-US" dirty="0" err="1" smtClean="0"/>
              <a:t>df</a:t>
            </a:r>
            <a:r>
              <a:rPr lang="en-US" dirty="0" smtClean="0"/>
              <a:t>)distribution.</a:t>
            </a:r>
          </a:p>
          <a:p>
            <a:r>
              <a:rPr lang="en-US" dirty="0" smtClean="0"/>
              <a:t>Chi-square is non-negative and the ratio of two non-negative values, therefore must be non-negative itself.</a:t>
            </a:r>
          </a:p>
          <a:p>
            <a:r>
              <a:rPr lang="en-US" dirty="0" smtClean="0"/>
              <a:t>Chi-square is non-symmetric</a:t>
            </a:r>
          </a:p>
          <a:p>
            <a:r>
              <a:rPr lang="en-US" dirty="0" smtClean="0"/>
              <a:t>There are many different chi-square distributions, one for each degree of freedom.</a:t>
            </a:r>
          </a:p>
          <a:p>
            <a:r>
              <a:rPr lang="en-US" dirty="0" smtClean="0"/>
              <a:t>The degrees of freedom when working with a single population variance is n-1.</a:t>
            </a:r>
            <a:endParaRPr lang="en-US" smtClean="0"/>
          </a:p>
          <a:p>
            <a:pPr lvl="0"/>
            <a:endParaRPr lang="en-US" dirty="0" smtClean="0"/>
          </a:p>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Confidence Interval construction for population variance.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Can we find CI for population standard deviation??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30</a:t>
            </a:fld>
            <a:endParaRPr lang="en-US"/>
          </a:p>
        </p:txBody>
      </p:sp>
      <p:pic>
        <p:nvPicPr>
          <p:cNvPr id="510978" name="Picture 2" descr="C:\Users\USER\Desktop\vcomsats\20200908.png"/>
          <p:cNvPicPr>
            <a:picLocks noChangeAspect="1" noChangeArrowheads="1"/>
          </p:cNvPicPr>
          <p:nvPr/>
        </p:nvPicPr>
        <p:blipFill>
          <a:blip r:embed="rId3" cstate="print"/>
          <a:srcRect/>
          <a:stretch>
            <a:fillRect/>
          </a:stretch>
        </p:blipFill>
        <p:spPr bwMode="auto">
          <a:xfrm>
            <a:off x="0" y="0"/>
            <a:ext cx="9144000" cy="685799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Problem-33</a:t>
            </a:r>
            <a:endParaRPr lang="en-US" dirty="0"/>
          </a:p>
        </p:txBody>
      </p:sp>
      <p:sp>
        <p:nvSpPr>
          <p:cNvPr id="3" name="Content Placeholder 2"/>
          <p:cNvSpPr>
            <a:spLocks noGrp="1"/>
          </p:cNvSpPr>
          <p:nvPr>
            <p:ph idx="1"/>
          </p:nvPr>
        </p:nvSpPr>
        <p:spPr/>
        <p:txBody>
          <a:bodyPr/>
          <a:lstStyle/>
          <a:p>
            <a:pPr algn="just"/>
            <a:r>
              <a:rPr lang="en-US" dirty="0" smtClean="0"/>
              <a:t>A cigarette manufacturer wants to test the claim that the variance of the nicotine content of its cigs. is 0.644 milligram. Assume that it is normally distributed. A sample of 20 cigs. has a std. dev. of 1.00 milligram. Calculate 95% confidence limits for population variance.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Problem-33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Problem-3</a:t>
            </a:r>
            <a:endParaRPr lang="en-US" dirty="0"/>
          </a:p>
        </p:txBody>
      </p:sp>
      <p:sp>
        <p:nvSpPr>
          <p:cNvPr id="3" name="Content Placeholder 2"/>
          <p:cNvSpPr>
            <a:spLocks noGrp="1"/>
          </p:cNvSpPr>
          <p:nvPr>
            <p:ph idx="1"/>
          </p:nvPr>
        </p:nvSpPr>
        <p:spPr/>
        <p:txBody>
          <a:bodyPr/>
          <a:lstStyle/>
          <a:p>
            <a:pPr algn="just"/>
            <a:r>
              <a:rPr lang="en-US" dirty="0" smtClean="0"/>
              <a:t>A machine dispenses a liquid drug into bottles in such a way that the standard deviation of the contents is 81 milliliters. A new machine is tested on a sample of 24 containers and the standard deviation for this sample group is found to be 26 milliliters. Calculate 95% confidence limits for population variance.</a:t>
            </a:r>
            <a:endParaRPr lang="en-US" dirty="0"/>
          </a:p>
        </p:txBody>
      </p:sp>
      <p:sp>
        <p:nvSpPr>
          <p:cNvPr id="4" name="Slide Number Placeholder 3"/>
          <p:cNvSpPr>
            <a:spLocks noGrp="1"/>
          </p:cNvSpPr>
          <p:nvPr>
            <p:ph type="sldNum" sz="quarter" idx="12"/>
          </p:nvPr>
        </p:nvSpPr>
        <p:spPr/>
        <p:txBody>
          <a:bodyPr/>
          <a:lstStyle/>
          <a:p>
            <a:fld id="{EAFCB071-3725-475B-BD64-181555A8C3AD}"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Assessment Problem              Discussion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AFCB071-3725-475B-BD64-181555A8C3AD}" type="slidenum">
              <a:rPr lang="en-US" smtClean="0"/>
              <a:pPr/>
              <a:t>34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3118</TotalTime>
  <Words>1308</Words>
  <Application>Microsoft Office PowerPoint</Application>
  <PresentationFormat>On-screen Show (4:3)</PresentationFormat>
  <Paragraphs>121</Paragraphs>
  <Slides>34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Office Theme</vt:lpstr>
      <vt:lpstr>Equation</vt:lpstr>
      <vt:lpstr>Virtual COMSATS Inferential Statistics Lecture-15</vt:lpstr>
      <vt:lpstr>Recap of last lecture</vt:lpstr>
      <vt:lpstr>Objective of this lecture</vt:lpstr>
      <vt:lpstr>Practice Problem-3</vt:lpstr>
      <vt:lpstr>Practice Problem-3              Solution</vt:lpstr>
      <vt:lpstr>Practice Problem-4</vt:lpstr>
      <vt:lpstr>Practice Problem-4             Solution</vt:lpstr>
      <vt:lpstr>Practice Problem-5</vt:lpstr>
      <vt:lpstr>Practice Problem-5             Solution</vt:lpstr>
      <vt:lpstr>Practice Problem-6</vt:lpstr>
      <vt:lpstr>Practice problem-6            Solution</vt:lpstr>
      <vt:lpstr>Practice Problem-7</vt:lpstr>
      <vt:lpstr>Practice Problem-7           Solution</vt:lpstr>
      <vt:lpstr>Practice Problem-8</vt:lpstr>
      <vt:lpstr>Practice Problem-8             Solution</vt:lpstr>
      <vt:lpstr>Practice Problem-9 </vt:lpstr>
      <vt:lpstr>Practice Problem-9             Solution</vt:lpstr>
      <vt:lpstr>Common Mistake !!!</vt:lpstr>
      <vt:lpstr>Reason for Contradictory Result</vt:lpstr>
      <vt:lpstr>Assessment Problem-3 Objective Type</vt:lpstr>
      <vt:lpstr>Assessment Problem-4 Objective type</vt:lpstr>
      <vt:lpstr>Assessment Problem-5 Objective Type</vt:lpstr>
      <vt:lpstr>Assessment Problem-6 Objective Type</vt:lpstr>
      <vt:lpstr> Confidence Interval on the Variance and Standard Deviation of a Normal Distribution </vt:lpstr>
      <vt:lpstr>Probability density functions of several 2 distributions.</vt:lpstr>
      <vt:lpstr>2 distribution.</vt:lpstr>
      <vt:lpstr>Properties and Characteristics:</vt:lpstr>
      <vt:lpstr>Confidence Interval construction for population variance.</vt:lpstr>
      <vt:lpstr>Can we find CI for population standard deviation??</vt:lpstr>
      <vt:lpstr>Slide 30</vt:lpstr>
      <vt:lpstr>Problem-33</vt:lpstr>
      <vt:lpstr>Problem-33                          Solution</vt:lpstr>
      <vt:lpstr>Assessment Problem-3</vt:lpstr>
      <vt:lpstr>Assessment Problem              Discussion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NTS</cp:lastModifiedBy>
  <cp:revision>316</cp:revision>
  <dcterms:created xsi:type="dcterms:W3CDTF">2013-11-01T10:53:11Z</dcterms:created>
  <dcterms:modified xsi:type="dcterms:W3CDTF">2013-11-16T13:22:08Z</dcterms:modified>
</cp:coreProperties>
</file>