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85" r:id="rId2"/>
    <p:sldId id="391" r:id="rId3"/>
    <p:sldId id="432" r:id="rId4"/>
    <p:sldId id="433" r:id="rId5"/>
    <p:sldId id="434" r:id="rId6"/>
    <p:sldId id="435" r:id="rId7"/>
    <p:sldId id="436" r:id="rId8"/>
    <p:sldId id="437" r:id="rId9"/>
    <p:sldId id="438" r:id="rId10"/>
    <p:sldId id="439" r:id="rId11"/>
    <p:sldId id="440" r:id="rId12"/>
    <p:sldId id="450" r:id="rId13"/>
    <p:sldId id="451" r:id="rId14"/>
    <p:sldId id="446" r:id="rId15"/>
    <p:sldId id="447" r:id="rId16"/>
    <p:sldId id="452" r:id="rId17"/>
    <p:sldId id="441" r:id="rId18"/>
    <p:sldId id="442" r:id="rId19"/>
    <p:sldId id="443" r:id="rId20"/>
    <p:sldId id="444" r:id="rId21"/>
    <p:sldId id="445" r:id="rId22"/>
    <p:sldId id="395" r:id="rId23"/>
    <p:sldId id="448" r:id="rId24"/>
    <p:sldId id="396" r:id="rId25"/>
    <p:sldId id="397"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38" d="100"/>
          <a:sy n="38" d="100"/>
        </p:scale>
        <p:origin x="-1526" y="-8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87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6D4954-28B6-4A01-99D3-243D8D998E0B}" type="datetimeFigureOut">
              <a:rPr lang="en-US" smtClean="0"/>
              <a:pPr/>
              <a:t>11/16/2013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91F82D-4FCD-4D04-89AD-E8076DEB8B1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3A854A-9C69-4C6E-A47D-CD7249DF803D}"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C81CCD-E486-4A07-9E83-40E694BE8446}"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00E257-838C-40E6-8903-6046D923B95B}"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BA5DEF2-8E72-4D1D-88C4-9FCECA181A70}" type="datetime1">
              <a:rPr lang="en-US" smtClean="0"/>
              <a:pPr/>
              <a:t>11/16/2013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08A833-45D9-4BB7-A271-CB96F511DE59}" type="datetime1">
              <a:rPr lang="en-US" smtClean="0"/>
              <a:pPr/>
              <a:t>11/16/2013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156EB1-1AAE-4E56-80BE-9D2CAA986401}" type="datetime1">
              <a:rPr lang="en-US" smtClean="0"/>
              <a:pPr/>
              <a:t>11/16/2013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D9FFE7-5A2B-4E63-AD84-61B6E2F0ADA9}" type="datetime1">
              <a:rPr lang="en-US" smtClean="0"/>
              <a:pPr/>
              <a:t>11/16/2013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B16B22-1ACD-4249-818F-88960EDB69EA}" type="datetime1">
              <a:rPr lang="en-US" smtClean="0"/>
              <a:pPr/>
              <a:t>11/16/2013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863280-751E-4396-8B2C-27E7D6968AC8}" type="datetime1">
              <a:rPr lang="en-US" smtClean="0"/>
              <a:pPr/>
              <a:t>11/16/2013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8498C-CCC5-422A-AB4E-124800E141FC}"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D8328A-7FC4-4A1A-BD7B-73658CDA22C0}"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098A06-3FBF-4E9C-B397-13663964110A}" type="datetime1">
              <a:rPr lang="en-US" smtClean="0"/>
              <a:pPr/>
              <a:t>11/16/2013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FCB071-3725-475B-BD64-181555A8C3A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5.gi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p:txBody>
          <a:bodyPr/>
          <a:lstStyle/>
          <a:p>
            <a:pPr>
              <a:defRPr/>
            </a:pPr>
            <a:fld id="{175B0495-C064-43B2-BCCA-EE40CC0A3FD1}" type="slidenum">
              <a:rPr lang="en-US"/>
              <a:pPr>
                <a:defRPr/>
              </a:pPr>
              <a:t>1</a:t>
            </a:fld>
            <a:endParaRPr lang="en-US"/>
          </a:p>
        </p:txBody>
      </p:sp>
      <p:sp>
        <p:nvSpPr>
          <p:cNvPr id="5123" name="Rectangle 2"/>
          <p:cNvSpPr>
            <a:spLocks noGrp="1" noChangeArrowheads="1"/>
          </p:cNvSpPr>
          <p:nvPr>
            <p:ph type="ctrTitle"/>
          </p:nvPr>
        </p:nvSpPr>
        <p:spPr>
          <a:xfrm>
            <a:off x="838200" y="1066800"/>
            <a:ext cx="7772400" cy="2133600"/>
          </a:xfrm>
        </p:spPr>
        <p:txBody>
          <a:bodyPr>
            <a:normAutofit fontScale="90000"/>
          </a:bodyPr>
          <a:lstStyle/>
          <a:p>
            <a:pPr eaLnBrk="1" hangingPunct="1"/>
            <a:r>
              <a:rPr lang="en-US" sz="4000" b="1" dirty="0" smtClean="0"/>
              <a:t>Virtual COMSATS</a:t>
            </a:r>
            <a:br>
              <a:rPr lang="en-US" sz="4000" b="1" dirty="0" smtClean="0"/>
            </a:br>
            <a:r>
              <a:rPr lang="en-US" sz="4000" b="1" dirty="0" smtClean="0"/>
              <a:t>Inferential Statistics</a:t>
            </a:r>
            <a:br>
              <a:rPr lang="en-US" sz="4000" b="1" dirty="0" smtClean="0"/>
            </a:br>
            <a:r>
              <a:rPr lang="en-US" sz="4000" b="1" dirty="0" smtClean="0"/>
              <a:t>MTH264</a:t>
            </a:r>
            <a:br>
              <a:rPr lang="en-US" sz="4000" b="1" dirty="0" smtClean="0"/>
            </a:br>
            <a:r>
              <a:rPr lang="en-US" sz="4000" b="1" dirty="0" smtClean="0"/>
              <a:t>Lecture-12</a:t>
            </a:r>
          </a:p>
        </p:txBody>
      </p:sp>
      <p:sp>
        <p:nvSpPr>
          <p:cNvPr id="5124" name="Rectangle 3"/>
          <p:cNvSpPr>
            <a:spLocks noGrp="1" noChangeArrowheads="1"/>
          </p:cNvSpPr>
          <p:nvPr>
            <p:ph type="subTitle" idx="1"/>
          </p:nvPr>
        </p:nvSpPr>
        <p:spPr>
          <a:xfrm>
            <a:off x="1371600" y="4191000"/>
            <a:ext cx="6400800" cy="1447800"/>
          </a:xfrm>
        </p:spPr>
        <p:txBody>
          <a:bodyPr/>
          <a:lstStyle/>
          <a:p>
            <a:pPr eaLnBrk="1" hangingPunct="1">
              <a:spcBef>
                <a:spcPct val="0"/>
              </a:spcBef>
            </a:pPr>
            <a:endParaRPr lang="en-US" sz="2400" b="1" smtClean="0"/>
          </a:p>
          <a:p>
            <a:pPr eaLnBrk="1" hangingPunct="1">
              <a:spcBef>
                <a:spcPct val="0"/>
              </a:spcBef>
            </a:pPr>
            <a:r>
              <a:rPr lang="en-US" sz="2400" b="1" smtClean="0"/>
              <a:t>Ossam Chohan</a:t>
            </a:r>
          </a:p>
          <a:p>
            <a:pPr eaLnBrk="1" hangingPunct="1">
              <a:spcBef>
                <a:spcPct val="0"/>
              </a:spcBef>
            </a:pPr>
            <a:r>
              <a:rPr lang="en-US" sz="1600" b="1" smtClean="0"/>
              <a:t>Assistant Professor</a:t>
            </a:r>
          </a:p>
          <a:p>
            <a:pPr eaLnBrk="1" hangingPunct="1">
              <a:spcBef>
                <a:spcPct val="0"/>
              </a:spcBef>
            </a:pPr>
            <a:r>
              <a:rPr lang="en-US" sz="2400" b="1" smtClean="0"/>
              <a:t>CIIT Abbottabad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of previous lecture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Introduction to Statistical Inference</a:t>
            </a:r>
          </a:p>
          <a:p>
            <a:r>
              <a:rPr lang="en-US" dirty="0" smtClean="0"/>
              <a:t>Approaches to draw inferences</a:t>
            </a:r>
          </a:p>
          <a:p>
            <a:r>
              <a:rPr lang="en-US" dirty="0" smtClean="0"/>
              <a:t>Estimation </a:t>
            </a:r>
          </a:p>
          <a:p>
            <a:r>
              <a:rPr lang="en-US" dirty="0" smtClean="0"/>
              <a:t>Hypothesis Testing</a:t>
            </a:r>
          </a:p>
          <a:p>
            <a:r>
              <a:rPr lang="en-US" dirty="0" smtClean="0"/>
              <a:t>Types of Estimation</a:t>
            </a:r>
          </a:p>
          <a:p>
            <a:r>
              <a:rPr lang="en-US" dirty="0" smtClean="0"/>
              <a:t>Point Estimation</a:t>
            </a:r>
          </a:p>
          <a:p>
            <a:pPr lvl="1"/>
            <a:r>
              <a:rPr lang="en-US" dirty="0" smtClean="0"/>
              <a:t>Degree of Confidence</a:t>
            </a:r>
          </a:p>
          <a:p>
            <a:pPr lvl="1"/>
            <a:r>
              <a:rPr lang="en-US" dirty="0" smtClean="0"/>
              <a:t>Margin of Error</a:t>
            </a:r>
          </a:p>
          <a:p>
            <a:r>
              <a:rPr lang="en-US" dirty="0" smtClean="0"/>
              <a:t>Interval Estimation</a:t>
            </a:r>
          </a:p>
          <a:p>
            <a:r>
              <a:rPr lang="en-US" dirty="0" smtClean="0"/>
              <a:t>Confidence Interval Estimation </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normAutofit/>
          </a:bodyPr>
          <a:lstStyle/>
          <a:p>
            <a:r>
              <a:rPr lang="en-US" dirty="0" smtClean="0"/>
              <a:t>Objective of this lecture</a:t>
            </a:r>
            <a:endParaRPr lang="en-US" dirty="0"/>
          </a:p>
        </p:txBody>
      </p:sp>
      <p:sp>
        <p:nvSpPr>
          <p:cNvPr id="128003" name="Rectangle 3"/>
          <p:cNvSpPr>
            <a:spLocks noGrp="1" noChangeArrowheads="1"/>
          </p:cNvSpPr>
          <p:nvPr>
            <p:ph type="body" idx="1"/>
          </p:nvPr>
        </p:nvSpPr>
        <p:spPr>
          <a:xfrm>
            <a:off x="762000" y="1676400"/>
            <a:ext cx="8077200" cy="4495800"/>
          </a:xfrm>
        </p:spPr>
        <p:txBody>
          <a:bodyPr>
            <a:normAutofit fontScale="92500"/>
          </a:bodyPr>
          <a:lstStyle/>
          <a:p>
            <a:pPr>
              <a:lnSpc>
                <a:spcPct val="110000"/>
              </a:lnSpc>
              <a:buFont typeface="Wingdings" pitchFamily="2" charset="2"/>
              <a:buNone/>
            </a:pPr>
            <a:r>
              <a:rPr lang="en-US" b="1" dirty="0"/>
              <a:t>After completing this </a:t>
            </a:r>
            <a:r>
              <a:rPr lang="en-US" b="1" dirty="0" smtClean="0"/>
              <a:t>lecture, </a:t>
            </a:r>
            <a:r>
              <a:rPr lang="en-US" b="1" dirty="0"/>
              <a:t>you should be able </a:t>
            </a:r>
            <a:r>
              <a:rPr lang="en-US" b="1" dirty="0" smtClean="0"/>
              <a:t>to</a:t>
            </a:r>
            <a:r>
              <a:rPr lang="en-US" b="1" dirty="0"/>
              <a:t>:</a:t>
            </a:r>
            <a:r>
              <a:rPr lang="en-US" sz="2700" dirty="0"/>
              <a:t> </a:t>
            </a:r>
          </a:p>
          <a:p>
            <a:pPr>
              <a:spcBef>
                <a:spcPct val="35000"/>
              </a:spcBef>
            </a:pPr>
            <a:r>
              <a:rPr lang="en-US" dirty="0" smtClean="0"/>
              <a:t>Interval Estimate for </a:t>
            </a:r>
            <a:endParaRPr lang="en-US" dirty="0"/>
          </a:p>
          <a:p>
            <a:pPr lvl="1">
              <a:spcBef>
                <a:spcPct val="35000"/>
              </a:spcBef>
            </a:pPr>
            <a:r>
              <a:rPr lang="en-US" dirty="0" smtClean="0"/>
              <a:t>T</a:t>
            </a:r>
            <a:r>
              <a:rPr lang="en-US" sz="2800" dirty="0" smtClean="0"/>
              <a:t>wo </a:t>
            </a:r>
            <a:r>
              <a:rPr lang="en-US" sz="2800" dirty="0"/>
              <a:t>independent population </a:t>
            </a:r>
            <a:r>
              <a:rPr lang="en-US" sz="2800" dirty="0" smtClean="0"/>
              <a:t>means.</a:t>
            </a:r>
            <a:endParaRPr lang="en-US" sz="2800" dirty="0"/>
          </a:p>
          <a:p>
            <a:pPr lvl="2">
              <a:spcBef>
                <a:spcPct val="35000"/>
              </a:spcBef>
            </a:pPr>
            <a:r>
              <a:rPr lang="en-US" dirty="0"/>
              <a:t>Standard deviations known</a:t>
            </a:r>
          </a:p>
          <a:p>
            <a:pPr lvl="2">
              <a:lnSpc>
                <a:spcPct val="60000"/>
              </a:lnSpc>
              <a:spcBef>
                <a:spcPct val="35000"/>
              </a:spcBef>
            </a:pPr>
            <a:r>
              <a:rPr lang="en-US" dirty="0"/>
              <a:t>Standard deviations </a:t>
            </a:r>
            <a:r>
              <a:rPr lang="en-US" dirty="0" smtClean="0"/>
              <a:t>unknown, but sample sizes&gt;30</a:t>
            </a:r>
          </a:p>
          <a:p>
            <a:pPr lvl="2">
              <a:lnSpc>
                <a:spcPct val="60000"/>
              </a:lnSpc>
              <a:spcBef>
                <a:spcPct val="35000"/>
              </a:spcBef>
            </a:pPr>
            <a:r>
              <a:rPr lang="en-US" dirty="0" smtClean="0"/>
              <a:t>Standard deviations unknown but </a:t>
            </a:r>
            <a:r>
              <a:rPr lang="en-US" dirty="0" err="1" smtClean="0"/>
              <a:t>n</a:t>
            </a:r>
            <a:r>
              <a:rPr lang="en-US" baseline="-25000" dirty="0" err="1" smtClean="0"/>
              <a:t>i</a:t>
            </a:r>
            <a:r>
              <a:rPr lang="en-US" dirty="0" smtClean="0"/>
              <a:t>&lt;30</a:t>
            </a:r>
            <a:endParaRPr lang="en-US" dirty="0"/>
          </a:p>
          <a:p>
            <a:pPr lvl="1">
              <a:spcBef>
                <a:spcPct val="35000"/>
              </a:spcBef>
            </a:pPr>
            <a:r>
              <a:rPr lang="en-US" dirty="0" smtClean="0"/>
              <a:t>T</a:t>
            </a:r>
            <a:r>
              <a:rPr lang="en-US" sz="2800" dirty="0" smtClean="0"/>
              <a:t>wo </a:t>
            </a:r>
            <a:r>
              <a:rPr lang="en-US" sz="2800" dirty="0"/>
              <a:t>means from paired </a:t>
            </a:r>
            <a:r>
              <a:rPr lang="en-US" sz="2800" dirty="0" smtClean="0"/>
              <a:t>samples.</a:t>
            </a:r>
            <a:endParaRPr lang="en-US" sz="2800" dirty="0"/>
          </a:p>
          <a:p>
            <a:pPr lvl="1">
              <a:lnSpc>
                <a:spcPct val="80000"/>
              </a:lnSpc>
              <a:spcBef>
                <a:spcPct val="35000"/>
              </a:spcBef>
            </a:pPr>
            <a:r>
              <a:rPr lang="en-US" dirty="0" smtClean="0"/>
              <a:t>T</a:t>
            </a:r>
            <a:r>
              <a:rPr lang="en-US" sz="2800" dirty="0" smtClean="0"/>
              <a:t>he </a:t>
            </a:r>
            <a:r>
              <a:rPr lang="en-US" sz="2800" dirty="0"/>
              <a:t>difference between two population </a:t>
            </a:r>
            <a:r>
              <a:rPr lang="en-US" sz="2800" dirty="0" smtClean="0"/>
              <a:t>proportions.</a:t>
            </a: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1143000" y="457200"/>
            <a:ext cx="7793038" cy="685800"/>
          </a:xfrm>
        </p:spPr>
        <p:txBody>
          <a:bodyPr/>
          <a:lstStyle/>
          <a:p>
            <a:pPr>
              <a:lnSpc>
                <a:spcPct val="80000"/>
              </a:lnSpc>
            </a:pPr>
            <a:r>
              <a:rPr lang="en-US"/>
              <a:t>Estimation for Two Populations</a:t>
            </a:r>
          </a:p>
        </p:txBody>
      </p:sp>
      <p:sp>
        <p:nvSpPr>
          <p:cNvPr id="124933" name="Text Box 5"/>
          <p:cNvSpPr txBox="1">
            <a:spLocks noChangeArrowheads="1"/>
          </p:cNvSpPr>
          <p:nvPr/>
        </p:nvSpPr>
        <p:spPr bwMode="auto">
          <a:xfrm>
            <a:off x="2743200" y="1600200"/>
            <a:ext cx="3657600" cy="946150"/>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spcBef>
                <a:spcPct val="50000"/>
              </a:spcBef>
            </a:pPr>
            <a:r>
              <a:rPr lang="en-US" sz="2800" dirty="0"/>
              <a:t>Estimating two population values</a:t>
            </a:r>
          </a:p>
        </p:txBody>
      </p:sp>
      <p:sp>
        <p:nvSpPr>
          <p:cNvPr id="124935" name="Text Box 7"/>
          <p:cNvSpPr txBox="1">
            <a:spLocks noChangeArrowheads="1"/>
          </p:cNvSpPr>
          <p:nvPr/>
        </p:nvSpPr>
        <p:spPr bwMode="auto">
          <a:xfrm>
            <a:off x="838200" y="3124200"/>
            <a:ext cx="1905000" cy="1552575"/>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spcBef>
                <a:spcPct val="50000"/>
              </a:spcBef>
            </a:pPr>
            <a:r>
              <a:rPr lang="en-US" dirty="0"/>
              <a:t>Population means, independent samples</a:t>
            </a:r>
          </a:p>
        </p:txBody>
      </p:sp>
      <p:sp>
        <p:nvSpPr>
          <p:cNvPr id="124936" name="Rectangle 8"/>
          <p:cNvSpPr>
            <a:spLocks noChangeArrowheads="1"/>
          </p:cNvSpPr>
          <p:nvPr/>
        </p:nvSpPr>
        <p:spPr bwMode="auto">
          <a:xfrm>
            <a:off x="3581400" y="3124200"/>
            <a:ext cx="2057400" cy="16002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endParaRPr lang="en-US"/>
          </a:p>
        </p:txBody>
      </p:sp>
      <p:sp>
        <p:nvSpPr>
          <p:cNvPr id="124937" name="Text Box 9"/>
          <p:cNvSpPr txBox="1">
            <a:spLocks noChangeArrowheads="1"/>
          </p:cNvSpPr>
          <p:nvPr/>
        </p:nvSpPr>
        <p:spPr bwMode="auto">
          <a:xfrm>
            <a:off x="3657600" y="3352800"/>
            <a:ext cx="1905000" cy="822325"/>
          </a:xfrm>
          <a:prstGeom prst="rect">
            <a:avLst/>
          </a:prstGeom>
          <a:noFill/>
          <a:ln w="19050" algn="ctr">
            <a:noFill/>
            <a:miter lim="800000"/>
            <a:headEnd/>
            <a:tailEnd/>
          </a:ln>
          <a:effectLst/>
        </p:spPr>
        <p:txBody>
          <a:bodyPr>
            <a:spAutoFit/>
          </a:bodyPr>
          <a:lstStyle/>
          <a:p>
            <a:pPr>
              <a:spcBef>
                <a:spcPct val="50000"/>
              </a:spcBef>
            </a:pPr>
            <a:r>
              <a:rPr lang="en-US"/>
              <a:t>Paired samples</a:t>
            </a:r>
          </a:p>
        </p:txBody>
      </p:sp>
      <p:sp>
        <p:nvSpPr>
          <p:cNvPr id="124938" name="Rectangle 10"/>
          <p:cNvSpPr>
            <a:spLocks noChangeArrowheads="1"/>
          </p:cNvSpPr>
          <p:nvPr/>
        </p:nvSpPr>
        <p:spPr bwMode="auto">
          <a:xfrm>
            <a:off x="6477000" y="3124200"/>
            <a:ext cx="2057400" cy="16002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endParaRPr lang="en-US"/>
          </a:p>
        </p:txBody>
      </p:sp>
      <p:sp>
        <p:nvSpPr>
          <p:cNvPr id="124939" name="Text Box 11"/>
          <p:cNvSpPr txBox="1">
            <a:spLocks noChangeArrowheads="1"/>
          </p:cNvSpPr>
          <p:nvPr/>
        </p:nvSpPr>
        <p:spPr bwMode="auto">
          <a:xfrm>
            <a:off x="6477000" y="3352800"/>
            <a:ext cx="2057400" cy="822325"/>
          </a:xfrm>
          <a:prstGeom prst="rect">
            <a:avLst/>
          </a:prstGeom>
          <a:noFill/>
          <a:ln w="19050" algn="ctr">
            <a:noFill/>
            <a:miter lim="800000"/>
            <a:headEnd/>
            <a:tailEnd/>
          </a:ln>
          <a:effectLst/>
        </p:spPr>
        <p:txBody>
          <a:bodyPr>
            <a:spAutoFit/>
          </a:bodyPr>
          <a:lstStyle/>
          <a:p>
            <a:pPr>
              <a:spcBef>
                <a:spcPct val="50000"/>
              </a:spcBef>
            </a:pPr>
            <a:r>
              <a:rPr lang="en-US"/>
              <a:t>Population proportions</a:t>
            </a:r>
          </a:p>
        </p:txBody>
      </p:sp>
      <p:sp>
        <p:nvSpPr>
          <p:cNvPr id="124941" name="Line 13"/>
          <p:cNvSpPr>
            <a:spLocks noChangeShapeType="1"/>
          </p:cNvSpPr>
          <p:nvPr/>
        </p:nvSpPr>
        <p:spPr bwMode="auto">
          <a:xfrm>
            <a:off x="1676400" y="2895600"/>
            <a:ext cx="5867400" cy="0"/>
          </a:xfrm>
          <a:prstGeom prst="line">
            <a:avLst/>
          </a:prstGeom>
          <a:noFill/>
          <a:ln w="19050">
            <a:solidFill>
              <a:schemeClr val="tx1"/>
            </a:solidFill>
            <a:round/>
            <a:headEnd/>
            <a:tailEnd/>
          </a:ln>
          <a:effectLst/>
        </p:spPr>
        <p:txBody>
          <a:bodyPr wrap="none" anchor="ctr"/>
          <a:lstStyle/>
          <a:p>
            <a:endParaRPr lang="en-US"/>
          </a:p>
        </p:txBody>
      </p:sp>
      <p:sp>
        <p:nvSpPr>
          <p:cNvPr id="124942" name="Line 14"/>
          <p:cNvSpPr>
            <a:spLocks noChangeShapeType="1"/>
          </p:cNvSpPr>
          <p:nvPr/>
        </p:nvSpPr>
        <p:spPr bwMode="auto">
          <a:xfrm>
            <a:off x="1676400" y="2895600"/>
            <a:ext cx="0" cy="228600"/>
          </a:xfrm>
          <a:prstGeom prst="line">
            <a:avLst/>
          </a:prstGeom>
          <a:noFill/>
          <a:ln w="19050">
            <a:solidFill>
              <a:schemeClr val="tx1"/>
            </a:solidFill>
            <a:round/>
            <a:headEnd/>
            <a:tailEnd/>
          </a:ln>
          <a:effectLst/>
        </p:spPr>
        <p:txBody>
          <a:bodyPr wrap="none" anchor="ctr"/>
          <a:lstStyle/>
          <a:p>
            <a:endParaRPr lang="en-US"/>
          </a:p>
        </p:txBody>
      </p:sp>
      <p:sp>
        <p:nvSpPr>
          <p:cNvPr id="124943" name="Line 15"/>
          <p:cNvSpPr>
            <a:spLocks noChangeShapeType="1"/>
          </p:cNvSpPr>
          <p:nvPr/>
        </p:nvSpPr>
        <p:spPr bwMode="auto">
          <a:xfrm>
            <a:off x="7543800" y="2895600"/>
            <a:ext cx="0" cy="228600"/>
          </a:xfrm>
          <a:prstGeom prst="line">
            <a:avLst/>
          </a:prstGeom>
          <a:noFill/>
          <a:ln w="19050">
            <a:solidFill>
              <a:schemeClr val="tx1"/>
            </a:solidFill>
            <a:round/>
            <a:headEnd/>
            <a:tailEnd/>
          </a:ln>
          <a:effectLst/>
        </p:spPr>
        <p:txBody>
          <a:bodyPr wrap="none" anchor="ctr"/>
          <a:lstStyle/>
          <a:p>
            <a:endParaRPr lang="en-US"/>
          </a:p>
        </p:txBody>
      </p:sp>
      <p:sp>
        <p:nvSpPr>
          <p:cNvPr id="124944" name="Text Box 16"/>
          <p:cNvSpPr txBox="1">
            <a:spLocks noChangeArrowheads="1"/>
          </p:cNvSpPr>
          <p:nvPr/>
        </p:nvSpPr>
        <p:spPr bwMode="auto">
          <a:xfrm>
            <a:off x="762000" y="5257800"/>
            <a:ext cx="2057400" cy="854075"/>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l">
              <a:lnSpc>
                <a:spcPct val="90000"/>
              </a:lnSpc>
              <a:spcBef>
                <a:spcPct val="30000"/>
              </a:spcBef>
            </a:pPr>
            <a:r>
              <a:rPr lang="en-US" sz="1800"/>
              <a:t>Group 1 vs. independent     Group 2</a:t>
            </a:r>
          </a:p>
        </p:txBody>
      </p:sp>
      <p:sp>
        <p:nvSpPr>
          <p:cNvPr id="124945" name="Text Box 17"/>
          <p:cNvSpPr txBox="1">
            <a:spLocks noChangeArrowheads="1"/>
          </p:cNvSpPr>
          <p:nvPr/>
        </p:nvSpPr>
        <p:spPr bwMode="auto">
          <a:xfrm>
            <a:off x="3581400" y="5257800"/>
            <a:ext cx="2057400" cy="854075"/>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l">
              <a:lnSpc>
                <a:spcPct val="90000"/>
              </a:lnSpc>
              <a:spcBef>
                <a:spcPct val="30000"/>
              </a:spcBef>
            </a:pPr>
            <a:r>
              <a:rPr lang="en-US" sz="1800"/>
              <a:t>Same group before vs. after treatment </a:t>
            </a:r>
          </a:p>
        </p:txBody>
      </p:sp>
      <p:sp>
        <p:nvSpPr>
          <p:cNvPr id="124946" name="Text Box 18"/>
          <p:cNvSpPr txBox="1">
            <a:spLocks noChangeArrowheads="1"/>
          </p:cNvSpPr>
          <p:nvPr/>
        </p:nvSpPr>
        <p:spPr bwMode="auto">
          <a:xfrm>
            <a:off x="6477000" y="5257800"/>
            <a:ext cx="2057400" cy="579438"/>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l">
              <a:lnSpc>
                <a:spcPct val="90000"/>
              </a:lnSpc>
              <a:spcBef>
                <a:spcPct val="30000"/>
              </a:spcBef>
            </a:pPr>
            <a:r>
              <a:rPr lang="en-US" sz="1800"/>
              <a:t>Proportion 1 vs.</a:t>
            </a:r>
          </a:p>
          <a:p>
            <a:pPr algn="l">
              <a:lnSpc>
                <a:spcPct val="50000"/>
              </a:lnSpc>
              <a:spcBef>
                <a:spcPct val="30000"/>
              </a:spcBef>
            </a:pPr>
            <a:r>
              <a:rPr lang="en-US" sz="1800"/>
              <a:t>     Proportion 2</a:t>
            </a:r>
          </a:p>
        </p:txBody>
      </p:sp>
      <p:sp>
        <p:nvSpPr>
          <p:cNvPr id="124947" name="Text Box 19"/>
          <p:cNvSpPr txBox="1">
            <a:spLocks noChangeArrowheads="1"/>
          </p:cNvSpPr>
          <p:nvPr/>
        </p:nvSpPr>
        <p:spPr bwMode="auto">
          <a:xfrm>
            <a:off x="152400" y="4953000"/>
            <a:ext cx="1524000" cy="304800"/>
          </a:xfrm>
          <a:prstGeom prst="rect">
            <a:avLst/>
          </a:prstGeom>
          <a:noFill/>
          <a:ln w="19050" algn="ctr">
            <a:noFill/>
            <a:miter lim="800000"/>
            <a:headEnd/>
            <a:tailEnd/>
          </a:ln>
          <a:effectLst/>
        </p:spPr>
        <p:txBody>
          <a:bodyPr>
            <a:spAutoFit/>
          </a:bodyPr>
          <a:lstStyle/>
          <a:p>
            <a:pPr algn="l">
              <a:lnSpc>
                <a:spcPct val="70000"/>
              </a:lnSpc>
              <a:spcBef>
                <a:spcPct val="50000"/>
              </a:spcBef>
            </a:pPr>
            <a:r>
              <a:rPr lang="en-US" sz="2000">
                <a:solidFill>
                  <a:schemeClr val="folHlink"/>
                </a:solidFill>
              </a:rPr>
              <a:t>Examples:</a:t>
            </a:r>
          </a:p>
        </p:txBody>
      </p:sp>
      <p:cxnSp>
        <p:nvCxnSpPr>
          <p:cNvPr id="24" name="Straight Connector 23"/>
          <p:cNvCxnSpPr/>
          <p:nvPr/>
        </p:nvCxnSpPr>
        <p:spPr>
          <a:xfrm rot="5400000">
            <a:off x="3810000" y="2819400"/>
            <a:ext cx="609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46" name="Rectangle 22"/>
          <p:cNvSpPr>
            <a:spLocks noChangeArrowheads="1"/>
          </p:cNvSpPr>
          <p:nvPr/>
        </p:nvSpPr>
        <p:spPr bwMode="auto">
          <a:xfrm>
            <a:off x="4572000" y="4191000"/>
            <a:ext cx="3733800" cy="17526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endParaRPr lang="en-US"/>
          </a:p>
        </p:txBody>
      </p:sp>
      <p:sp>
        <p:nvSpPr>
          <p:cNvPr id="129026" name="Rectangle 2"/>
          <p:cNvSpPr>
            <a:spLocks noGrp="1" noChangeArrowheads="1"/>
          </p:cNvSpPr>
          <p:nvPr>
            <p:ph type="title"/>
          </p:nvPr>
        </p:nvSpPr>
        <p:spPr>
          <a:xfrm>
            <a:off x="1143000" y="381000"/>
            <a:ext cx="7793038" cy="762000"/>
          </a:xfrm>
        </p:spPr>
        <p:style>
          <a:lnRef idx="2">
            <a:schemeClr val="dk1"/>
          </a:lnRef>
          <a:fillRef idx="1">
            <a:schemeClr val="lt1"/>
          </a:fillRef>
          <a:effectRef idx="0">
            <a:schemeClr val="dk1"/>
          </a:effectRef>
          <a:fontRef idx="minor">
            <a:schemeClr val="dk1"/>
          </a:fontRef>
        </p:style>
        <p:txBody>
          <a:bodyPr/>
          <a:lstStyle/>
          <a:p>
            <a:r>
              <a:rPr lang="en-US"/>
              <a:t>Difference Between Two Means</a:t>
            </a:r>
          </a:p>
        </p:txBody>
      </p:sp>
      <p:sp>
        <p:nvSpPr>
          <p:cNvPr id="129029" name="Text Box 5"/>
          <p:cNvSpPr txBox="1">
            <a:spLocks noChangeArrowheads="1"/>
          </p:cNvSpPr>
          <p:nvPr/>
        </p:nvSpPr>
        <p:spPr bwMode="auto">
          <a:xfrm>
            <a:off x="304800" y="1905000"/>
            <a:ext cx="2743200" cy="1187450"/>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spcBef>
                <a:spcPct val="50000"/>
              </a:spcBef>
            </a:pPr>
            <a:r>
              <a:rPr lang="en-US" dirty="0"/>
              <a:t>Population means, independent samples</a:t>
            </a:r>
          </a:p>
        </p:txBody>
      </p:sp>
      <p:sp>
        <p:nvSpPr>
          <p:cNvPr id="129030" name="Rectangle 6"/>
          <p:cNvSpPr>
            <a:spLocks noChangeArrowheads="1"/>
          </p:cNvSpPr>
          <p:nvPr/>
        </p:nvSpPr>
        <p:spPr bwMode="auto">
          <a:xfrm>
            <a:off x="685800" y="3505200"/>
            <a:ext cx="3048000" cy="6858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endParaRPr lang="en-US"/>
          </a:p>
        </p:txBody>
      </p:sp>
      <p:sp>
        <p:nvSpPr>
          <p:cNvPr id="129031" name="Text Box 7"/>
          <p:cNvSpPr txBox="1">
            <a:spLocks noChangeArrowheads="1"/>
          </p:cNvSpPr>
          <p:nvPr/>
        </p:nvSpPr>
        <p:spPr bwMode="auto">
          <a:xfrm>
            <a:off x="838200" y="3581400"/>
            <a:ext cx="2438400" cy="457200"/>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spcBef>
                <a:spcPct val="50000"/>
              </a:spcBef>
            </a:pPr>
            <a:r>
              <a:rPr lang="el-GR">
                <a:sym typeface="Symbol" pitchFamily="18" charset="2"/>
              </a:rPr>
              <a:t>σ</a:t>
            </a:r>
            <a:r>
              <a:rPr lang="en-US" baseline="-25000">
                <a:sym typeface="Symbol" pitchFamily="18" charset="2"/>
              </a:rPr>
              <a:t>1</a:t>
            </a:r>
            <a:r>
              <a:rPr lang="en-US">
                <a:cs typeface="Arial" pitchFamily="34" charset="0"/>
                <a:sym typeface="Symbol" pitchFamily="18" charset="2"/>
              </a:rPr>
              <a:t> and </a:t>
            </a:r>
            <a:r>
              <a:rPr lang="el-GR">
                <a:cs typeface="Arial" pitchFamily="34" charset="0"/>
                <a:sym typeface="Symbol" pitchFamily="18" charset="2"/>
              </a:rPr>
              <a:t>σ</a:t>
            </a:r>
            <a:r>
              <a:rPr lang="en-US" baseline="-25000">
                <a:cs typeface="Arial" pitchFamily="34" charset="0"/>
                <a:sym typeface="Symbol" pitchFamily="18" charset="2"/>
              </a:rPr>
              <a:t>2</a:t>
            </a:r>
            <a:r>
              <a:rPr lang="en-US">
                <a:cs typeface="Arial" pitchFamily="34" charset="0"/>
                <a:sym typeface="Symbol" pitchFamily="18" charset="2"/>
              </a:rPr>
              <a:t> known</a:t>
            </a:r>
            <a:endParaRPr lang="el-GR">
              <a:cs typeface="Arial" pitchFamily="34" charset="0"/>
              <a:sym typeface="Symbol" pitchFamily="18" charset="2"/>
            </a:endParaRPr>
          </a:p>
        </p:txBody>
      </p:sp>
      <p:sp>
        <p:nvSpPr>
          <p:cNvPr id="129032" name="Rectangle 8"/>
          <p:cNvSpPr>
            <a:spLocks noChangeArrowheads="1"/>
          </p:cNvSpPr>
          <p:nvPr/>
        </p:nvSpPr>
        <p:spPr bwMode="auto">
          <a:xfrm>
            <a:off x="685800" y="4419600"/>
            <a:ext cx="3048000" cy="8382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endParaRPr lang="en-US"/>
          </a:p>
        </p:txBody>
      </p:sp>
      <p:sp>
        <p:nvSpPr>
          <p:cNvPr id="129033" name="Text Box 9"/>
          <p:cNvSpPr txBox="1">
            <a:spLocks noChangeArrowheads="1"/>
          </p:cNvSpPr>
          <p:nvPr/>
        </p:nvSpPr>
        <p:spPr bwMode="auto">
          <a:xfrm>
            <a:off x="762000" y="4419600"/>
            <a:ext cx="2971800" cy="749300"/>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spcBef>
                <a:spcPct val="50000"/>
              </a:spcBef>
            </a:pPr>
            <a:r>
              <a:rPr lang="el-GR">
                <a:sym typeface="Symbol" pitchFamily="18" charset="2"/>
              </a:rPr>
              <a:t>σ</a:t>
            </a:r>
            <a:r>
              <a:rPr lang="en-US" baseline="-25000">
                <a:sym typeface="Symbol" pitchFamily="18" charset="2"/>
              </a:rPr>
              <a:t>1</a:t>
            </a:r>
            <a:r>
              <a:rPr lang="en-US">
                <a:cs typeface="Arial" pitchFamily="34" charset="0"/>
                <a:sym typeface="Symbol" pitchFamily="18" charset="2"/>
              </a:rPr>
              <a:t> and </a:t>
            </a:r>
            <a:r>
              <a:rPr lang="el-GR">
                <a:cs typeface="Arial" pitchFamily="34" charset="0"/>
                <a:sym typeface="Symbol" pitchFamily="18" charset="2"/>
              </a:rPr>
              <a:t>σ</a:t>
            </a:r>
            <a:r>
              <a:rPr lang="en-US" baseline="-25000">
                <a:cs typeface="Arial" pitchFamily="34" charset="0"/>
                <a:sym typeface="Symbol" pitchFamily="18" charset="2"/>
              </a:rPr>
              <a:t>2</a:t>
            </a:r>
            <a:r>
              <a:rPr lang="en-US">
                <a:cs typeface="Arial" pitchFamily="34" charset="0"/>
                <a:sym typeface="Symbol" pitchFamily="18" charset="2"/>
              </a:rPr>
              <a:t> unknown, </a:t>
            </a:r>
          </a:p>
          <a:p>
            <a:pPr>
              <a:lnSpc>
                <a:spcPct val="30000"/>
              </a:lnSpc>
              <a:spcBef>
                <a:spcPct val="50000"/>
              </a:spcBef>
            </a:pPr>
            <a:r>
              <a:rPr lang="en-US">
                <a:cs typeface="Arial" pitchFamily="34" charset="0"/>
                <a:sym typeface="Symbol" pitchFamily="18" charset="2"/>
              </a:rPr>
              <a:t>n</a:t>
            </a:r>
            <a:r>
              <a:rPr lang="en-US" baseline="-25000">
                <a:cs typeface="Arial" pitchFamily="34" charset="0"/>
                <a:sym typeface="Symbol" pitchFamily="18" charset="2"/>
              </a:rPr>
              <a:t>1</a:t>
            </a:r>
            <a:r>
              <a:rPr lang="en-US">
                <a:cs typeface="Arial" pitchFamily="34" charset="0"/>
                <a:sym typeface="Symbol" pitchFamily="18" charset="2"/>
              </a:rPr>
              <a:t> and n</a:t>
            </a:r>
            <a:r>
              <a:rPr lang="en-US" baseline="-25000">
                <a:cs typeface="Arial" pitchFamily="34" charset="0"/>
                <a:sym typeface="Symbol" pitchFamily="18" charset="2"/>
              </a:rPr>
              <a:t>2</a:t>
            </a:r>
            <a:r>
              <a:rPr lang="en-US">
                <a:cs typeface="Arial" pitchFamily="34" charset="0"/>
                <a:sym typeface="Symbol" pitchFamily="18" charset="2"/>
              </a:rPr>
              <a:t>  30</a:t>
            </a:r>
          </a:p>
        </p:txBody>
      </p:sp>
      <p:sp>
        <p:nvSpPr>
          <p:cNvPr id="129034" name="Rectangle 10"/>
          <p:cNvSpPr>
            <a:spLocks noChangeArrowheads="1"/>
          </p:cNvSpPr>
          <p:nvPr/>
        </p:nvSpPr>
        <p:spPr bwMode="auto">
          <a:xfrm>
            <a:off x="685800" y="5486400"/>
            <a:ext cx="3048000" cy="8382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endParaRPr lang="en-US"/>
          </a:p>
        </p:txBody>
      </p:sp>
      <p:sp>
        <p:nvSpPr>
          <p:cNvPr id="129035" name="Text Box 11"/>
          <p:cNvSpPr txBox="1">
            <a:spLocks noChangeArrowheads="1"/>
          </p:cNvSpPr>
          <p:nvPr/>
        </p:nvSpPr>
        <p:spPr bwMode="auto">
          <a:xfrm>
            <a:off x="762000" y="5486400"/>
            <a:ext cx="2971800" cy="749300"/>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spcBef>
                <a:spcPct val="50000"/>
              </a:spcBef>
            </a:pPr>
            <a:r>
              <a:rPr lang="el-GR">
                <a:sym typeface="Symbol" pitchFamily="18" charset="2"/>
              </a:rPr>
              <a:t>σ</a:t>
            </a:r>
            <a:r>
              <a:rPr lang="en-US" baseline="-25000">
                <a:sym typeface="Symbol" pitchFamily="18" charset="2"/>
              </a:rPr>
              <a:t>1</a:t>
            </a:r>
            <a:r>
              <a:rPr lang="en-US">
                <a:cs typeface="Arial" pitchFamily="34" charset="0"/>
                <a:sym typeface="Symbol" pitchFamily="18" charset="2"/>
              </a:rPr>
              <a:t> and </a:t>
            </a:r>
            <a:r>
              <a:rPr lang="el-GR">
                <a:cs typeface="Arial" pitchFamily="34" charset="0"/>
                <a:sym typeface="Symbol" pitchFamily="18" charset="2"/>
              </a:rPr>
              <a:t>σ</a:t>
            </a:r>
            <a:r>
              <a:rPr lang="en-US" baseline="-25000">
                <a:cs typeface="Arial" pitchFamily="34" charset="0"/>
                <a:sym typeface="Symbol" pitchFamily="18" charset="2"/>
              </a:rPr>
              <a:t>2</a:t>
            </a:r>
            <a:r>
              <a:rPr lang="en-US">
                <a:cs typeface="Arial" pitchFamily="34" charset="0"/>
                <a:sym typeface="Symbol" pitchFamily="18" charset="2"/>
              </a:rPr>
              <a:t> unknown, </a:t>
            </a:r>
          </a:p>
          <a:p>
            <a:pPr>
              <a:lnSpc>
                <a:spcPct val="30000"/>
              </a:lnSpc>
              <a:spcBef>
                <a:spcPct val="50000"/>
              </a:spcBef>
            </a:pPr>
            <a:r>
              <a:rPr lang="en-US">
                <a:cs typeface="Arial" pitchFamily="34" charset="0"/>
                <a:sym typeface="Symbol" pitchFamily="18" charset="2"/>
              </a:rPr>
              <a:t>n</a:t>
            </a:r>
            <a:r>
              <a:rPr lang="en-US" baseline="-25000">
                <a:cs typeface="Arial" pitchFamily="34" charset="0"/>
                <a:sym typeface="Symbol" pitchFamily="18" charset="2"/>
              </a:rPr>
              <a:t>1</a:t>
            </a:r>
            <a:r>
              <a:rPr lang="en-US">
                <a:cs typeface="Arial" pitchFamily="34" charset="0"/>
                <a:sym typeface="Symbol" pitchFamily="18" charset="2"/>
              </a:rPr>
              <a:t> or n</a:t>
            </a:r>
            <a:r>
              <a:rPr lang="en-US" baseline="-25000">
                <a:cs typeface="Arial" pitchFamily="34" charset="0"/>
                <a:sym typeface="Symbol" pitchFamily="18" charset="2"/>
              </a:rPr>
              <a:t>2</a:t>
            </a:r>
            <a:r>
              <a:rPr lang="en-US">
                <a:cs typeface="Arial" pitchFamily="34" charset="0"/>
                <a:sym typeface="Symbol" pitchFamily="18" charset="2"/>
              </a:rPr>
              <a:t> &lt; 30</a:t>
            </a:r>
          </a:p>
        </p:txBody>
      </p:sp>
      <p:sp>
        <p:nvSpPr>
          <p:cNvPr id="129036" name="Line 12"/>
          <p:cNvSpPr>
            <a:spLocks noChangeShapeType="1"/>
          </p:cNvSpPr>
          <p:nvPr/>
        </p:nvSpPr>
        <p:spPr bwMode="auto">
          <a:xfrm>
            <a:off x="457200" y="3124200"/>
            <a:ext cx="0" cy="2667000"/>
          </a:xfrm>
          <a:prstGeom prst="line">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endParaRPr lang="en-US"/>
          </a:p>
        </p:txBody>
      </p:sp>
      <p:sp>
        <p:nvSpPr>
          <p:cNvPr id="129037" name="Line 13"/>
          <p:cNvSpPr>
            <a:spLocks noChangeShapeType="1"/>
          </p:cNvSpPr>
          <p:nvPr/>
        </p:nvSpPr>
        <p:spPr bwMode="auto">
          <a:xfrm>
            <a:off x="457200" y="5791200"/>
            <a:ext cx="228600" cy="0"/>
          </a:xfrm>
          <a:prstGeom prst="line">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endParaRPr lang="en-US"/>
          </a:p>
        </p:txBody>
      </p:sp>
      <p:sp>
        <p:nvSpPr>
          <p:cNvPr id="129038" name="Line 14"/>
          <p:cNvSpPr>
            <a:spLocks noChangeShapeType="1"/>
          </p:cNvSpPr>
          <p:nvPr/>
        </p:nvSpPr>
        <p:spPr bwMode="auto">
          <a:xfrm>
            <a:off x="457200" y="4876800"/>
            <a:ext cx="228600" cy="0"/>
          </a:xfrm>
          <a:prstGeom prst="line">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endParaRPr lang="en-US"/>
          </a:p>
        </p:txBody>
      </p:sp>
      <p:sp>
        <p:nvSpPr>
          <p:cNvPr id="129039" name="Line 15"/>
          <p:cNvSpPr>
            <a:spLocks noChangeShapeType="1"/>
          </p:cNvSpPr>
          <p:nvPr/>
        </p:nvSpPr>
        <p:spPr bwMode="auto">
          <a:xfrm>
            <a:off x="457200" y="3886200"/>
            <a:ext cx="228600" cy="0"/>
          </a:xfrm>
          <a:prstGeom prst="line">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endParaRPr lang="en-US"/>
          </a:p>
        </p:txBody>
      </p:sp>
      <p:sp>
        <p:nvSpPr>
          <p:cNvPr id="129040" name="Text Box 16"/>
          <p:cNvSpPr txBox="1">
            <a:spLocks noChangeArrowheads="1"/>
          </p:cNvSpPr>
          <p:nvPr/>
        </p:nvSpPr>
        <p:spPr bwMode="auto">
          <a:xfrm>
            <a:off x="4038600" y="1905000"/>
            <a:ext cx="4724400" cy="1800225"/>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spcBef>
                <a:spcPct val="50000"/>
              </a:spcBef>
            </a:pPr>
            <a:r>
              <a:rPr lang="en-US" sz="2800" dirty="0">
                <a:solidFill>
                  <a:schemeClr val="folHlink"/>
                </a:solidFill>
              </a:rPr>
              <a:t>Goal:</a:t>
            </a:r>
            <a:r>
              <a:rPr lang="en-US" sz="2800" dirty="0"/>
              <a:t>  Form a confidence interval for the difference between two population means,  </a:t>
            </a:r>
            <a:r>
              <a:rPr lang="el-GR" sz="2800" dirty="0"/>
              <a:t>μ</a:t>
            </a:r>
            <a:r>
              <a:rPr lang="en-US" sz="2800" baseline="-25000" dirty="0"/>
              <a:t>1</a:t>
            </a:r>
            <a:r>
              <a:rPr lang="en-US" sz="2800" dirty="0"/>
              <a:t> – </a:t>
            </a:r>
            <a:r>
              <a:rPr lang="el-GR" sz="2800" dirty="0"/>
              <a:t>μ</a:t>
            </a:r>
            <a:r>
              <a:rPr lang="en-US" sz="2800" baseline="-25000" dirty="0"/>
              <a:t>2</a:t>
            </a:r>
            <a:r>
              <a:rPr lang="en-US" sz="2800" dirty="0"/>
              <a:t> </a:t>
            </a:r>
          </a:p>
        </p:txBody>
      </p:sp>
      <p:sp>
        <p:nvSpPr>
          <p:cNvPr id="129041" name="Text Box 17"/>
          <p:cNvSpPr txBox="1">
            <a:spLocks noChangeArrowheads="1"/>
          </p:cNvSpPr>
          <p:nvPr/>
        </p:nvSpPr>
        <p:spPr bwMode="auto">
          <a:xfrm>
            <a:off x="4038600" y="4191000"/>
            <a:ext cx="4724400" cy="369332"/>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spcBef>
                <a:spcPct val="50000"/>
              </a:spcBef>
            </a:pPr>
            <a:r>
              <a:rPr lang="en-US" dirty="0" smtClean="0"/>
              <a:t>         The </a:t>
            </a:r>
            <a:r>
              <a:rPr lang="en-US" dirty="0"/>
              <a:t>point estimate for the difference is</a:t>
            </a:r>
          </a:p>
        </p:txBody>
      </p:sp>
      <p:sp>
        <p:nvSpPr>
          <p:cNvPr id="129042" name="Text Box 18"/>
          <p:cNvSpPr txBox="1">
            <a:spLocks noChangeArrowheads="1"/>
          </p:cNvSpPr>
          <p:nvPr/>
        </p:nvSpPr>
        <p:spPr bwMode="auto">
          <a:xfrm>
            <a:off x="4114800" y="5105400"/>
            <a:ext cx="4724400" cy="641350"/>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spcBef>
                <a:spcPct val="50000"/>
              </a:spcBef>
            </a:pPr>
            <a:r>
              <a:rPr lang="en-US" sz="3600" dirty="0" smtClean="0"/>
              <a:t>                x</a:t>
            </a:r>
            <a:r>
              <a:rPr lang="en-US" sz="3600" baseline="-25000" dirty="0" smtClean="0"/>
              <a:t>1</a:t>
            </a:r>
            <a:r>
              <a:rPr lang="en-US" sz="3600" dirty="0" smtClean="0"/>
              <a:t> </a:t>
            </a:r>
            <a:r>
              <a:rPr lang="en-US" sz="3600" dirty="0"/>
              <a:t>– </a:t>
            </a:r>
            <a:r>
              <a:rPr lang="en-US" sz="3600" dirty="0" smtClean="0"/>
              <a:t> x</a:t>
            </a:r>
            <a:r>
              <a:rPr lang="en-US" sz="3600" baseline="-25000" dirty="0" smtClean="0"/>
              <a:t>2</a:t>
            </a:r>
            <a:endParaRPr lang="en-US" sz="3600" baseline="-25000" dirty="0"/>
          </a:p>
        </p:txBody>
      </p:sp>
      <p:sp>
        <p:nvSpPr>
          <p:cNvPr id="129043" name="Line 19"/>
          <p:cNvSpPr>
            <a:spLocks noChangeShapeType="1"/>
          </p:cNvSpPr>
          <p:nvPr/>
        </p:nvSpPr>
        <p:spPr bwMode="auto">
          <a:xfrm>
            <a:off x="5791200" y="5257800"/>
            <a:ext cx="304800" cy="0"/>
          </a:xfrm>
          <a:prstGeom prst="line">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endParaRPr lang="en-US"/>
          </a:p>
        </p:txBody>
      </p:sp>
      <p:sp>
        <p:nvSpPr>
          <p:cNvPr id="129044" name="Line 20"/>
          <p:cNvSpPr>
            <a:spLocks noChangeShapeType="1"/>
          </p:cNvSpPr>
          <p:nvPr/>
        </p:nvSpPr>
        <p:spPr bwMode="auto">
          <a:xfrm>
            <a:off x="6705600" y="5257800"/>
            <a:ext cx="304800" cy="0"/>
          </a:xfrm>
          <a:prstGeom prst="line">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1143000" y="381000"/>
            <a:ext cx="7793038" cy="762000"/>
          </a:xfrm>
        </p:spPr>
        <p:txBody>
          <a:bodyPr/>
          <a:lstStyle/>
          <a:p>
            <a:r>
              <a:rPr lang="en-US"/>
              <a:t>Independent Samples</a:t>
            </a:r>
          </a:p>
        </p:txBody>
      </p:sp>
      <p:sp>
        <p:nvSpPr>
          <p:cNvPr id="148500" name="Rectangle 20"/>
          <p:cNvSpPr>
            <a:spLocks noGrp="1" noChangeArrowheads="1"/>
          </p:cNvSpPr>
          <p:nvPr>
            <p:ph type="body" idx="1"/>
          </p:nvPr>
        </p:nvSpPr>
        <p:spPr>
          <a:xfrm>
            <a:off x="685800" y="1752600"/>
            <a:ext cx="7848600" cy="4419600"/>
          </a:xfrm>
          <a:noFill/>
          <a:ln/>
        </p:spPr>
        <p:txBody>
          <a:bodyPr/>
          <a:lstStyle/>
          <a:p>
            <a:pPr>
              <a:lnSpc>
                <a:spcPct val="90000"/>
              </a:lnSpc>
            </a:pPr>
            <a:r>
              <a:rPr lang="en-US" sz="2300" dirty="0"/>
              <a:t>Different data sources</a:t>
            </a:r>
          </a:p>
          <a:p>
            <a:pPr lvl="1">
              <a:lnSpc>
                <a:spcPct val="90000"/>
              </a:lnSpc>
            </a:pPr>
            <a:r>
              <a:rPr lang="en-US" sz="2300" dirty="0"/>
              <a:t>Unrelated</a:t>
            </a:r>
          </a:p>
          <a:p>
            <a:pPr lvl="1">
              <a:lnSpc>
                <a:spcPct val="90000"/>
              </a:lnSpc>
            </a:pPr>
            <a:r>
              <a:rPr lang="en-US" sz="2300" dirty="0"/>
              <a:t>Independent</a:t>
            </a:r>
          </a:p>
          <a:p>
            <a:pPr lvl="2">
              <a:lnSpc>
                <a:spcPct val="90000"/>
              </a:lnSpc>
            </a:pPr>
            <a:r>
              <a:rPr lang="en-US" dirty="0"/>
              <a:t>Sample selected from one population has no effect on the sample selected from the other population</a:t>
            </a:r>
          </a:p>
          <a:p>
            <a:pPr>
              <a:lnSpc>
                <a:spcPct val="90000"/>
              </a:lnSpc>
            </a:pPr>
            <a:r>
              <a:rPr lang="en-US" sz="2300" dirty="0"/>
              <a:t>Use the difference between 2 sample </a:t>
            </a:r>
            <a:r>
              <a:rPr lang="en-US" sz="2300" dirty="0" smtClean="0"/>
              <a:t>means.</a:t>
            </a:r>
            <a:endParaRPr lang="en-US" sz="2300" dirty="0"/>
          </a:p>
          <a:p>
            <a:pPr>
              <a:lnSpc>
                <a:spcPct val="90000"/>
              </a:lnSpc>
            </a:pPr>
            <a:r>
              <a:rPr lang="en-US" sz="2300" dirty="0"/>
              <a:t>Use z  test or pooled variance </a:t>
            </a:r>
            <a:r>
              <a:rPr lang="en-US" sz="2300" i="1" dirty="0"/>
              <a:t>t</a:t>
            </a:r>
            <a:r>
              <a:rPr lang="en-US" sz="2300" dirty="0"/>
              <a:t>  </a:t>
            </a:r>
            <a:r>
              <a:rPr lang="en-US" sz="2300" dirty="0" smtClean="0"/>
              <a:t>test.</a:t>
            </a:r>
            <a:endParaRPr lang="en-US" sz="23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70" name="Rectangle 18"/>
          <p:cNvSpPr>
            <a:spLocks noGrp="1" noChangeArrowheads="1"/>
          </p:cNvSpPr>
          <p:nvPr>
            <p:ph type="title"/>
          </p:nvPr>
        </p:nvSpPr>
        <p:spPr>
          <a:noFill/>
          <a:ln/>
        </p:spPr>
        <p:txBody>
          <a:bodyPr/>
          <a:lstStyle/>
          <a:p>
            <a:r>
              <a:rPr lang="el-GR"/>
              <a:t>σ</a:t>
            </a:r>
            <a:r>
              <a:rPr lang="en-US" baseline="-25000"/>
              <a:t>1</a:t>
            </a:r>
            <a:r>
              <a:rPr lang="en-US"/>
              <a:t> and </a:t>
            </a:r>
            <a:r>
              <a:rPr lang="el-GR"/>
              <a:t>σ</a:t>
            </a:r>
            <a:r>
              <a:rPr lang="en-US" baseline="-25000"/>
              <a:t>2</a:t>
            </a:r>
            <a:r>
              <a:rPr lang="en-US"/>
              <a:t> known</a:t>
            </a:r>
            <a:endParaRPr lang="el-GR"/>
          </a:p>
        </p:txBody>
      </p:sp>
      <p:sp>
        <p:nvSpPr>
          <p:cNvPr id="151572" name="Rectangle 20"/>
          <p:cNvSpPr>
            <a:spLocks noChangeArrowheads="1"/>
          </p:cNvSpPr>
          <p:nvPr/>
        </p:nvSpPr>
        <p:spPr bwMode="auto">
          <a:xfrm>
            <a:off x="838200" y="1981200"/>
            <a:ext cx="7848600" cy="3293209"/>
          </a:xfrm>
          <a:prstGeom prst="rect">
            <a:avLst/>
          </a:prstGeom>
          <a:noFill/>
          <a:ln w="19050" algn="ctr">
            <a:noFill/>
            <a:miter lim="800000"/>
            <a:headEnd/>
            <a:tailEnd/>
          </a:ln>
          <a:effectLst/>
        </p:spPr>
        <p:txBody>
          <a:bodyPr wrap="square">
            <a:spAutoFit/>
          </a:bodyPr>
          <a:lstStyle/>
          <a:p>
            <a:pPr algn="l"/>
            <a:r>
              <a:rPr lang="en-US" sz="2800" dirty="0"/>
              <a:t>Assumptions:</a:t>
            </a:r>
            <a:r>
              <a:rPr lang="en-US" dirty="0"/>
              <a:t>  </a:t>
            </a:r>
          </a:p>
          <a:p>
            <a:pPr algn="l"/>
            <a:endParaRPr lang="en-US" dirty="0"/>
          </a:p>
          <a:p>
            <a:pPr algn="l">
              <a:buClr>
                <a:schemeClr val="folHlink"/>
              </a:buClr>
              <a:buFont typeface="Wingdings" pitchFamily="2" charset="2"/>
              <a:buChar char="§"/>
            </a:pPr>
            <a:r>
              <a:rPr lang="en-US" dirty="0"/>
              <a:t>  Samples are randomly and</a:t>
            </a:r>
          </a:p>
          <a:p>
            <a:pPr algn="l">
              <a:buClr>
                <a:schemeClr val="folHlink"/>
              </a:buClr>
              <a:buFont typeface="Wingdings" pitchFamily="2" charset="2"/>
              <a:buNone/>
            </a:pPr>
            <a:r>
              <a:rPr lang="en-US" dirty="0"/>
              <a:t>    independently drawn</a:t>
            </a:r>
          </a:p>
          <a:p>
            <a:pPr algn="l">
              <a:buClr>
                <a:schemeClr val="folHlink"/>
              </a:buClr>
              <a:buFont typeface="Wingdings" pitchFamily="2" charset="2"/>
              <a:buChar char="§"/>
            </a:pPr>
            <a:endParaRPr lang="en-US" dirty="0"/>
          </a:p>
          <a:p>
            <a:pPr algn="l">
              <a:buClr>
                <a:schemeClr val="folHlink"/>
              </a:buClr>
              <a:buFont typeface="Wingdings" pitchFamily="2" charset="2"/>
              <a:buChar char="§"/>
            </a:pPr>
            <a:r>
              <a:rPr lang="en-US" dirty="0"/>
              <a:t>  population distributions are</a:t>
            </a:r>
          </a:p>
          <a:p>
            <a:pPr algn="l">
              <a:buClr>
                <a:schemeClr val="folHlink"/>
              </a:buClr>
              <a:buFont typeface="Wingdings" pitchFamily="2" charset="2"/>
              <a:buNone/>
            </a:pPr>
            <a:r>
              <a:rPr lang="en-US" dirty="0"/>
              <a:t>    normal or both sample sizes</a:t>
            </a:r>
          </a:p>
          <a:p>
            <a:pPr algn="l">
              <a:buClr>
                <a:schemeClr val="folHlink"/>
              </a:buClr>
              <a:buFont typeface="Wingdings" pitchFamily="2" charset="2"/>
              <a:buNone/>
            </a:pPr>
            <a:r>
              <a:rPr lang="en-US" dirty="0"/>
              <a:t>    are </a:t>
            </a:r>
            <a:r>
              <a:rPr lang="en-US" dirty="0">
                <a:sym typeface="Symbol" pitchFamily="18" charset="2"/>
              </a:rPr>
              <a:t> 30</a:t>
            </a:r>
          </a:p>
          <a:p>
            <a:pPr algn="l">
              <a:buClr>
                <a:schemeClr val="folHlink"/>
              </a:buClr>
              <a:buFont typeface="Wingdings" pitchFamily="2" charset="2"/>
              <a:buNone/>
            </a:pPr>
            <a:endParaRPr lang="en-US" dirty="0"/>
          </a:p>
          <a:p>
            <a:pPr algn="l">
              <a:buClr>
                <a:schemeClr val="folHlink"/>
              </a:buClr>
              <a:buFont typeface="Wingdings" pitchFamily="2" charset="2"/>
              <a:buChar char="§"/>
            </a:pPr>
            <a:r>
              <a:rPr lang="en-US" dirty="0"/>
              <a:t>  Population standard</a:t>
            </a:r>
          </a:p>
          <a:p>
            <a:pPr algn="l">
              <a:buClr>
                <a:schemeClr val="folHlink"/>
              </a:buClr>
              <a:buFont typeface="Wingdings" pitchFamily="2" charset="2"/>
              <a:buNone/>
            </a:pPr>
            <a:r>
              <a:rPr lang="en-US" dirty="0"/>
              <a:t>    deviations are known</a:t>
            </a:r>
          </a:p>
        </p:txBody>
      </p:sp>
      <p:sp>
        <p:nvSpPr>
          <p:cNvPr id="19" name="TextBox 18"/>
          <p:cNvSpPr txBox="1"/>
          <p:nvPr/>
        </p:nvSpPr>
        <p:spPr>
          <a:xfrm>
            <a:off x="5715000" y="3657600"/>
            <a:ext cx="2819400" cy="2585323"/>
          </a:xfrm>
          <a:prstGeom prst="rect">
            <a:avLst/>
          </a:prstGeom>
          <a:noFill/>
        </p:spPr>
        <p:txBody>
          <a:bodyPr wrap="square" rtlCol="0">
            <a:spAutoFit/>
          </a:bodyPr>
          <a:lstStyle/>
          <a:p>
            <a:r>
              <a:rPr lang="en-US" dirty="0" smtClean="0"/>
              <a:t>Selection of Test Statistics depends upon the conditions.</a:t>
            </a:r>
          </a:p>
          <a:p>
            <a:endParaRPr lang="en-US" dirty="0" smtClean="0"/>
          </a:p>
          <a:p>
            <a:r>
              <a:rPr lang="en-US" dirty="0" smtClean="0"/>
              <a:t>Conditions are almost same as we did in single sample case.</a:t>
            </a:r>
          </a:p>
          <a:p>
            <a:endParaRPr lang="en-US" dirty="0" smtClean="0"/>
          </a:p>
          <a:p>
            <a:r>
              <a:rPr lang="en-US" dirty="0" smtClean="0"/>
              <a:t>Few variations are possible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error </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8</a:t>
            </a:fld>
            <a:endParaRPr lang="en-US"/>
          </a:p>
        </p:txBody>
      </p:sp>
      <p:sp>
        <p:nvSpPr>
          <p:cNvPr id="5" name="Text Box 20"/>
          <p:cNvSpPr txBox="1">
            <a:spLocks noGrp="1" noChangeArrowheads="1"/>
          </p:cNvSpPr>
          <p:nvPr>
            <p:ph idx="1"/>
          </p:nvPr>
        </p:nvSpPr>
        <p:spPr bwMode="auto">
          <a:xfrm>
            <a:off x="457200" y="1600200"/>
            <a:ext cx="8229600" cy="2062103"/>
          </a:xfrm>
          <a:prstGeom prst="rect">
            <a:avLst/>
          </a:prstGeom>
          <a:noFill/>
          <a:ln w="19050" algn="ctr">
            <a:noFill/>
            <a:miter lim="800000"/>
            <a:headEnd/>
            <a:tailEnd/>
          </a:ln>
          <a:effectLst/>
        </p:spPr>
        <p:txBody>
          <a:bodyPr>
            <a:spAutoFit/>
          </a:bodyPr>
          <a:lstStyle/>
          <a:p>
            <a:pPr algn="just">
              <a:spcBef>
                <a:spcPct val="50000"/>
              </a:spcBef>
            </a:pPr>
            <a:r>
              <a:rPr lang="en-US" dirty="0"/>
              <a:t>When </a:t>
            </a:r>
            <a:r>
              <a:rPr lang="el-GR" dirty="0">
                <a:cs typeface="Arial" pitchFamily="34" charset="0"/>
              </a:rPr>
              <a:t>σ</a:t>
            </a:r>
            <a:r>
              <a:rPr lang="en-US" baseline="-25000" dirty="0">
                <a:cs typeface="Arial" pitchFamily="34" charset="0"/>
              </a:rPr>
              <a:t>1</a:t>
            </a:r>
            <a:r>
              <a:rPr lang="en-US" dirty="0">
                <a:cs typeface="Arial" pitchFamily="34" charset="0"/>
              </a:rPr>
              <a:t> and </a:t>
            </a:r>
            <a:r>
              <a:rPr lang="el-GR" dirty="0">
                <a:cs typeface="Arial" pitchFamily="34" charset="0"/>
              </a:rPr>
              <a:t>σ</a:t>
            </a:r>
            <a:r>
              <a:rPr lang="en-US" baseline="-25000" dirty="0">
                <a:cs typeface="Arial" pitchFamily="34" charset="0"/>
              </a:rPr>
              <a:t>2</a:t>
            </a:r>
            <a:r>
              <a:rPr lang="en-US" dirty="0">
                <a:cs typeface="Arial" pitchFamily="34" charset="0"/>
              </a:rPr>
              <a:t> are known and both populations are normal or both sample sizes are at least 30, </a:t>
            </a:r>
            <a:r>
              <a:rPr lang="en-US" dirty="0" smtClean="0">
                <a:cs typeface="Arial" pitchFamily="34" charset="0"/>
              </a:rPr>
              <a:t>with the </a:t>
            </a:r>
            <a:r>
              <a:rPr lang="en-US" dirty="0">
                <a:cs typeface="Arial" pitchFamily="34" charset="0"/>
              </a:rPr>
              <a:t>test statistic </a:t>
            </a:r>
            <a:r>
              <a:rPr lang="en-US" dirty="0" smtClean="0">
                <a:cs typeface="Arial" pitchFamily="34" charset="0"/>
              </a:rPr>
              <a:t>z and standard error is:</a:t>
            </a:r>
            <a:endParaRPr lang="el-GR" dirty="0">
              <a:cs typeface="Arial" pitchFamily="34" charset="0"/>
            </a:endParaRPr>
          </a:p>
        </p:txBody>
      </p:sp>
      <p:graphicFrame>
        <p:nvGraphicFramePr>
          <p:cNvPr id="197634" name="Object 2"/>
          <p:cNvGraphicFramePr>
            <a:graphicFrameLocks noChangeAspect="1"/>
          </p:cNvGraphicFramePr>
          <p:nvPr/>
        </p:nvGraphicFramePr>
        <p:xfrm>
          <a:off x="2370138" y="4343400"/>
          <a:ext cx="3327400" cy="1357313"/>
        </p:xfrm>
        <a:graphic>
          <a:graphicData uri="http://schemas.openxmlformats.org/presentationml/2006/ole">
            <p:oleObj spid="_x0000_s199682" name="Equation" r:id="rId3" imgW="1244520" imgH="50796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Confidence interval </a:t>
            </a:r>
            <a:endParaRPr lang="en-US" dirty="0"/>
          </a:p>
        </p:txBody>
      </p:sp>
      <p:sp>
        <p:nvSpPr>
          <p:cNvPr id="3" name="Content Placeholder 2"/>
          <p:cNvSpPr>
            <a:spLocks noGrp="1"/>
          </p:cNvSpPr>
          <p:nvPr>
            <p:ph idx="1"/>
          </p:nvPr>
        </p:nvSpPr>
        <p:spPr/>
        <p:txBody>
          <a:bodyPr/>
          <a:lstStyle/>
          <a:p>
            <a:r>
              <a:rPr lang="en-US" dirty="0" smtClean="0"/>
              <a:t>Confidence interval for difference between means µ</a:t>
            </a:r>
            <a:r>
              <a:rPr lang="en-US" baseline="-25000" dirty="0" smtClean="0"/>
              <a:t>1</a:t>
            </a:r>
            <a:r>
              <a:rPr lang="en-US" dirty="0" smtClean="0"/>
              <a:t>-µ</a:t>
            </a:r>
            <a:r>
              <a:rPr lang="en-US" baseline="-25000" dirty="0" smtClean="0"/>
              <a:t>2</a:t>
            </a:r>
            <a:r>
              <a:rPr lang="en-US" dirty="0" smtClean="0"/>
              <a:t> is</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9</a:t>
            </a:fld>
            <a:endParaRPr lang="en-US"/>
          </a:p>
        </p:txBody>
      </p:sp>
      <p:graphicFrame>
        <p:nvGraphicFramePr>
          <p:cNvPr id="198658" name="Object 2"/>
          <p:cNvGraphicFramePr>
            <a:graphicFrameLocks noChangeAspect="1"/>
          </p:cNvGraphicFramePr>
          <p:nvPr/>
        </p:nvGraphicFramePr>
        <p:xfrm>
          <a:off x="1981200" y="3124200"/>
          <a:ext cx="4748213" cy="1417637"/>
        </p:xfrm>
        <a:graphic>
          <a:graphicData uri="http://schemas.openxmlformats.org/presentationml/2006/ole">
            <p:oleObj spid="_x0000_s200706" name="Equation" r:id="rId3" imgW="1701720" imgH="507960" progId="Equation.3">
              <p:embed/>
            </p:oleObj>
          </a:graphicData>
        </a:graphic>
      </p:graphicFrame>
      <p:sp>
        <p:nvSpPr>
          <p:cNvPr id="7" name="TextBox 6"/>
          <p:cNvSpPr txBox="1"/>
          <p:nvPr/>
        </p:nvSpPr>
        <p:spPr>
          <a:xfrm>
            <a:off x="1371600" y="5334000"/>
            <a:ext cx="5791200" cy="830997"/>
          </a:xfrm>
          <a:prstGeom prst="rect">
            <a:avLst/>
          </a:prstGeom>
          <a:noFill/>
        </p:spPr>
        <p:txBody>
          <a:bodyPr wrap="square" rtlCol="0">
            <a:spAutoFit/>
          </a:bodyPr>
          <a:lstStyle/>
          <a:p>
            <a:pPr algn="ctr"/>
            <a:r>
              <a:rPr lang="en-US" sz="2400" dirty="0" smtClean="0"/>
              <a:t>No degrees of freedom attached here. Why?</a:t>
            </a:r>
          </a:p>
          <a:p>
            <a:pPr algn="ctr"/>
            <a:r>
              <a:rPr lang="en-US" sz="2400" dirty="0" smtClean="0"/>
              <a:t>Justify your answer.</a:t>
            </a:r>
            <a:endParaRPr 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Problem-21</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Two independent samples of 100 mechanists and 100 carpenters are taken to estimate the difference between the weekly wages of the two categories of workers. The relevant data are given below:</a:t>
            </a:r>
          </a:p>
          <a:p>
            <a:endParaRPr lang="en-US" dirty="0" smtClean="0"/>
          </a:p>
          <a:p>
            <a:endParaRPr lang="en-US" dirty="0" smtClean="0"/>
          </a:p>
          <a:p>
            <a:endParaRPr lang="en-US" dirty="0" smtClean="0"/>
          </a:p>
          <a:p>
            <a:pPr algn="just"/>
            <a:r>
              <a:rPr lang="en-US" dirty="0" smtClean="0"/>
              <a:t>Determine the 95% and 99%confidence limits for the true difference the average wages for mechanists and carpenters.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10</a:t>
            </a:fld>
            <a:endParaRPr lang="en-US"/>
          </a:p>
        </p:txBody>
      </p:sp>
      <p:graphicFrame>
        <p:nvGraphicFramePr>
          <p:cNvPr id="5" name="Table 4"/>
          <p:cNvGraphicFramePr>
            <a:graphicFrameLocks noGrp="1"/>
          </p:cNvGraphicFramePr>
          <p:nvPr/>
        </p:nvGraphicFramePr>
        <p:xfrm>
          <a:off x="1524000" y="3611880"/>
          <a:ext cx="6096000" cy="1112520"/>
        </p:xfrm>
        <a:graphic>
          <a:graphicData uri="http://schemas.openxmlformats.org/drawingml/2006/table">
            <a:tbl>
              <a:tblPr firstRow="1" bandRow="1">
                <a:tableStyleId>{5940675A-B579-460E-94D1-54222C63F5DA}</a:tableStyleId>
              </a:tblPr>
              <a:tblGrid>
                <a:gridCol w="2032000"/>
                <a:gridCol w="2032000"/>
                <a:gridCol w="2032000"/>
              </a:tblGrid>
              <a:tr h="370840">
                <a:tc>
                  <a:txBody>
                    <a:bodyPr/>
                    <a:lstStyle/>
                    <a:p>
                      <a:endParaRPr lang="en-US" dirty="0"/>
                    </a:p>
                  </a:txBody>
                  <a:tcPr/>
                </a:tc>
                <a:tc>
                  <a:txBody>
                    <a:bodyPr/>
                    <a:lstStyle/>
                    <a:p>
                      <a:r>
                        <a:rPr lang="en-US" dirty="0" smtClean="0"/>
                        <a:t>Sample mean wage</a:t>
                      </a:r>
                      <a:endParaRPr lang="en-US" dirty="0"/>
                    </a:p>
                  </a:txBody>
                  <a:tcPr/>
                </a:tc>
                <a:tc>
                  <a:txBody>
                    <a:bodyPr/>
                    <a:lstStyle/>
                    <a:p>
                      <a:r>
                        <a:rPr lang="en-US" dirty="0" smtClean="0"/>
                        <a:t>Pop.</a:t>
                      </a:r>
                      <a:r>
                        <a:rPr lang="en-US" baseline="0" dirty="0" smtClean="0"/>
                        <a:t> Variance</a:t>
                      </a:r>
                      <a:endParaRPr lang="en-US" dirty="0"/>
                    </a:p>
                  </a:txBody>
                  <a:tcPr/>
                </a:tc>
              </a:tr>
              <a:tr h="370840">
                <a:tc>
                  <a:txBody>
                    <a:bodyPr/>
                    <a:lstStyle/>
                    <a:p>
                      <a:r>
                        <a:rPr lang="en-US" dirty="0" smtClean="0"/>
                        <a:t>Mechanists</a:t>
                      </a:r>
                      <a:endParaRPr lang="en-US" dirty="0"/>
                    </a:p>
                  </a:txBody>
                  <a:tcPr/>
                </a:tc>
                <a:tc>
                  <a:txBody>
                    <a:bodyPr/>
                    <a:lstStyle/>
                    <a:p>
                      <a:r>
                        <a:rPr lang="en-US" dirty="0" smtClean="0"/>
                        <a:t>345</a:t>
                      </a:r>
                      <a:endParaRPr lang="en-US" dirty="0"/>
                    </a:p>
                  </a:txBody>
                  <a:tcPr/>
                </a:tc>
                <a:tc>
                  <a:txBody>
                    <a:bodyPr/>
                    <a:lstStyle/>
                    <a:p>
                      <a:r>
                        <a:rPr lang="en-US" dirty="0" smtClean="0"/>
                        <a:t>196</a:t>
                      </a:r>
                      <a:endParaRPr lang="en-US" dirty="0"/>
                    </a:p>
                  </a:txBody>
                  <a:tcPr/>
                </a:tc>
              </a:tr>
              <a:tr h="370840">
                <a:tc>
                  <a:txBody>
                    <a:bodyPr/>
                    <a:lstStyle/>
                    <a:p>
                      <a:r>
                        <a:rPr lang="en-US" dirty="0" smtClean="0"/>
                        <a:t>Carpenters</a:t>
                      </a:r>
                      <a:endParaRPr lang="en-US" dirty="0"/>
                    </a:p>
                  </a:txBody>
                  <a:tcPr/>
                </a:tc>
                <a:tc>
                  <a:txBody>
                    <a:bodyPr/>
                    <a:lstStyle/>
                    <a:p>
                      <a:r>
                        <a:rPr lang="en-US" dirty="0" smtClean="0"/>
                        <a:t>340</a:t>
                      </a:r>
                      <a:endParaRPr lang="en-US" dirty="0"/>
                    </a:p>
                  </a:txBody>
                  <a:tcPr/>
                </a:tc>
                <a:tc>
                  <a:txBody>
                    <a:bodyPr/>
                    <a:lstStyle/>
                    <a:p>
                      <a:r>
                        <a:rPr lang="en-US" dirty="0" smtClean="0"/>
                        <a:t>204</a:t>
                      </a:r>
                      <a:endParaRPr lang="en-US" dirty="0"/>
                    </a:p>
                  </a:txBody>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Problem-21                          Solution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Problem-1</a:t>
            </a:r>
            <a:endParaRPr lang="en-US" dirty="0"/>
          </a:p>
        </p:txBody>
      </p:sp>
      <p:sp>
        <p:nvSpPr>
          <p:cNvPr id="3" name="Content Placeholder 2"/>
          <p:cNvSpPr>
            <a:spLocks noGrp="1"/>
          </p:cNvSpPr>
          <p:nvPr>
            <p:ph idx="1"/>
          </p:nvPr>
        </p:nvSpPr>
        <p:spPr/>
        <p:txBody>
          <a:bodyPr/>
          <a:lstStyle/>
          <a:p>
            <a:pPr algn="just"/>
            <a:r>
              <a:rPr lang="en-US" dirty="0" smtClean="0"/>
              <a:t>A manufacturing company consists of two departments producing identical products. It is suspected that the hourly outputs in the two departments are different. Two random samples of production hours are respectively selected, and the following data are obtained:</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12</a:t>
            </a:fld>
            <a:endParaRPr lang="en-US"/>
          </a:p>
        </p:txBody>
      </p:sp>
      <p:graphicFrame>
        <p:nvGraphicFramePr>
          <p:cNvPr id="5" name="Table 4"/>
          <p:cNvGraphicFramePr>
            <a:graphicFrameLocks noGrp="1"/>
          </p:cNvGraphicFramePr>
          <p:nvPr/>
        </p:nvGraphicFramePr>
        <p:xfrm>
          <a:off x="1447800" y="4831080"/>
          <a:ext cx="6096000" cy="1112520"/>
        </p:xfrm>
        <a:graphic>
          <a:graphicData uri="http://schemas.openxmlformats.org/drawingml/2006/table">
            <a:tbl>
              <a:tblPr firstRow="1" bandRow="1">
                <a:tableStyleId>{5940675A-B579-460E-94D1-54222C63F5DA}</a:tableStyleId>
              </a:tblPr>
              <a:tblGrid>
                <a:gridCol w="2032000"/>
                <a:gridCol w="2032000"/>
                <a:gridCol w="2032000"/>
              </a:tblGrid>
              <a:tr h="370840">
                <a:tc>
                  <a:txBody>
                    <a:bodyPr/>
                    <a:lstStyle/>
                    <a:p>
                      <a:endParaRPr lang="en-US" b="1" dirty="0"/>
                    </a:p>
                  </a:txBody>
                  <a:tcPr/>
                </a:tc>
                <a:tc>
                  <a:txBody>
                    <a:bodyPr/>
                    <a:lstStyle/>
                    <a:p>
                      <a:r>
                        <a:rPr lang="en-US" b="1" dirty="0" smtClean="0"/>
                        <a:t>Department-1</a:t>
                      </a:r>
                      <a:endParaRPr lang="en-US" b="1" dirty="0"/>
                    </a:p>
                  </a:txBody>
                  <a:tcPr/>
                </a:tc>
                <a:tc>
                  <a:txBody>
                    <a:bodyPr/>
                    <a:lstStyle/>
                    <a:p>
                      <a:r>
                        <a:rPr lang="en-US" b="1" dirty="0" smtClean="0"/>
                        <a:t>Department-2</a:t>
                      </a:r>
                      <a:endParaRPr lang="en-US" b="1" dirty="0"/>
                    </a:p>
                  </a:txBody>
                  <a:tcPr/>
                </a:tc>
              </a:tr>
              <a:tr h="370840">
                <a:tc>
                  <a:txBody>
                    <a:bodyPr/>
                    <a:lstStyle/>
                    <a:p>
                      <a:r>
                        <a:rPr lang="en-US" b="1" dirty="0" smtClean="0"/>
                        <a:t>Sample Size</a:t>
                      </a:r>
                      <a:endParaRPr lang="en-US" b="1" dirty="0"/>
                    </a:p>
                  </a:txBody>
                  <a:tcPr/>
                </a:tc>
                <a:tc>
                  <a:txBody>
                    <a:bodyPr/>
                    <a:lstStyle/>
                    <a:p>
                      <a:r>
                        <a:rPr lang="en-US" b="1" dirty="0" smtClean="0"/>
                        <a:t>64</a:t>
                      </a:r>
                      <a:endParaRPr lang="en-US" b="1" dirty="0"/>
                    </a:p>
                  </a:txBody>
                  <a:tcPr/>
                </a:tc>
                <a:tc>
                  <a:txBody>
                    <a:bodyPr/>
                    <a:lstStyle/>
                    <a:p>
                      <a:r>
                        <a:rPr lang="en-US" b="1" dirty="0" smtClean="0"/>
                        <a:t>49</a:t>
                      </a:r>
                      <a:endParaRPr lang="en-US" b="1" dirty="0"/>
                    </a:p>
                  </a:txBody>
                  <a:tcPr/>
                </a:tc>
              </a:tr>
              <a:tr h="370840">
                <a:tc>
                  <a:txBody>
                    <a:bodyPr/>
                    <a:lstStyle/>
                    <a:p>
                      <a:r>
                        <a:rPr lang="en-US" b="1" dirty="0" smtClean="0"/>
                        <a:t>Sample</a:t>
                      </a:r>
                      <a:r>
                        <a:rPr lang="en-US" b="1" baseline="0" dirty="0" smtClean="0"/>
                        <a:t> Mean</a:t>
                      </a:r>
                      <a:endParaRPr lang="en-US" b="1" dirty="0"/>
                    </a:p>
                  </a:txBody>
                  <a:tcPr/>
                </a:tc>
                <a:tc>
                  <a:txBody>
                    <a:bodyPr/>
                    <a:lstStyle/>
                    <a:p>
                      <a:r>
                        <a:rPr lang="en-US" b="1" dirty="0" smtClean="0"/>
                        <a:t>100</a:t>
                      </a:r>
                      <a:endParaRPr lang="en-US" b="1" dirty="0"/>
                    </a:p>
                  </a:txBody>
                  <a:tcPr/>
                </a:tc>
                <a:tc>
                  <a:txBody>
                    <a:bodyPr/>
                    <a:lstStyle/>
                    <a:p>
                      <a:r>
                        <a:rPr lang="en-US" b="1" dirty="0" smtClean="0"/>
                        <a:t>90</a:t>
                      </a:r>
                      <a:endParaRPr lang="en-US" b="1" dirty="0"/>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problem-1          Cont..</a:t>
            </a:r>
            <a:endParaRPr lang="en-US" dirty="0"/>
          </a:p>
        </p:txBody>
      </p:sp>
      <p:sp>
        <p:nvSpPr>
          <p:cNvPr id="3" name="Content Placeholder 2"/>
          <p:cNvSpPr>
            <a:spLocks noGrp="1"/>
          </p:cNvSpPr>
          <p:nvPr>
            <p:ph idx="1"/>
          </p:nvPr>
        </p:nvSpPr>
        <p:spPr/>
        <p:txBody>
          <a:bodyPr/>
          <a:lstStyle/>
          <a:p>
            <a:r>
              <a:rPr lang="en-US" dirty="0" smtClean="0"/>
              <a:t>The variances of the hourly outputs for the two departments are known to be </a:t>
            </a:r>
            <a:r>
              <a:rPr lang="el-GR" dirty="0" smtClean="0"/>
              <a:t>δ</a:t>
            </a:r>
            <a:r>
              <a:rPr lang="en-US" baseline="-25000" dirty="0" smtClean="0"/>
              <a:t>1</a:t>
            </a:r>
            <a:r>
              <a:rPr lang="en-US" baseline="30000" dirty="0" smtClean="0"/>
              <a:t>2</a:t>
            </a:r>
            <a:r>
              <a:rPr lang="en-US" dirty="0" smtClean="0"/>
              <a:t>= 256 and </a:t>
            </a:r>
            <a:r>
              <a:rPr lang="el-GR" dirty="0" smtClean="0"/>
              <a:t>δ</a:t>
            </a:r>
            <a:r>
              <a:rPr lang="en-US" baseline="-25000" dirty="0" smtClean="0"/>
              <a:t>2</a:t>
            </a:r>
            <a:r>
              <a:rPr lang="en-US" baseline="30000" dirty="0" smtClean="0"/>
              <a:t>2</a:t>
            </a:r>
            <a:r>
              <a:rPr lang="en-US" dirty="0" smtClean="0"/>
              <a:t>=196 respectively. </a:t>
            </a:r>
          </a:p>
          <a:p>
            <a:pPr lvl="1"/>
            <a:r>
              <a:rPr lang="en-US" dirty="0" smtClean="0"/>
              <a:t>What is the point estimate for the true difference between the means outputs of the two departments?</a:t>
            </a:r>
          </a:p>
          <a:p>
            <a:pPr lvl="1"/>
            <a:r>
              <a:rPr lang="en-US" dirty="0" smtClean="0"/>
              <a:t>Find the 95% confidence limits for the true differences.</a:t>
            </a:r>
          </a:p>
          <a:p>
            <a:pPr lvl="1"/>
            <a:r>
              <a:rPr lang="en-US" dirty="0" smtClean="0"/>
              <a:t>Interpret the results.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Problem-22</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Suppose that simple random samples of college freshman are selected from two universities - 15 students from school A and 20 students from school B. On a standardized test, the sample from school A has an average score of 1000 with a standard deviation of 100. The sample from school B has an average score of 950 with a standard deviation of 90.</a:t>
            </a:r>
          </a:p>
          <a:p>
            <a:r>
              <a:rPr lang="en-US" dirty="0" smtClean="0"/>
              <a:t>What is the 90% confidence interval for the difference in test scores at the two schools, assuming that test scores came from normal distributions in both schools. </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Problem-22                       Solution</a:t>
            </a:r>
            <a:endParaRPr lang="en-US" dirty="0"/>
          </a:p>
        </p:txBody>
      </p:sp>
      <p:sp>
        <p:nvSpPr>
          <p:cNvPr id="3" name="Content Placeholder 2"/>
          <p:cNvSpPr>
            <a:spLocks noGrp="1"/>
          </p:cNvSpPr>
          <p:nvPr>
            <p:ph idx="1"/>
          </p:nvPr>
        </p:nvSpPr>
        <p:spPr/>
        <p:txBody>
          <a:bodyPr/>
          <a:lstStyle/>
          <a:p>
            <a:r>
              <a:rPr lang="en-US" dirty="0" smtClean="0"/>
              <a:t>How this problem is different than problem-21. </a:t>
            </a:r>
          </a:p>
          <a:p>
            <a:r>
              <a:rPr lang="en-US" dirty="0" smtClean="0"/>
              <a:t>Different mean in nature only.</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Problem-22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Normal Populations with unknown standard deviations</a:t>
            </a:r>
            <a:endParaRPr lang="en-US" dirty="0"/>
          </a:p>
        </p:txBody>
      </p:sp>
      <p:sp>
        <p:nvSpPr>
          <p:cNvPr id="3" name="Content Placeholder 2"/>
          <p:cNvSpPr>
            <a:spLocks noGrp="1"/>
          </p:cNvSpPr>
          <p:nvPr>
            <p:ph idx="1"/>
          </p:nvPr>
        </p:nvSpPr>
        <p:spPr/>
        <p:txBody>
          <a:bodyPr/>
          <a:lstStyle/>
          <a:p>
            <a:r>
              <a:rPr lang="en-US" dirty="0" smtClean="0"/>
              <a:t>Assumptions:</a:t>
            </a:r>
          </a:p>
          <a:p>
            <a:pPr lvl="1"/>
            <a:r>
              <a:rPr lang="en-US" dirty="0" smtClean="0"/>
              <a:t>Independent and random samples.</a:t>
            </a:r>
          </a:p>
          <a:p>
            <a:pPr lvl="1"/>
            <a:r>
              <a:rPr lang="en-US" dirty="0" smtClean="0"/>
              <a:t>Both n</a:t>
            </a:r>
            <a:r>
              <a:rPr lang="en-US" baseline="-25000" dirty="0" smtClean="0"/>
              <a:t>1</a:t>
            </a:r>
            <a:r>
              <a:rPr lang="en-US" dirty="0" smtClean="0"/>
              <a:t> and n</a:t>
            </a:r>
            <a:r>
              <a:rPr lang="en-US" baseline="-25000" dirty="0" smtClean="0"/>
              <a:t>2</a:t>
            </a:r>
            <a:r>
              <a:rPr lang="en-US" dirty="0" smtClean="0"/>
              <a:t> are greater than 30.</a:t>
            </a:r>
          </a:p>
          <a:p>
            <a:pPr lvl="1"/>
            <a:r>
              <a:rPr lang="en-US" dirty="0" smtClean="0"/>
              <a:t>Unknown population standard deviation.</a:t>
            </a:r>
          </a:p>
          <a:p>
            <a:r>
              <a:rPr lang="en-US" dirty="0" smtClean="0"/>
              <a:t>Use sample standard deviation to estimate population standard deviations.</a:t>
            </a:r>
          </a:p>
          <a:p>
            <a:r>
              <a:rPr lang="en-US" dirty="0" smtClean="0"/>
              <a:t>Appropriate test statistic would be z.</a:t>
            </a:r>
          </a:p>
          <a:p>
            <a:pPr lvl="1">
              <a:buNone/>
            </a:pPr>
            <a:endParaRPr lang="en-US" dirty="0" smtClean="0"/>
          </a:p>
        </p:txBody>
      </p:sp>
      <p:sp>
        <p:nvSpPr>
          <p:cNvPr id="4" name="Slide Number Placeholder 3"/>
          <p:cNvSpPr>
            <a:spLocks noGrp="1"/>
          </p:cNvSpPr>
          <p:nvPr>
            <p:ph type="sldNum" sz="quarter" idx="12"/>
          </p:nvPr>
        </p:nvSpPr>
        <p:spPr/>
        <p:txBody>
          <a:bodyPr/>
          <a:lstStyle/>
          <a:p>
            <a:fld id="{EAFCB071-3725-475B-BD64-181555A8C3AD}"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Variation unknown but </a:t>
            </a:r>
            <a:r>
              <a:rPr lang="en-US" dirty="0" err="1" smtClean="0"/>
              <a:t>n</a:t>
            </a:r>
            <a:r>
              <a:rPr lang="en-US" baseline="-25000" dirty="0" err="1" smtClean="0"/>
              <a:t>i</a:t>
            </a:r>
            <a:r>
              <a:rPr lang="en-US" baseline="-25000" dirty="0" smtClean="0"/>
              <a:t> </a:t>
            </a:r>
            <a:r>
              <a:rPr lang="en-US" dirty="0" smtClean="0"/>
              <a:t>&gt; 30</a:t>
            </a:r>
            <a:endParaRPr lang="en-US" dirty="0"/>
          </a:p>
        </p:txBody>
      </p:sp>
      <p:sp>
        <p:nvSpPr>
          <p:cNvPr id="3" name="Content Placeholder 2"/>
          <p:cNvSpPr>
            <a:spLocks noGrp="1"/>
          </p:cNvSpPr>
          <p:nvPr>
            <p:ph idx="1"/>
          </p:nvPr>
        </p:nvSpPr>
        <p:spPr/>
        <p:txBody>
          <a:bodyPr/>
          <a:lstStyle/>
          <a:p>
            <a:r>
              <a:rPr lang="en-US" dirty="0" smtClean="0"/>
              <a:t>Test Statistics to be used in this case is:</a:t>
            </a:r>
          </a:p>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EAFCB071-3725-475B-BD64-181555A8C3AD}" type="slidenum">
              <a:rPr lang="en-US" smtClean="0"/>
              <a:pPr/>
              <a:t>18</a:t>
            </a:fld>
            <a:endParaRPr lang="en-US"/>
          </a:p>
        </p:txBody>
      </p:sp>
      <p:sp>
        <p:nvSpPr>
          <p:cNvPr id="7" name="Rectangle 6"/>
          <p:cNvSpPr/>
          <p:nvPr/>
        </p:nvSpPr>
        <p:spPr>
          <a:xfrm>
            <a:off x="1447800" y="2590800"/>
            <a:ext cx="5867400" cy="2819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201732" name="Object 4"/>
          <p:cNvGraphicFramePr>
            <a:graphicFrameLocks noChangeAspect="1"/>
          </p:cNvGraphicFramePr>
          <p:nvPr/>
        </p:nvGraphicFramePr>
        <p:xfrm>
          <a:off x="1905000" y="3124200"/>
          <a:ext cx="4800600" cy="1905000"/>
        </p:xfrm>
        <a:graphic>
          <a:graphicData uri="http://schemas.openxmlformats.org/presentationml/2006/ole">
            <p:oleObj spid="_x0000_s201732" name="Equation" r:id="rId3" imgW="1663560" imgH="507960" progId="Equation.3">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Problem-23</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Two independent samples of observations were collected. For the first sample of 60 elements, the mean was 86 and the standard deviation 6. the second sample of 75 elements had a mean of 82 and a standard deviation of 9.</a:t>
            </a:r>
          </a:p>
          <a:p>
            <a:pPr lvl="1"/>
            <a:r>
              <a:rPr lang="en-US" dirty="0" smtClean="0"/>
              <a:t>Compute the estimated standard error of the difference between the two means.</a:t>
            </a:r>
          </a:p>
          <a:p>
            <a:pPr lvl="1"/>
            <a:r>
              <a:rPr lang="en-US" dirty="0" smtClean="0"/>
              <a:t>Also find the 95% confidence interval for difference between means.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Problem-23                          Solution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problme-2</a:t>
            </a:r>
            <a:endParaRPr lang="en-US" dirty="0"/>
          </a:p>
        </p:txBody>
      </p:sp>
      <p:sp>
        <p:nvSpPr>
          <p:cNvPr id="3" name="Content Placeholder 2"/>
          <p:cNvSpPr>
            <a:spLocks noGrp="1"/>
          </p:cNvSpPr>
          <p:nvPr>
            <p:ph idx="1"/>
          </p:nvPr>
        </p:nvSpPr>
        <p:spPr/>
        <p:txBody>
          <a:bodyPr/>
          <a:lstStyle/>
          <a:p>
            <a:pPr algn="just"/>
            <a:r>
              <a:rPr lang="en-US" dirty="0" smtClean="0"/>
              <a:t>A sample of 150 brand A light bulbs showed a mean life time of 1400 hours (h) and a standard deviation of 120h. A sample of 200 brand B light bulbs showed a mean lifetime of 1200 h and a standard deviation of 80 h.</a:t>
            </a:r>
          </a:p>
          <a:p>
            <a:pPr lvl="1"/>
            <a:r>
              <a:rPr lang="en-US" dirty="0" smtClean="0"/>
              <a:t>Find 90% and 94% confidence limits for the difference of the mean lifetime of the populations of brands A and B</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12838"/>
          </a:xfrm>
        </p:spPr>
        <p:txBody>
          <a:bodyPr>
            <a:noAutofit/>
          </a:bodyPr>
          <a:lstStyle/>
          <a:p>
            <a:r>
              <a:rPr lang="en-US" sz="2800" b="1" dirty="0" smtClean="0"/>
              <a:t/>
            </a:r>
            <a:br>
              <a:rPr lang="en-US" sz="2800" b="1" dirty="0" smtClean="0"/>
            </a:br>
            <a:r>
              <a:rPr lang="en-US" sz="2800" b="1" dirty="0" smtClean="0"/>
              <a:t>Population variances are unknown but can be assumed to be equal (</a:t>
            </a:r>
            <a:r>
              <a:rPr lang="en-US" sz="2800" b="1" i="1" dirty="0" smtClean="0"/>
              <a:t>t</a:t>
            </a:r>
            <a:r>
              <a:rPr lang="en-US" sz="2800" b="1" dirty="0" smtClean="0"/>
              <a:t> is used)</a:t>
            </a:r>
            <a:br>
              <a:rPr lang="en-US" sz="2800" b="1" dirty="0" smtClean="0"/>
            </a:br>
            <a:endParaRPr lang="en-US" sz="2800" dirty="0"/>
          </a:p>
        </p:txBody>
      </p:sp>
      <p:sp>
        <p:nvSpPr>
          <p:cNvPr id="3" name="Content Placeholder 2"/>
          <p:cNvSpPr>
            <a:spLocks noGrp="1"/>
          </p:cNvSpPr>
          <p:nvPr>
            <p:ph idx="1"/>
          </p:nvPr>
        </p:nvSpPr>
        <p:spPr/>
        <p:txBody>
          <a:bodyPr>
            <a:normAutofit fontScale="85000" lnSpcReduction="10000"/>
          </a:bodyPr>
          <a:lstStyle/>
          <a:p>
            <a:r>
              <a:rPr lang="en-US" dirty="0" smtClean="0"/>
              <a:t>If it can be assumed that the population variances are equal then each sample variance is actually a point estimate of the same quantity.  Therefore, we can combine the sample variances to form a pooled estimate.</a:t>
            </a:r>
            <a:br>
              <a:rPr lang="en-US" dirty="0" smtClean="0"/>
            </a:br>
            <a:endParaRPr lang="en-US" dirty="0" smtClean="0"/>
          </a:p>
          <a:p>
            <a:r>
              <a:rPr lang="en-US" b="1" dirty="0" smtClean="0"/>
              <a:t>Weighted averages</a:t>
            </a:r>
            <a:br>
              <a:rPr lang="en-US" b="1" dirty="0" smtClean="0"/>
            </a:br>
            <a:r>
              <a:rPr lang="en-US" dirty="0" smtClean="0"/>
              <a:t/>
            </a:r>
            <a:br>
              <a:rPr lang="en-US" dirty="0" smtClean="0"/>
            </a:br>
            <a:r>
              <a:rPr lang="en-US" dirty="0" smtClean="0"/>
              <a:t>The pooled estimated of the common variance is made using weighted averages.  This means that each sample variance is weighted by its degrees of freedom.</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Assumptions</a:t>
            </a:r>
            <a:endParaRPr lang="en-US" dirty="0"/>
          </a:p>
        </p:txBody>
      </p:sp>
      <p:sp>
        <p:nvSpPr>
          <p:cNvPr id="3" name="Content Placeholder 2"/>
          <p:cNvSpPr>
            <a:spLocks noGrp="1"/>
          </p:cNvSpPr>
          <p:nvPr>
            <p:ph idx="1"/>
          </p:nvPr>
        </p:nvSpPr>
        <p:spPr/>
        <p:txBody>
          <a:bodyPr/>
          <a:lstStyle/>
          <a:p>
            <a:r>
              <a:rPr lang="en-US" dirty="0" smtClean="0"/>
              <a:t>Populations are normally distributed.</a:t>
            </a:r>
          </a:p>
          <a:p>
            <a:r>
              <a:rPr lang="en-US" dirty="0" smtClean="0"/>
              <a:t>Populations have equal variances but still unknown.</a:t>
            </a:r>
          </a:p>
          <a:p>
            <a:r>
              <a:rPr lang="en-US" dirty="0" smtClean="0"/>
              <a:t>Independence of samples must be ensured.</a:t>
            </a:r>
          </a:p>
          <a:p>
            <a:r>
              <a:rPr lang="en-US" dirty="0" smtClean="0"/>
              <a:t>If population variances are equal then pooled value can be calculated.</a:t>
            </a:r>
          </a:p>
          <a:p>
            <a:r>
              <a:rPr lang="en-US" dirty="0" smtClean="0"/>
              <a:t>Degree of freedom would be (n</a:t>
            </a:r>
            <a:r>
              <a:rPr lang="en-US" baseline="-25000" dirty="0" smtClean="0"/>
              <a:t>1</a:t>
            </a:r>
            <a:r>
              <a:rPr lang="en-US" dirty="0" smtClean="0"/>
              <a:t>+n</a:t>
            </a:r>
            <a:r>
              <a:rPr lang="en-US" baseline="-25000" dirty="0" smtClean="0"/>
              <a:t>2</a:t>
            </a:r>
            <a:r>
              <a:rPr lang="en-US" dirty="0" smtClean="0"/>
              <a:t>-2).</a:t>
            </a:r>
          </a:p>
          <a:p>
            <a:r>
              <a:rPr lang="en-US" dirty="0" smtClean="0"/>
              <a:t>Appropriate test is ‘t’</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876800"/>
          </a:xfrm>
        </p:spPr>
        <p:txBody>
          <a:bodyPr>
            <a:normAutofit fontScale="92500" lnSpcReduction="20000"/>
          </a:bodyPr>
          <a:lstStyle/>
          <a:p>
            <a:r>
              <a:rPr lang="en-US" b="1" dirty="0" smtClean="0"/>
              <a:t>Pooled estimate of the variance</a:t>
            </a:r>
            <a:br>
              <a:rPr lang="en-US" b="1" dirty="0" smtClean="0"/>
            </a:br>
            <a:r>
              <a:rPr lang="en-US" dirty="0" smtClean="0"/>
              <a:t/>
            </a:r>
            <a:br>
              <a:rPr lang="en-US" dirty="0" smtClean="0"/>
            </a:br>
            <a:r>
              <a:rPr lang="en-US" dirty="0" smtClean="0"/>
              <a:t>The pooled estimate of the variance comes from the formula:</a:t>
            </a:r>
            <a:br>
              <a:rPr lang="en-US" dirty="0" smtClean="0"/>
            </a:br>
            <a:r>
              <a:rPr lang="en-US" dirty="0" smtClean="0"/>
              <a:t>        </a:t>
            </a:r>
            <a:br>
              <a:rPr lang="en-US" dirty="0" smtClean="0"/>
            </a:br>
            <a:r>
              <a:rPr lang="en-US" dirty="0" smtClean="0"/>
              <a:t>            </a:t>
            </a:r>
            <a:br>
              <a:rPr lang="en-US" dirty="0" smtClean="0"/>
            </a:br>
            <a:r>
              <a:rPr lang="en-US" b="1" dirty="0" smtClean="0"/>
              <a:t/>
            </a:r>
            <a:br>
              <a:rPr lang="en-US" b="1" dirty="0" smtClean="0"/>
            </a:br>
            <a:r>
              <a:rPr lang="en-US" b="1" dirty="0" smtClean="0"/>
              <a:t>Standard error of the estimate</a:t>
            </a:r>
            <a:br>
              <a:rPr lang="en-US" b="1" dirty="0" smtClean="0"/>
            </a:br>
            <a:r>
              <a:rPr lang="en-US" dirty="0" smtClean="0"/>
              <a:t/>
            </a:r>
            <a:br>
              <a:rPr lang="en-US" dirty="0" smtClean="0"/>
            </a:br>
            <a:r>
              <a:rPr lang="en-US" dirty="0" smtClean="0"/>
              <a:t>The standard error of the estimate is</a:t>
            </a:r>
            <a:br>
              <a:rPr lang="en-US" dirty="0" smtClean="0"/>
            </a:br>
            <a:r>
              <a:rPr lang="en-US" dirty="0" smtClean="0"/>
              <a:t/>
            </a:r>
            <a:br>
              <a:rPr lang="en-US" dirty="0" smtClean="0"/>
            </a:br>
            <a:r>
              <a:rPr lang="en-US" dirty="0" smtClean="0"/>
              <a:t>         </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24</a:t>
            </a:fld>
            <a:endParaRPr lang="en-US"/>
          </a:p>
        </p:txBody>
      </p:sp>
      <p:pic>
        <p:nvPicPr>
          <p:cNvPr id="5" name="Picture 4" descr="pooled variance formula"/>
          <p:cNvPicPr/>
          <p:nvPr/>
        </p:nvPicPr>
        <p:blipFill>
          <a:blip r:embed="rId3" cstate="print"/>
          <a:srcRect/>
          <a:stretch>
            <a:fillRect/>
          </a:stretch>
        </p:blipFill>
        <p:spPr bwMode="auto">
          <a:xfrm>
            <a:off x="2819400" y="3200400"/>
            <a:ext cx="3200399" cy="762000"/>
          </a:xfrm>
          <a:prstGeom prst="rect">
            <a:avLst/>
          </a:prstGeom>
          <a:noFill/>
          <a:ln w="9525">
            <a:noFill/>
            <a:miter lim="800000"/>
            <a:headEnd/>
            <a:tailEnd/>
          </a:ln>
        </p:spPr>
      </p:pic>
      <p:pic>
        <p:nvPicPr>
          <p:cNvPr id="6" name="Picture 5" descr="standard error formula"/>
          <p:cNvPicPr/>
          <p:nvPr/>
        </p:nvPicPr>
        <p:blipFill>
          <a:blip r:embed="rId4" cstate="print"/>
          <a:srcRect/>
          <a:stretch>
            <a:fillRect/>
          </a:stretch>
        </p:blipFill>
        <p:spPr bwMode="auto">
          <a:xfrm>
            <a:off x="2895600" y="5562600"/>
            <a:ext cx="3048000" cy="83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Confidence interval</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buNone/>
            </a:pPr>
            <a:r>
              <a:rPr lang="en-US" dirty="0" smtClean="0"/>
              <a:t>	The 100(1-</a:t>
            </a:r>
            <a:r>
              <a:rPr lang="el-GR" dirty="0" smtClean="0"/>
              <a:t>α</a:t>
            </a:r>
            <a:r>
              <a:rPr lang="en-US" dirty="0" smtClean="0"/>
              <a:t> )% confidence interval for  µ</a:t>
            </a:r>
            <a:r>
              <a:rPr lang="en-US" baseline="-25000" dirty="0" smtClean="0"/>
              <a:t>1</a:t>
            </a:r>
            <a:r>
              <a:rPr lang="en-US" dirty="0" smtClean="0"/>
              <a:t>-µ</a:t>
            </a:r>
            <a:r>
              <a:rPr lang="en-US" baseline="-25000" dirty="0" smtClean="0"/>
              <a:t>2</a:t>
            </a:r>
            <a:r>
              <a:rPr lang="en-US" dirty="0" smtClean="0"/>
              <a:t>  is:</a:t>
            </a:r>
          </a:p>
          <a:p>
            <a:pPr>
              <a:buNone/>
            </a:pPr>
            <a:r>
              <a:rPr lang="en-US" dirty="0" smtClean="0"/>
              <a:t>	</a:t>
            </a:r>
          </a:p>
          <a:p>
            <a:pPr>
              <a:buNone/>
            </a:pPr>
            <a:r>
              <a:rPr lang="en-US" dirty="0" smtClean="0"/>
              <a:t>	</a:t>
            </a:r>
          </a:p>
          <a:p>
            <a:pPr>
              <a:buNone/>
            </a:pPr>
            <a:endParaRPr lang="en-US" dirty="0" smtClean="0"/>
          </a:p>
          <a:p>
            <a:pPr>
              <a:buNone/>
            </a:pPr>
            <a:r>
              <a:rPr lang="en-US" dirty="0" smtClean="0"/>
              <a:t>	</a:t>
            </a:r>
            <a:br>
              <a:rPr lang="en-US" dirty="0" smtClean="0"/>
            </a:b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25</a:t>
            </a:fld>
            <a:endParaRPr lang="en-US"/>
          </a:p>
        </p:txBody>
      </p:sp>
      <p:graphicFrame>
        <p:nvGraphicFramePr>
          <p:cNvPr id="6" name="Object 5"/>
          <p:cNvGraphicFramePr>
            <a:graphicFrameLocks/>
          </p:cNvGraphicFramePr>
          <p:nvPr/>
        </p:nvGraphicFramePr>
        <p:xfrm>
          <a:off x="1524000" y="1397000"/>
          <a:ext cx="6096000" cy="4064000"/>
        </p:xfrm>
        <a:graphic>
          <a:graphicData uri="http://schemas.openxmlformats.org/presentationml/2006/ole">
            <p:oleObj spid="_x0000_s162818" name="Equation" r:id="rId3" imgW="0" imgH="0" progId="Equation.3">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3084</TotalTime>
  <Words>936</Words>
  <Application>Microsoft Office PowerPoint</Application>
  <PresentationFormat>On-screen Show (4:3)</PresentationFormat>
  <Paragraphs>168</Paragraphs>
  <Slides>25</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Office Theme</vt:lpstr>
      <vt:lpstr>Equation</vt:lpstr>
      <vt:lpstr>Virtual COMSATS Inferential Statistics MTH264 Lecture-12</vt:lpstr>
      <vt:lpstr>Recap of previous lecture</vt:lpstr>
      <vt:lpstr>Objective of this lecture</vt:lpstr>
      <vt:lpstr>Estimation for Two Populations</vt:lpstr>
      <vt:lpstr>Difference Between Two Means</vt:lpstr>
      <vt:lpstr>Independent Samples</vt:lpstr>
      <vt:lpstr>σ1 and σ2 known</vt:lpstr>
      <vt:lpstr>Standard error </vt:lpstr>
      <vt:lpstr>Confidence interval </vt:lpstr>
      <vt:lpstr>Problem-21</vt:lpstr>
      <vt:lpstr>Problem-21                          Solution</vt:lpstr>
      <vt:lpstr>Assessment Problem-1</vt:lpstr>
      <vt:lpstr>Assessment problem-1          Cont..</vt:lpstr>
      <vt:lpstr>Problem-22</vt:lpstr>
      <vt:lpstr>Problem-22                       Solution</vt:lpstr>
      <vt:lpstr>Problem-22                         Solution</vt:lpstr>
      <vt:lpstr>Normal Populations with unknown standard deviations</vt:lpstr>
      <vt:lpstr>Variation unknown but ni &gt; 30</vt:lpstr>
      <vt:lpstr>Problem-23</vt:lpstr>
      <vt:lpstr>Problem-23                          Solution</vt:lpstr>
      <vt:lpstr>Assessment problme-2</vt:lpstr>
      <vt:lpstr> Population variances are unknown but can be assumed to be equal (t is used) </vt:lpstr>
      <vt:lpstr>Assumptions</vt:lpstr>
      <vt:lpstr>Slide 24</vt:lpstr>
      <vt:lpstr> Confidence interval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NTS</cp:lastModifiedBy>
  <cp:revision>309</cp:revision>
  <dcterms:created xsi:type="dcterms:W3CDTF">2013-11-01T10:53:11Z</dcterms:created>
  <dcterms:modified xsi:type="dcterms:W3CDTF">2013-11-16T08:40:11Z</dcterms:modified>
</cp:coreProperties>
</file>