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s/slide56.xml" ContentType="application/vnd.openxmlformats-officedocument.presentationml.slide+xml"/>
  <Override PartName="/ppt/slides/slide5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4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0.xml" ContentType="application/vnd.openxmlformats-officedocument.presentationml.slideLayout+xml"/>
  <Default Extension="vml" ContentType="application/vnd.openxmlformats-officedocument.vmlDrawi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57" r:id="rId4"/>
    <p:sldId id="326" r:id="rId5"/>
    <p:sldId id="269" r:id="rId6"/>
    <p:sldId id="325" r:id="rId7"/>
    <p:sldId id="324" r:id="rId8"/>
    <p:sldId id="323" r:id="rId9"/>
    <p:sldId id="262" r:id="rId10"/>
    <p:sldId id="322" r:id="rId11"/>
    <p:sldId id="321" r:id="rId12"/>
    <p:sldId id="320" r:id="rId13"/>
    <p:sldId id="319" r:id="rId14"/>
    <p:sldId id="263" r:id="rId15"/>
    <p:sldId id="318" r:id="rId16"/>
    <p:sldId id="317" r:id="rId17"/>
    <p:sldId id="316" r:id="rId18"/>
    <p:sldId id="264" r:id="rId19"/>
    <p:sldId id="315" r:id="rId20"/>
    <p:sldId id="314" r:id="rId21"/>
    <p:sldId id="313" r:id="rId22"/>
    <p:sldId id="265" r:id="rId23"/>
    <p:sldId id="312" r:id="rId24"/>
    <p:sldId id="311" r:id="rId25"/>
    <p:sldId id="310" r:id="rId26"/>
    <p:sldId id="309" r:id="rId27"/>
    <p:sldId id="308" r:id="rId28"/>
    <p:sldId id="307" r:id="rId29"/>
    <p:sldId id="306" r:id="rId30"/>
    <p:sldId id="305" r:id="rId31"/>
    <p:sldId id="304" r:id="rId32"/>
    <p:sldId id="270" r:id="rId33"/>
    <p:sldId id="266" r:id="rId34"/>
    <p:sldId id="303" r:id="rId35"/>
    <p:sldId id="302" r:id="rId36"/>
    <p:sldId id="301" r:id="rId37"/>
    <p:sldId id="300" r:id="rId38"/>
    <p:sldId id="299" r:id="rId39"/>
    <p:sldId id="298" r:id="rId40"/>
    <p:sldId id="271" r:id="rId41"/>
    <p:sldId id="272" r:id="rId42"/>
    <p:sldId id="297" r:id="rId43"/>
    <p:sldId id="296" r:id="rId44"/>
    <p:sldId id="295" r:id="rId45"/>
    <p:sldId id="294" r:id="rId46"/>
    <p:sldId id="273" r:id="rId47"/>
    <p:sldId id="293" r:id="rId48"/>
    <p:sldId id="292" r:id="rId49"/>
    <p:sldId id="291" r:id="rId50"/>
    <p:sldId id="290" r:id="rId51"/>
    <p:sldId id="289" r:id="rId52"/>
    <p:sldId id="274" r:id="rId53"/>
    <p:sldId id="275" r:id="rId54"/>
    <p:sldId id="277" r:id="rId55"/>
    <p:sldId id="288" r:id="rId56"/>
    <p:sldId id="287" r:id="rId57"/>
    <p:sldId id="286" r:id="rId58"/>
    <p:sldId id="285" r:id="rId59"/>
    <p:sldId id="284" r:id="rId60"/>
    <p:sldId id="283" r:id="rId61"/>
    <p:sldId id="282" r:id="rId62"/>
    <p:sldId id="281" r:id="rId63"/>
    <p:sldId id="280" r:id="rId64"/>
    <p:sldId id="279" r:id="rId65"/>
    <p:sldId id="278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CD37-1F23-4CD9-8137-60C2124EF330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F97C-4B18-4F89-93CC-2DB2034F0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72931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CD37-1F23-4CD9-8137-60C2124EF330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F97C-4B18-4F89-93CC-2DB2034F0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50177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CD37-1F23-4CD9-8137-60C2124EF330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F97C-4B18-4F89-93CC-2DB2034F0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706186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CD37-1F23-4CD9-8137-60C2124EF330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F97C-4B18-4F89-93CC-2DB2034F0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59118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CD37-1F23-4CD9-8137-60C2124EF330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F97C-4B18-4F89-93CC-2DB2034F0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560485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CD37-1F23-4CD9-8137-60C2124EF330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F97C-4B18-4F89-93CC-2DB2034F0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172918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CD37-1F23-4CD9-8137-60C2124EF330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F97C-4B18-4F89-93CC-2DB2034F0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96187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CD37-1F23-4CD9-8137-60C2124EF330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F97C-4B18-4F89-93CC-2DB2034F0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92643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CD37-1F23-4CD9-8137-60C2124EF330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F97C-4B18-4F89-93CC-2DB2034F0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294496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CD37-1F23-4CD9-8137-60C2124EF330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F97C-4B18-4F89-93CC-2DB2034F0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668456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0CD37-1F23-4CD9-8137-60C2124EF330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F97C-4B18-4F89-93CC-2DB2034F0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73662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0CD37-1F23-4CD9-8137-60C2124EF330}" type="datetimeFigureOut">
              <a:rPr lang="en-US" smtClean="0"/>
              <a:pPr/>
              <a:t>12/26/2012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2F97C-4B18-4F89-93CC-2DB2034F00F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42296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447800"/>
            <a:ext cx="7772400" cy="1847850"/>
          </a:xfrm>
        </p:spPr>
        <p:txBody>
          <a:bodyPr>
            <a:normAutofit/>
          </a:bodyPr>
          <a:lstStyle/>
          <a:p>
            <a:r>
              <a:rPr lang="en-US" sz="2800" dirty="0" smtClean="0">
                <a:latin typeface="Arial Black" pitchFamily="34" charset="0"/>
              </a:rPr>
              <a:t>Set Topology</a:t>
            </a:r>
            <a:br>
              <a:rPr lang="en-US" sz="2800" dirty="0" smtClean="0">
                <a:latin typeface="Arial Black" pitchFamily="34" charset="0"/>
              </a:rPr>
            </a:br>
            <a:r>
              <a:rPr lang="en-US" sz="2800" dirty="0" smtClean="0">
                <a:latin typeface="Arial Black" pitchFamily="34" charset="0"/>
              </a:rPr>
              <a:t>MTH 251</a:t>
            </a:r>
            <a:endParaRPr lang="en-US" sz="2800" dirty="0">
              <a:latin typeface="Arial Black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81400"/>
            <a:ext cx="6400800" cy="2057400"/>
          </a:xfrm>
        </p:spPr>
        <p:txBody>
          <a:bodyPr>
            <a:normAutofit/>
          </a:bodyPr>
          <a:lstStyle/>
          <a:p>
            <a:r>
              <a:rPr lang="en-US" sz="2800" dirty="0">
                <a:latin typeface="Arial Black" pitchFamily="34" charset="0"/>
              </a:rPr>
              <a:t>Lecture # </a:t>
            </a:r>
            <a:r>
              <a:rPr lang="en-US" sz="2800" dirty="0" smtClean="0">
                <a:latin typeface="Arial Black" pitchFamily="34" charset="0"/>
              </a:rPr>
              <a:t>32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253762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Lecture Plan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sz="1800" dirty="0" smtClean="0">
                <a:latin typeface="Arial Black" pitchFamily="34" charset="0"/>
              </a:rPr>
              <a:t>Components of Connected Spaces</a:t>
            </a:r>
          </a:p>
          <a:p>
            <a:r>
              <a:rPr lang="en-US" sz="1800" dirty="0" smtClean="0">
                <a:latin typeface="Arial Black" pitchFamily="34" charset="0"/>
              </a:rPr>
              <a:t>Totally Disconnected subsets</a:t>
            </a:r>
          </a:p>
          <a:p>
            <a:r>
              <a:rPr lang="en-US" sz="1800" dirty="0" smtClean="0">
                <a:latin typeface="Arial Black" pitchFamily="34" charset="0"/>
              </a:rPr>
              <a:t>Locally Connected Spaces</a:t>
            </a:r>
          </a:p>
          <a:p>
            <a:r>
              <a:rPr lang="en-US" sz="1800" dirty="0" smtClean="0">
                <a:latin typeface="Arial Black" pitchFamily="34" charset="0"/>
              </a:rPr>
              <a:t>Path Connected Spaces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534270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(component)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 smtClean="0">
                <a:latin typeface="Arial Black" pitchFamily="34" charset="0"/>
              </a:rPr>
              <a:t>A component E of a topological space X is a maximal connected subset of X; </a:t>
            </a:r>
          </a:p>
        </p:txBody>
      </p:sp>
    </p:spTree>
    <p:extLst>
      <p:ext uri="{BB962C8B-B14F-4D97-AF65-F5344CB8AC3E}">
        <p14:creationId xmlns:p14="http://schemas.microsoft.com/office/powerpoint/2010/main" xmlns="" val="2091519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(component)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en-US" sz="1800" dirty="0" smtClean="0">
                <a:latin typeface="Arial Black" pitchFamily="34" charset="0"/>
              </a:rPr>
              <a:t>A component E of a topological space X is a maximal connected subset of X; </a:t>
            </a:r>
          </a:p>
          <a:p>
            <a:pPr algn="just"/>
            <a:r>
              <a:rPr lang="en-US" sz="1800" dirty="0" smtClean="0">
                <a:latin typeface="Arial Black" pitchFamily="34" charset="0"/>
              </a:rPr>
              <a:t>that is, E is connected and E is not a proper subset of any connected subset of X.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9590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Example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Font typeface="+mj-lt"/>
              <a:buAutoNum type="arabicPeriod"/>
            </a:pPr>
            <a:r>
              <a:rPr lang="en-US" sz="1800" dirty="0" smtClean="0">
                <a:latin typeface="Arial Black" pitchFamily="34" charset="0"/>
              </a:rPr>
              <a:t>If X is connected, then X has only one component: X itself</a:t>
            </a:r>
          </a:p>
        </p:txBody>
      </p:sp>
    </p:spTree>
    <p:extLst>
      <p:ext uri="{BB962C8B-B14F-4D97-AF65-F5344CB8AC3E}">
        <p14:creationId xmlns:p14="http://schemas.microsoft.com/office/powerpoint/2010/main" xmlns="" val="407554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Example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If X is connected, then X has only one component: X itself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Consider the following topology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={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𝑒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,{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}}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55806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Example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If X is connected, then X has only one component: X itself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Consider the following topology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={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𝑒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,{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}}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components of X are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31062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Example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If X is connected, then X has only one component: X itself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Consider the following topology 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={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𝑒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ea typeface="Cambria Math"/>
                  </a:rPr>
                  <a:t>	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={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  <a:ea typeface="Cambria Math"/>
                          </a:rPr>
                          <m:t>𝑑</m:t>
                        </m:r>
                      </m:e>
                    </m:d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,{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𝑐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}}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 components of X are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endParaRPr lang="en-US" sz="1800" b="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Any other connected subset of X, such as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{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𝑑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𝑒</m:t>
                    </m:r>
                    <m:r>
                      <a:rPr lang="en-US" sz="1800" b="0" i="1" smtClean="0">
                        <a:latin typeface="Cambria Math"/>
                      </a:rPr>
                      <m:t>}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subset of one of the components.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 cstate="print"/>
                <a:stretch>
                  <a:fillRect l="-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44423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If X is connected, then X is itself a component.</a:t>
            </a:r>
          </a:p>
        </p:txBody>
      </p:sp>
    </p:spTree>
    <p:extLst>
      <p:ext uri="{BB962C8B-B14F-4D97-AF65-F5344CB8AC3E}">
        <p14:creationId xmlns:p14="http://schemas.microsoft.com/office/powerpoint/2010/main" xmlns="" val="415794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pPr marL="514350" indent="-514350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If X is connected, then X is itself a component.</a:t>
            </a:r>
          </a:p>
          <a:p>
            <a:pPr marL="514350" indent="-514350">
              <a:lnSpc>
                <a:spcPct val="200000"/>
              </a:lnSpc>
              <a:buAutoNum type="arabicParenBoth"/>
            </a:pPr>
            <a:r>
              <a:rPr lang="en-US" sz="1800" dirty="0" smtClean="0">
                <a:latin typeface="Arial Black" pitchFamily="34" charset="0"/>
              </a:rPr>
              <a:t>Let X be a discrete space. Then each singleton is a component</a:t>
            </a:r>
          </a:p>
        </p:txBody>
      </p:sp>
    </p:spTree>
    <p:extLst>
      <p:ext uri="{BB962C8B-B14F-4D97-AF65-F5344CB8AC3E}">
        <p14:creationId xmlns:p14="http://schemas.microsoft.com/office/powerpoint/2010/main" xmlns="" val="111387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lnSpc>
                    <a:spcPct val="200000"/>
                  </a:lnSpc>
                  <a:buAutoNum type="arabicParenBoth"/>
                </a:pPr>
                <a:r>
                  <a:rPr lang="en-US" sz="1800" dirty="0" smtClean="0">
                    <a:latin typeface="Arial Black" pitchFamily="34" charset="0"/>
                  </a:rPr>
                  <a:t>If X is connected, then X is itself a component.</a:t>
                </a:r>
              </a:p>
              <a:p>
                <a:pPr marL="514350" indent="-514350">
                  <a:lnSpc>
                    <a:spcPct val="200000"/>
                  </a:lnSpc>
                  <a:buAutoNum type="arabicParenBoth"/>
                </a:pPr>
                <a:r>
                  <a:rPr lang="en-US" sz="1800" dirty="0" smtClean="0">
                    <a:latin typeface="Arial Black" pitchFamily="34" charset="0"/>
                  </a:rPr>
                  <a:t>Let X be a discrete space. Then each singleton is a component</a:t>
                </a:r>
              </a:p>
              <a:p>
                <a:pPr marL="514350" indent="-514350">
                  <a:lnSpc>
                    <a:spcPct val="200000"/>
                  </a:lnSpc>
                  <a:buAutoNum type="arabicParenBoth"/>
                </a:pP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 rotWithShape="1">
                <a:blip r:embed="rId2" cstate="print"/>
                <a:stretch>
                  <a:fillRect l="-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782264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lnSpc>
                    <a:spcPct val="200000"/>
                  </a:lnSpc>
                  <a:buAutoNum type="arabicParenBoth"/>
                </a:pPr>
                <a:r>
                  <a:rPr lang="en-US" sz="1800" dirty="0" smtClean="0">
                    <a:latin typeface="Arial Black" pitchFamily="34" charset="0"/>
                  </a:rPr>
                  <a:t>If X is connected, then X is itself a component.</a:t>
                </a:r>
              </a:p>
              <a:p>
                <a:pPr marL="514350" indent="-514350">
                  <a:lnSpc>
                    <a:spcPct val="200000"/>
                  </a:lnSpc>
                  <a:buAutoNum type="arabicParenBoth"/>
                </a:pPr>
                <a:r>
                  <a:rPr lang="en-US" sz="1800" dirty="0" smtClean="0">
                    <a:latin typeface="Arial Black" pitchFamily="34" charset="0"/>
                  </a:rPr>
                  <a:t>Let X be a discrete space. Then each singleton is a component</a:t>
                </a:r>
              </a:p>
              <a:p>
                <a:pPr marL="514350" indent="-514350">
                  <a:lnSpc>
                    <a:spcPct val="200000"/>
                  </a:lnSpc>
                  <a:buAutoNum type="arabicParenBoth"/>
                </a:pP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connected subsets of X are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 rotWithShape="1">
                <a:blip r:embed="rId2" cstate="print"/>
                <a:stretch>
                  <a:fillRect l="-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455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>
                <a:normAutofit/>
              </a:bodyPr>
              <a:lstStyle/>
              <a:p>
                <a:pPr marL="514350" indent="-514350">
                  <a:lnSpc>
                    <a:spcPct val="200000"/>
                  </a:lnSpc>
                  <a:buAutoNum type="arabicParenBoth"/>
                </a:pPr>
                <a:r>
                  <a:rPr lang="en-US" sz="1800" dirty="0" smtClean="0">
                    <a:latin typeface="Arial Black" pitchFamily="34" charset="0"/>
                  </a:rPr>
                  <a:t>If X is connected, then X is itself a component.</a:t>
                </a:r>
              </a:p>
              <a:p>
                <a:pPr marL="514350" indent="-514350">
                  <a:lnSpc>
                    <a:spcPct val="200000"/>
                  </a:lnSpc>
                  <a:buAutoNum type="arabicParenBoth"/>
                </a:pPr>
                <a:r>
                  <a:rPr lang="en-US" sz="1800" dirty="0" smtClean="0">
                    <a:latin typeface="Arial Black" pitchFamily="34" charset="0"/>
                  </a:rPr>
                  <a:t>Let X be a discrete space. Then each singleton is a component</a:t>
                </a:r>
              </a:p>
              <a:p>
                <a:pPr marL="514350" indent="-514350">
                  <a:lnSpc>
                    <a:spcPct val="200000"/>
                  </a:lnSpc>
                  <a:buAutoNum type="arabicParenBoth"/>
                </a:pPr>
                <a:r>
                  <a:rPr lang="en-US" sz="1800" dirty="0" smtClean="0">
                    <a:latin typeface="Arial Black" pitchFamily="34" charset="0"/>
                  </a:rPr>
                  <a:t>Let X=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</a:t>
                </a:r>
                <a14:m>
                  <m:oMath xmlns:m="http://schemas.openxmlformats.org/officeDocument/2006/math"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𝜏</m:t>
                    </m:r>
                    <m:r>
                      <a:rPr lang="en-US" sz="1800" b="0" i="1" dirty="0" smtClean="0">
                        <a:latin typeface="Cambria Math"/>
                        <a:ea typeface="Cambria Math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dirty="0" smtClean="0">
                            <a:latin typeface="Cambria Math"/>
                            <a:ea typeface="Cambria Math"/>
                          </a:rPr>
                        </m:ctrlPr>
                      </m:dPr>
                      <m:e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∅,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𝑎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d>
                          <m:dPr>
                            <m:begChr m:val="{"/>
                            <m:endChr m:val="}"/>
                            <m:ctrlP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</m:ctrlPr>
                          </m:dPr>
                          <m:e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𝑏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𝑐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𝑑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,</m:t>
                            </m:r>
                            <m:r>
                              <a:rPr lang="en-US" sz="1800" b="0" i="1" dirty="0" smtClean="0">
                                <a:latin typeface="Cambria Math"/>
                                <a:ea typeface="Cambria Math"/>
                              </a:rPr>
                              <m:t>𝑒</m:t>
                            </m:r>
                          </m:e>
                        </m:d>
                        <m:r>
                          <a:rPr lang="en-US" sz="1800" b="0" i="1" dirty="0" smtClean="0">
                            <a:latin typeface="Cambria Math"/>
                            <a:ea typeface="Cambria Math"/>
                          </a:rPr>
                          <m:t>,</m:t>
                        </m:r>
                        <m:r>
                          <m:rPr>
                            <m:nor/>
                          </m:rPr>
                          <a:rPr lang="en-US" sz="1800" dirty="0" smtClean="0">
                            <a:latin typeface="Arial Black" pitchFamily="34" charset="0"/>
                          </a:rPr>
                          <m:t>X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Then connected subsets of X are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Thus the component of X are :</a:t>
                </a:r>
              </a:p>
              <a:p>
                <a:pPr marL="0" indent="0">
                  <a:lnSpc>
                    <a:spcPct val="200000"/>
                  </a:lnSpc>
                  <a:buNone/>
                </a:pPr>
                <a:r>
                  <a:rPr lang="en-US" sz="1800" dirty="0" smtClean="0">
                    <a:latin typeface="Arial Black" pitchFamily="34" charset="0"/>
                  </a:rPr>
                  <a:t>           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sz="180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𝑎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d>
                      <m:dPr>
                        <m:begChr m:val="{"/>
                        <m:endChr m:val="}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𝑏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𝑐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𝑑</m:t>
                        </m:r>
                        <m:r>
                          <a:rPr lang="en-US" sz="1800" b="0" i="1" smtClean="0">
                            <a:latin typeface="Cambria Math"/>
                          </a:rPr>
                          <m:t>,</m:t>
                        </m:r>
                        <m:r>
                          <a:rPr lang="en-US" sz="1800" b="0" i="1" smtClean="0">
                            <a:latin typeface="Cambria Math"/>
                          </a:rPr>
                          <m:t>𝑒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 rotWithShape="1">
                <a:blip r:embed="rId2" cstate="print"/>
                <a:stretch>
                  <a:fillRect l="-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22798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(Totally Disconnected)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839200" cy="4525963"/>
          </a:xfrm>
        </p:spPr>
        <p:txBody>
          <a:bodyPr>
            <a:normAutofit/>
          </a:bodyPr>
          <a:lstStyle/>
          <a:p>
            <a:pPr algn="just"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 space X is totally disconnected, </a:t>
            </a:r>
          </a:p>
        </p:txBody>
      </p:sp>
    </p:spTree>
    <p:extLst>
      <p:ext uri="{BB962C8B-B14F-4D97-AF65-F5344CB8AC3E}">
        <p14:creationId xmlns:p14="http://schemas.microsoft.com/office/powerpoint/2010/main" xmlns="" val="1383197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(Totally Disconnected)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totally disconnected,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each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 rotWithShape="1">
                <a:blip r:embed="rId2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002462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(Totally Disconnected)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totally disconnected,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each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y, there exist disjoint open sets G, H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 rotWithShape="1">
                <a:blip r:embed="rId2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17302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(Totally Disconnected)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</p:spPr>
            <p:txBody>
              <a:bodyPr>
                <a:normAutofit/>
              </a:bodyPr>
              <a:lstStyle/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totally disconnected,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each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X,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y, there exist disjoint open sets G, H </a:t>
                </a:r>
              </a:p>
              <a:p>
                <a:pPr algn="just"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G,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 and X= G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600200"/>
                <a:ext cx="8839200" cy="4525963"/>
              </a:xfrm>
              <a:blipFill rotWithShape="1">
                <a:blip r:embed="rId3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96790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59363"/>
          </a:xfrm>
        </p:spPr>
        <p:txBody>
          <a:bodyPr>
            <a:normAutofit/>
          </a:bodyPr>
          <a:lstStyle/>
          <a:p>
            <a:pPr marL="914400" lvl="1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dirty="0" smtClean="0"/>
              <a:t>  </a:t>
            </a:r>
            <a:r>
              <a:rPr lang="en-US" sz="1900" dirty="0" smtClean="0">
                <a:latin typeface="Arial Black" pitchFamily="34" charset="0"/>
              </a:rPr>
              <a:t>One point space is totally disconnected</a:t>
            </a:r>
          </a:p>
          <a:p>
            <a:pPr marL="400050" lvl="1" indent="0" algn="just">
              <a:buNone/>
            </a:pPr>
            <a:endParaRPr lang="en-US" dirty="0" smtClean="0"/>
          </a:p>
          <a:p>
            <a:pPr marL="514350" indent="-514350" algn="just">
              <a:buAutoNum type="arabicParenBoth"/>
            </a:pPr>
            <a:endParaRPr lang="en-US" dirty="0" smtClean="0"/>
          </a:p>
          <a:p>
            <a:pPr marL="514350" indent="-514350" algn="just">
              <a:buAutoNum type="arabicParenBoth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799341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59363"/>
          </a:xfrm>
        </p:spPr>
        <p:txBody>
          <a:bodyPr>
            <a:normAutofit/>
          </a:bodyPr>
          <a:lstStyle/>
          <a:p>
            <a:pPr marL="914400" lvl="1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dirty="0" smtClean="0"/>
              <a:t>  </a:t>
            </a:r>
            <a:r>
              <a:rPr lang="en-US" sz="1900" dirty="0" smtClean="0">
                <a:latin typeface="Arial Black" pitchFamily="34" charset="0"/>
              </a:rPr>
              <a:t>One point space is totally disconnected</a:t>
            </a:r>
          </a:p>
          <a:p>
            <a:pPr marL="914400" lvl="1" indent="-514350" algn="just">
              <a:lnSpc>
                <a:spcPct val="150000"/>
              </a:lnSpc>
              <a:buFont typeface="+mj-lt"/>
              <a:buAutoNum type="arabicParenR"/>
            </a:pPr>
            <a:r>
              <a:rPr lang="en-US" sz="1900" dirty="0" smtClean="0">
                <a:latin typeface="Arial Black" pitchFamily="34" charset="0"/>
              </a:rPr>
              <a:t>  Discrete space is totally disconnected</a:t>
            </a:r>
          </a:p>
          <a:p>
            <a:pPr marL="914400" lvl="1" indent="-514350" algn="just">
              <a:buFont typeface="+mj-lt"/>
              <a:buAutoNum type="arabicParenR"/>
            </a:pPr>
            <a:endParaRPr lang="en-US" dirty="0" smtClean="0"/>
          </a:p>
          <a:p>
            <a:pPr marL="914400" lvl="1" indent="-514350" algn="just">
              <a:buAutoNum type="arabicParenR"/>
            </a:pPr>
            <a:endParaRPr lang="en-US" dirty="0" smtClean="0"/>
          </a:p>
          <a:p>
            <a:pPr marL="514350" indent="-514350" algn="just">
              <a:buAutoNum type="arabicParenBoth"/>
            </a:pPr>
            <a:endParaRPr lang="en-US" dirty="0" smtClean="0"/>
          </a:p>
          <a:p>
            <a:pPr marL="514350" indent="-514350" algn="just">
              <a:buAutoNum type="arabicParenBoth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1757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066800"/>
                <a:ext cx="8839200" cy="5059363"/>
              </a:xfrm>
            </p:spPr>
            <p:txBody>
              <a:bodyPr>
                <a:normAutofit/>
              </a:bodyPr>
              <a:lstStyle/>
              <a:p>
                <a:pPr marL="914400" lvl="1" indent="-514350" algn="just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dirty="0" smtClean="0"/>
                  <a:t>  </a:t>
                </a:r>
                <a:r>
                  <a:rPr lang="en-US" sz="1900" dirty="0" smtClean="0">
                    <a:latin typeface="Arial Black" pitchFamily="34" charset="0"/>
                  </a:rPr>
                  <a:t>One point space is totally disconnected</a:t>
                </a:r>
              </a:p>
              <a:p>
                <a:pPr marL="914400" lvl="1" indent="-514350" algn="just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sz="1900" dirty="0" smtClean="0">
                    <a:latin typeface="Arial Black" pitchFamily="34" charset="0"/>
                  </a:rPr>
                  <a:t>  Discrete space is totally disconnected</a:t>
                </a:r>
              </a:p>
              <a:p>
                <a:pPr marL="914400" lvl="1" indent="-514350" algn="just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sz="1900" b="1" dirty="0" smtClean="0">
                    <a:latin typeface="Arial Black" pitchFamily="34" charset="0"/>
                  </a:rPr>
                  <a:t>R </a:t>
                </a:r>
                <a:r>
                  <a:rPr lang="en-US" sz="1900" dirty="0" smtClean="0">
                    <a:latin typeface="Arial Black" pitchFamily="34" charset="0"/>
                  </a:rPr>
                  <a:t>with the upper limit topology generated by open-  closed intervals (a,b] is totally disconnected. For, if x, y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900" b="1" dirty="0" smtClean="0">
                    <a:latin typeface="Arial Black" pitchFamily="34" charset="0"/>
                  </a:rPr>
                  <a:t> R</a:t>
                </a:r>
                <a:r>
                  <a:rPr lang="en-US" sz="1900" dirty="0" smtClean="0">
                    <a:latin typeface="Arial Black" pitchFamily="34" charset="0"/>
                  </a:rPr>
                  <a:t>, x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en-US" sz="1900" b="1" dirty="0" smtClean="0">
                    <a:latin typeface="Arial Black" pitchFamily="34" charset="0"/>
                  </a:rPr>
                  <a:t> </a:t>
                </a:r>
                <a:r>
                  <a:rPr lang="en-US" sz="1900" dirty="0" smtClean="0">
                    <a:latin typeface="Arial Black" pitchFamily="34" charset="0"/>
                  </a:rPr>
                  <a:t>y, then (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∞,</m:t>
                    </m:r>
                  </m:oMath>
                </a14:m>
                <a:r>
                  <a:rPr lang="en-US" sz="1900" b="1" dirty="0" smtClean="0">
                    <a:latin typeface="Arial Black" pitchFamily="34" charset="0"/>
                  </a:rPr>
                  <a:t> </a:t>
                </a:r>
                <a:r>
                  <a:rPr lang="en-US" sz="1900" dirty="0" smtClean="0">
                    <a:latin typeface="Arial Black" pitchFamily="34" charset="0"/>
                  </a:rPr>
                  <a:t>x]= G, (x,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)= H are such that </a:t>
                </a:r>
                <a:r>
                  <a:rPr lang="en-US" sz="1900" b="1" dirty="0" smtClean="0">
                    <a:latin typeface="Arial Black" pitchFamily="34" charset="0"/>
                  </a:rPr>
                  <a:t>R</a:t>
                </a:r>
                <a:r>
                  <a:rPr lang="en-US" sz="1900" dirty="0" smtClean="0">
                    <a:latin typeface="Arial Black" pitchFamily="34" charset="0"/>
                  </a:rPr>
                  <a:t>= (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,x]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(x,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) and x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G, y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H, </a:t>
                </a:r>
              </a:p>
              <a:p>
                <a:pPr marL="914400" lvl="1" indent="-514350" algn="just">
                  <a:buFont typeface="+mj-lt"/>
                  <a:buAutoNum type="arabicParenR"/>
                </a:pPr>
                <a:endParaRPr lang="en-US" dirty="0" smtClean="0"/>
              </a:p>
              <a:p>
                <a:pPr marL="914400" lvl="1" indent="-514350" algn="just">
                  <a:buAutoNum type="arabicParenR"/>
                </a:pPr>
                <a:endParaRPr lang="en-US" dirty="0" smtClean="0"/>
              </a:p>
              <a:p>
                <a:pPr marL="514350" indent="-514350" algn="just">
                  <a:buAutoNum type="arabicParenBoth"/>
                </a:pPr>
                <a:endParaRPr lang="en-US" dirty="0" smtClean="0"/>
              </a:p>
              <a:p>
                <a:pPr marL="514350" indent="-514350" algn="just">
                  <a:buAutoNum type="arabicParenBoth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066800"/>
                <a:ext cx="8839200" cy="5059363"/>
              </a:xfrm>
              <a:blipFill rotWithShape="1">
                <a:blip r:embed="rId3" cstate="print"/>
                <a:stretch>
                  <a:fillRect r="-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04433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Example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066800"/>
                <a:ext cx="8839200" cy="5059363"/>
              </a:xfrm>
            </p:spPr>
            <p:txBody>
              <a:bodyPr>
                <a:normAutofit/>
              </a:bodyPr>
              <a:lstStyle/>
              <a:p>
                <a:pPr marL="914400" lvl="1" indent="-514350" algn="just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dirty="0" smtClean="0"/>
                  <a:t>  </a:t>
                </a:r>
                <a:r>
                  <a:rPr lang="en-US" sz="1900" dirty="0" smtClean="0">
                    <a:latin typeface="Arial Black" pitchFamily="34" charset="0"/>
                  </a:rPr>
                  <a:t>One point space is totally disconnected</a:t>
                </a:r>
              </a:p>
              <a:p>
                <a:pPr marL="914400" lvl="1" indent="-514350" algn="just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sz="1900" dirty="0" smtClean="0">
                    <a:latin typeface="Arial Black" pitchFamily="34" charset="0"/>
                  </a:rPr>
                  <a:t>  Discrete space is totally disconnected</a:t>
                </a:r>
              </a:p>
              <a:p>
                <a:pPr marL="914400" lvl="1" indent="-514350" algn="just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sz="1900" b="1" dirty="0" smtClean="0">
                    <a:latin typeface="Arial Black" pitchFamily="34" charset="0"/>
                  </a:rPr>
                  <a:t>R </a:t>
                </a:r>
                <a:r>
                  <a:rPr lang="en-US" sz="1900" dirty="0" smtClean="0">
                    <a:latin typeface="Arial Black" pitchFamily="34" charset="0"/>
                  </a:rPr>
                  <a:t>with the upper limit topology generated by open-  closed intervals (a,b] is totally disconnected. For, if x, y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900" b="1" dirty="0" smtClean="0">
                    <a:latin typeface="Arial Black" pitchFamily="34" charset="0"/>
                  </a:rPr>
                  <a:t> R</a:t>
                </a:r>
                <a:r>
                  <a:rPr lang="en-US" sz="1900" dirty="0" smtClean="0">
                    <a:latin typeface="Arial Black" pitchFamily="34" charset="0"/>
                  </a:rPr>
                  <a:t>, x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&lt;</m:t>
                    </m:r>
                  </m:oMath>
                </a14:m>
                <a:r>
                  <a:rPr lang="en-US" sz="1900" b="1" dirty="0" smtClean="0">
                    <a:latin typeface="Arial Black" pitchFamily="34" charset="0"/>
                  </a:rPr>
                  <a:t> </a:t>
                </a:r>
                <a:r>
                  <a:rPr lang="en-US" sz="1900" dirty="0" smtClean="0">
                    <a:latin typeface="Arial Black" pitchFamily="34" charset="0"/>
                  </a:rPr>
                  <a:t>y, then (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∞,</m:t>
                    </m:r>
                  </m:oMath>
                </a14:m>
                <a:r>
                  <a:rPr lang="en-US" sz="1900" b="1" dirty="0" smtClean="0">
                    <a:latin typeface="Arial Black" pitchFamily="34" charset="0"/>
                  </a:rPr>
                  <a:t> </a:t>
                </a:r>
                <a:r>
                  <a:rPr lang="en-US" sz="1900" dirty="0" smtClean="0">
                    <a:latin typeface="Arial Black" pitchFamily="34" charset="0"/>
                  </a:rPr>
                  <a:t>x]= G, (x,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)= H are such that </a:t>
                </a:r>
                <a:r>
                  <a:rPr lang="en-US" sz="1900" b="1" dirty="0" smtClean="0">
                    <a:latin typeface="Arial Black" pitchFamily="34" charset="0"/>
                  </a:rPr>
                  <a:t>R</a:t>
                </a:r>
                <a:r>
                  <a:rPr lang="en-US" sz="1900" dirty="0" smtClean="0">
                    <a:latin typeface="Arial Black" pitchFamily="34" charset="0"/>
                  </a:rPr>
                  <a:t>= (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−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,x]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 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(x,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∞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) and x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G, y </a:t>
                </a:r>
                <a14:m>
                  <m:oMath xmlns:m="http://schemas.openxmlformats.org/officeDocument/2006/math"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H, </a:t>
                </a:r>
              </a:p>
              <a:p>
                <a:pPr marL="914400" lvl="1" indent="-514350" algn="just">
                  <a:lnSpc>
                    <a:spcPct val="150000"/>
                  </a:lnSpc>
                  <a:buFont typeface="+mj-lt"/>
                  <a:buAutoNum type="arabicParenR"/>
                </a:pPr>
                <a:r>
                  <a:rPr lang="en-US" sz="1900" b="1" dirty="0" smtClean="0">
                    <a:latin typeface="Arial Black" pitchFamily="34" charset="0"/>
                  </a:rPr>
                  <a:t>R </a:t>
                </a:r>
                <a:r>
                  <a:rPr lang="en-US" sz="1900" dirty="0" smtClean="0">
                    <a:latin typeface="Arial Black" pitchFamily="34" charset="0"/>
                  </a:rPr>
                  <a:t>with the usual topology is not totally disconnected.</a:t>
                </a:r>
                <a:endParaRPr lang="en-US" sz="1900" b="1" dirty="0" smtClean="0">
                  <a:latin typeface="Arial Black" pitchFamily="34" charset="0"/>
                </a:endParaRPr>
              </a:p>
              <a:p>
                <a:pPr marL="914400" lvl="1" indent="-514350" algn="just">
                  <a:buFont typeface="+mj-lt"/>
                  <a:buAutoNum type="arabicParenR"/>
                </a:pPr>
                <a:endParaRPr lang="en-US" dirty="0" smtClean="0"/>
              </a:p>
              <a:p>
                <a:pPr marL="914400" lvl="1" indent="-514350" algn="just">
                  <a:buAutoNum type="arabicParenR"/>
                </a:pPr>
                <a:endParaRPr lang="en-US" dirty="0" smtClean="0"/>
              </a:p>
              <a:p>
                <a:pPr marL="514350" indent="-514350" algn="just">
                  <a:buAutoNum type="arabicParenBoth"/>
                </a:pPr>
                <a:endParaRPr lang="en-US" dirty="0" smtClean="0"/>
              </a:p>
              <a:p>
                <a:pPr marL="514350" indent="-514350" algn="just">
                  <a:buAutoNum type="arabicParenBoth"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066800"/>
                <a:ext cx="8839200" cy="5059363"/>
              </a:xfrm>
              <a:blipFill rotWithShape="1">
                <a:blip r:embed="rId2" cstate="print"/>
                <a:stretch>
                  <a:fillRect r="-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979371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1800" dirty="0">
                <a:latin typeface="Arial Black" pitchFamily="34" charset="0"/>
              </a:rPr>
              <a:t>The component of a totally disconnected space are singletons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b="1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763000" cy="5257800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sz="2400" b="1" dirty="0" smtClean="0">
                <a:latin typeface="Arial Black" pitchFamily="34" charset="0"/>
              </a:rPr>
              <a:t>Proof.</a:t>
            </a:r>
            <a:r>
              <a:rPr lang="en-US" b="1" dirty="0" smtClean="0"/>
              <a:t> </a:t>
            </a:r>
            <a:r>
              <a:rPr lang="en-US" sz="1800" dirty="0" smtClean="0">
                <a:latin typeface="Arial Black" pitchFamily="34" charset="0"/>
              </a:rPr>
              <a:t>suppose a component C of X is not singleton. </a:t>
            </a:r>
          </a:p>
        </p:txBody>
      </p:sp>
    </p:spTree>
    <p:extLst>
      <p:ext uri="{BB962C8B-B14F-4D97-AF65-F5344CB8AC3E}">
        <p14:creationId xmlns:p14="http://schemas.microsoft.com/office/powerpoint/2010/main" xmlns="" val="160850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1800" dirty="0">
                <a:latin typeface="Arial Black" pitchFamily="34" charset="0"/>
              </a:rPr>
              <a:t>The component of a totally disconnected space are singletons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Proof.</a:t>
                </a:r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suppose a component C of X is not singleton.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C,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y.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  <a:blipFill rotWithShape="1">
                <a:blip r:embed="rId2" cstate="print"/>
                <a:stretch>
                  <a:fillRect l="-1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32957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1800" dirty="0">
                <a:latin typeface="Arial Black" pitchFamily="34" charset="0"/>
              </a:rPr>
              <a:t>The component of a totally disconnected space are singletons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Proof.</a:t>
                </a:r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suppose a component C of X is not singleton.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C,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y.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X is totally disconnected,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  <a:blipFill rotWithShape="1">
                <a:blip r:embed="rId3" cstate="print"/>
                <a:stretch>
                  <a:fillRect l="-1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947778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1800" dirty="0">
                <a:latin typeface="Arial Black" pitchFamily="34" charset="0"/>
              </a:rPr>
              <a:t>The component of a totally disconnected space are singletons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Proof.</a:t>
                </a:r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suppose a component C of X is not singleton.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C,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y.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X is totally disconnected,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there exist a disconnection of X,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  <a:blipFill rotWithShape="1">
                <a:blip r:embed="rId2" cstate="print"/>
                <a:stretch>
                  <a:fillRect l="-1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249537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1800" dirty="0">
                <a:latin typeface="Arial Black" pitchFamily="34" charset="0"/>
              </a:rPr>
              <a:t>The component of a totally disconnected space are singletons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Proof.</a:t>
                </a:r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suppose a component C of X is not singleton.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C,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y.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X is totally disconnected,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there exist a disconnection of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that is, X = G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H</a:t>
                </a:r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  <a:blipFill rotWithShape="1">
                <a:blip r:embed="rId3" cstate="print"/>
                <a:stretch>
                  <a:fillRect l="-11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3800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1800" dirty="0">
                <a:latin typeface="Arial Black" pitchFamily="34" charset="0"/>
              </a:rPr>
              <a:t>The component of a totally disconnected space are singletons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Proof.</a:t>
                </a:r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suppose a component C of X is not singleton.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C,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y.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X is totally disconnected,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there exist a disconnection of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that is, X = G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H</a:t>
                </a:r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Consequently,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 and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H are open and disjoint subsets of C such that C= (C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(C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H)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G,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  <a:blipFill rotWithShape="1">
                <a:blip r:embed="rId2" cstate="print"/>
                <a:stretch>
                  <a:fillRect l="-1113" r="-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86531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1800" dirty="0">
                <a:latin typeface="Arial Black" pitchFamily="34" charset="0"/>
              </a:rPr>
              <a:t>The component of a totally disconnected space are singletons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Proof.</a:t>
                </a:r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suppose a component C of X is not singleton.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C,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y.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X is totally disconnected,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there exist a disconnection of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that is, X = G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H</a:t>
                </a:r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Consequently,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 and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H are open and disjoint subsets of C such that C= (C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(C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H)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G,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shows that C is disconnected,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  <a:blipFill rotWithShape="1">
                <a:blip r:embed="rId3" cstate="print"/>
                <a:stretch>
                  <a:fillRect l="-1113" r="-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94097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1800" dirty="0">
                <a:latin typeface="Arial Black" pitchFamily="34" charset="0"/>
              </a:rPr>
              <a:t>The component of a totally disconnected space are singletons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Proof.</a:t>
                </a:r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suppose a component C of X is not singleton.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C,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y.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X is totally disconnected,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there exist a disconnection of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that is, X = G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H</a:t>
                </a:r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Consequently,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 and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H are open and disjoint subsets of C such that C= (C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(C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H)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G,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shows that C is disconnected,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contradiction.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  <a:blipFill rotWithShape="1">
                <a:blip r:embed="rId2" cstate="print"/>
                <a:stretch>
                  <a:fillRect l="-1113" r="-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059214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1800" dirty="0">
                <a:latin typeface="Arial Black" pitchFamily="34" charset="0"/>
              </a:rPr>
              <a:t>The component of a totally disconnected space are singletons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Proof.</a:t>
                </a:r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suppose a component C of X is not singleton.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C,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y.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X is totally disconnected,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there exist a disconnection of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that is, X = G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H</a:t>
                </a:r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Consequently,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 and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H are open and disjoint subsets of C such that C= (C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(C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H)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G,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shows that C is disconnected,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contradiction.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proves that C is singleton.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  <a:blipFill rotWithShape="1">
                <a:blip r:embed="rId2" cstate="print"/>
                <a:stretch>
                  <a:fillRect l="-1113" r="-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48611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Theorem. </a:t>
            </a:r>
            <a:r>
              <a:rPr lang="en-US" sz="1800" dirty="0">
                <a:latin typeface="Arial Black" pitchFamily="34" charset="0"/>
              </a:rPr>
              <a:t>The component of a totally disconnected space are singletons</a:t>
            </a:r>
            <a:r>
              <a:rPr lang="en-US" sz="1800" dirty="0" smtClean="0">
                <a:latin typeface="Arial Black" pitchFamily="34" charset="0"/>
              </a:rPr>
              <a:t>.</a:t>
            </a:r>
            <a:endParaRPr lang="en-US" sz="18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</p:spPr>
            <p:txBody>
              <a:bodyPr>
                <a:normAutofit lnSpcReduction="10000"/>
              </a:bodyPr>
              <a:lstStyle/>
              <a:p>
                <a:pPr marL="0" indent="0" algn="just">
                  <a:lnSpc>
                    <a:spcPct val="150000"/>
                  </a:lnSpc>
                  <a:buNone/>
                </a:pPr>
                <a:r>
                  <a:rPr lang="en-US" sz="2400" b="1" dirty="0" smtClean="0">
                    <a:latin typeface="Arial Black" pitchFamily="34" charset="0"/>
                  </a:rPr>
                  <a:t>Proof.</a:t>
                </a:r>
                <a:r>
                  <a:rPr lang="en-US" b="1" dirty="0" smtClean="0"/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suppose a component C of X is not singleton.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x,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C,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≠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y.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Since X is totally disconnected,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therefore there exist a disconnection of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that is, X = G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H,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H</a:t>
                </a:r>
                <a:r>
                  <a:rPr lang="en-US" sz="1800" b="1" dirty="0" smtClean="0">
                    <a:latin typeface="Arial Black" pitchFamily="34" charset="0"/>
                  </a:rPr>
                  <a:t>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Consequently,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 and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H are open and disjoint subsets of C such that C= (C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G)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∪</m:t>
                    </m:r>
                  </m:oMath>
                </a14:m>
                <a:r>
                  <a:rPr lang="en-US" sz="1800" b="1" dirty="0" smtClean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(C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H) and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G, y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∩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H.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shows that C is disconnected,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contradiction.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This proves that C is singleton.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Hence the proof.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28600" y="1295400"/>
                <a:ext cx="8763000" cy="5257800"/>
              </a:xfrm>
              <a:blipFill rotWithShape="1">
                <a:blip r:embed="rId3" cstate="print"/>
                <a:stretch>
                  <a:fillRect l="-1113" r="-5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11912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pPr>
              <a:lnSpc>
                <a:spcPct val="250000"/>
              </a:lnSpc>
            </a:pPr>
            <a:r>
              <a:rPr lang="en-US" sz="1800" dirty="0">
                <a:latin typeface="Arial Black" pitchFamily="34" charset="0"/>
              </a:rPr>
              <a:t>We know that </a:t>
            </a:r>
            <a:endParaRPr lang="en-US" sz="1800" dirty="0" smtClean="0">
              <a:latin typeface="Arial Black" pitchFamily="34" charset="0"/>
            </a:endParaRPr>
          </a:p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every </a:t>
            </a:r>
            <a:r>
              <a:rPr lang="en-US" sz="1800" dirty="0">
                <a:latin typeface="Arial Black" pitchFamily="34" charset="0"/>
              </a:rPr>
              <a:t>totally disconnected space is Hausdorff, </a:t>
            </a:r>
            <a:endParaRPr lang="en-US" sz="1800" dirty="0" smtClean="0">
              <a:latin typeface="Arial Black" pitchFamily="34" charset="0"/>
            </a:endParaRPr>
          </a:p>
          <a:p>
            <a:pPr>
              <a:lnSpc>
                <a:spcPct val="250000"/>
              </a:lnSpc>
            </a:pPr>
            <a:r>
              <a:rPr lang="en-US" sz="1800" dirty="0" smtClean="0">
                <a:latin typeface="Arial Black" pitchFamily="34" charset="0"/>
              </a:rPr>
              <a:t>but </a:t>
            </a:r>
            <a:r>
              <a:rPr lang="en-US" sz="1800" dirty="0">
                <a:latin typeface="Arial Black" pitchFamily="34" charset="0"/>
              </a:rPr>
              <a:t>the converse is not true in general </a:t>
            </a:r>
            <a:r>
              <a:rPr lang="en-US" sz="1800" dirty="0" smtClean="0">
                <a:latin typeface="Arial Black" pitchFamily="34" charset="0"/>
              </a:rPr>
              <a:t>.</a:t>
            </a:r>
          </a:p>
          <a:p>
            <a:pPr>
              <a:lnSpc>
                <a:spcPct val="250000"/>
              </a:lnSpc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059427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(Locally Connected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locally connected 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  <a:blipFill rotWithShape="1">
                <a:blip r:embed="rId2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1567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(Locally Connected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locally connected 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every open set U containing x, </a:t>
                </a:r>
              </a:p>
              <a:p>
                <a:pPr algn="just">
                  <a:lnSpc>
                    <a:spcPct val="150000"/>
                  </a:lnSpc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  <a:blipFill rotWithShape="1">
                <a:blip r:embed="rId3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577946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(Locally Connected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locally connected 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every open set U containing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 connected open set V 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  <a:blipFill rotWithShape="1">
                <a:blip r:embed="rId3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33708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(Locally Connected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locally connected 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every open set U containing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 connected open set V 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is said to be locally connected,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  <a:blipFill rotWithShape="1">
                <a:blip r:embed="rId2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842160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(Locally Connected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locally connected 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every open set U containing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 connected open set V 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is said to be locally connected,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it is locally connected at each of its points.</a:t>
                </a:r>
              </a:p>
              <a:p>
                <a:pPr algn="just">
                  <a:lnSpc>
                    <a:spcPct val="150000"/>
                  </a:lnSpc>
                </a:pPr>
                <a:endParaRPr lang="en-US" sz="1800" dirty="0">
                  <a:latin typeface="Arial Black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1800" dirty="0" smtClean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  <a:blipFill rotWithShape="1">
                <a:blip r:embed="rId2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643869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(Locally Connected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locally connected 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every open set U containing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 connected open set V 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is said to be locally connected,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it is locally connected at each of its points.</a:t>
                </a:r>
              </a:p>
              <a:p>
                <a:pPr algn="just">
                  <a:lnSpc>
                    <a:spcPct val="150000"/>
                  </a:lnSpc>
                </a:pPr>
                <a:endParaRPr lang="en-US" sz="1800" dirty="0">
                  <a:latin typeface="Arial Black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subset A of a space X is called locally connected,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  <a:blipFill rotWithShape="1">
                <a:blip r:embed="rId2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221221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 smtClean="0">
                <a:latin typeface="Arial Black" pitchFamily="34" charset="0"/>
              </a:rPr>
              <a:t>Definition (Locally Connected Space)</a:t>
            </a:r>
            <a:endParaRPr lang="en-US" sz="2400" b="1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</p:spPr>
            <p:txBody>
              <a:bodyPr/>
              <a:lstStyle/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X is said to be locally connected 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X 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for every open set U containing x,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there exists a connected open set V such that x </a:t>
                </a:r>
                <a14:m>
                  <m:oMath xmlns:m="http://schemas.openxmlformats.org/officeDocument/2006/math">
                    <m:r>
                      <a:rPr lang="en-US" sz="1800" i="1" smtClean="0">
                        <a:latin typeface="Cambria Math"/>
                        <a:ea typeface="Cambria Math"/>
                      </a:rPr>
                      <m:t>∈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V</a:t>
                </a:r>
                <a14:m>
                  <m:oMath xmlns:m="http://schemas.openxmlformats.org/officeDocument/2006/math">
                    <m:r>
                      <a:rPr lang="en-US" sz="1800" b="0" i="0" dirty="0" smtClean="0">
                        <a:latin typeface="Cambria Math"/>
                        <a:ea typeface="Cambria Math"/>
                      </a:rPr>
                      <m:t> </m:t>
                    </m:r>
                    <m:r>
                      <a:rPr lang="en-US" sz="1800" i="1" dirty="0" smtClean="0">
                        <a:latin typeface="Cambria Math"/>
                        <a:ea typeface="Cambria Math"/>
                      </a:rPr>
                      <m:t>⊆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U.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space is said to be locally connected,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it is locally connected at each of its points.</a:t>
                </a:r>
              </a:p>
              <a:p>
                <a:pPr algn="just">
                  <a:lnSpc>
                    <a:spcPct val="150000"/>
                  </a:lnSpc>
                </a:pPr>
                <a:endParaRPr lang="en-US" sz="1800" dirty="0">
                  <a:latin typeface="Arial Black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endParaRPr lang="en-US" sz="1800" dirty="0" smtClean="0">
                  <a:latin typeface="Arial Black" pitchFamily="34" charset="0"/>
                </a:endParaRP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subset A of a space X is called locally connected, </a:t>
                </a:r>
              </a:p>
              <a:p>
                <a:pPr algn="just">
                  <a:lnSpc>
                    <a:spcPct val="15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if it is locally connected as subspace.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52400" y="1219200"/>
                <a:ext cx="8839200" cy="4906963"/>
              </a:xfrm>
              <a:blipFill rotWithShape="1">
                <a:blip r:embed="rId3" cstate="print"/>
                <a:stretch>
                  <a:fillRect l="-4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435869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457200"/>
            <a:ext cx="8229600" cy="5668963"/>
          </a:xfrm>
        </p:spPr>
        <p:txBody>
          <a:bodyPr/>
          <a:lstStyle/>
          <a:p>
            <a:r>
              <a:rPr lang="en-US" sz="2400" dirty="0" smtClean="0">
                <a:latin typeface="Arial Black" pitchFamily="34" charset="0"/>
              </a:rPr>
              <a:t>Example.</a:t>
            </a:r>
            <a:r>
              <a:rPr lang="en-US" dirty="0" smtClean="0"/>
              <a:t> </a:t>
            </a:r>
            <a:r>
              <a:rPr lang="en-US" sz="1800" dirty="0" smtClean="0">
                <a:latin typeface="Arial Black" pitchFamily="34" charset="0"/>
              </a:rPr>
              <a:t>Every discrete space X is locally connected.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607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Paths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=[0,1]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closed unit interval.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2" cstate="print"/>
                <a:stretch>
                  <a:fillRect l="-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69788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Paths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=[0,1]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closed unit interval.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path from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to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a topological space X is a continuous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smtClean="0">
                        <a:latin typeface="Cambria Math"/>
                        <a:ea typeface="Cambria Math"/>
                      </a:rPr>
                      <m:t>→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X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with </a:t>
                </a:r>
                <a:endParaRPr lang="en-US" sz="1800" b="0" i="1" dirty="0" smtClean="0">
                  <a:latin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 cstate="print"/>
                <a:stretch>
                  <a:fillRect l="-444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22691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Paths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=[0,1]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closed unit interval.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path from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to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a topological space X is a continuous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smtClean="0">
                        <a:latin typeface="Cambria Math"/>
                        <a:ea typeface="Cambria Math"/>
                      </a:rPr>
                      <m:t>→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X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with </a:t>
                </a:r>
                <a:endParaRPr lang="en-US" sz="1800" b="0" i="1" dirty="0" smtClean="0">
                  <a:latin typeface="Cambria Math"/>
                </a:endParaRP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2" cstate="print"/>
                <a:stretch>
                  <a:fillRect l="-444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82378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Paths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=[0,1]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closed unit interval.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path from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to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a topological space X is a continuous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smtClean="0">
                        <a:latin typeface="Cambria Math"/>
                        <a:ea typeface="Cambria Math"/>
                      </a:rPr>
                      <m:t>→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X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with </a:t>
                </a:r>
                <a:endParaRPr lang="en-US" sz="1800" b="0" i="1" dirty="0" smtClean="0">
                  <a:latin typeface="Cambria Math"/>
                </a:endParaRP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is called initial point of the path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 cstate="print"/>
                <a:stretch>
                  <a:fillRect l="-444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1672238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Paths</a:t>
            </a:r>
            <a:endParaRPr lang="en-US" sz="24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</p:spPr>
            <p:txBody>
              <a:bodyPr>
                <a:norm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</a:rPr>
                      <m:t>=[0,1]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closed unit interval. 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path from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to a point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a topological space X is a continuous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smtClean="0">
                        <a:latin typeface="Cambria Math"/>
                        <a:ea typeface="Cambria Math"/>
                      </a:rPr>
                      <m:t>→</m:t>
                    </m:r>
                    <m:r>
                      <m:rPr>
                        <m:sty m:val="p"/>
                      </m:rPr>
                      <a:rPr lang="en-US" sz="1800" b="0" i="0" smtClean="0">
                        <a:latin typeface="Cambria Math"/>
                        <a:ea typeface="Cambria Math"/>
                      </a:rPr>
                      <m:t>X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with </a:t>
                </a:r>
                <a:endParaRPr lang="en-US" sz="1800" b="0" i="1" dirty="0" smtClean="0">
                  <a:latin typeface="Cambria Math"/>
                </a:endParaRP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0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1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A is called initial point of the path</a:t>
                </a:r>
              </a:p>
              <a:p>
                <a:pPr>
                  <a:lnSpc>
                    <a:spcPct val="200000"/>
                  </a:lnSpc>
                </a:pPr>
                <a:r>
                  <a:rPr lang="en-US" sz="1800" dirty="0" smtClean="0">
                    <a:latin typeface="Arial Black" pitchFamily="34" charset="0"/>
                  </a:rPr>
                  <a:t>B is called terminal point of the path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143000"/>
                <a:ext cx="8229600" cy="4983163"/>
              </a:xfrm>
              <a:blipFill rotWithShape="1">
                <a:blip r:embed="rId3" cstate="print"/>
                <a:stretch>
                  <a:fillRect l="-444" r="-1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54822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For any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defined by </a:t>
                </a:r>
                <a:endParaRPr lang="en-US" sz="1800" b="0" i="1" dirty="0" smtClean="0">
                  <a:latin typeface="Cambria Math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 cstate="print"/>
                <a:stretch>
                  <a:fillRect l="-963" t="-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66156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For any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defined by </a:t>
                </a:r>
                <a:endParaRPr lang="en-US" sz="1800" b="0" i="1" dirty="0" smtClean="0">
                  <a:latin typeface="Cambria Math"/>
                </a:endParaRP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constant function and hence a path. 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 cstate="print"/>
                <a:stretch>
                  <a:fillRect l="-963" t="-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794384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For any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defined by </a:t>
                </a:r>
                <a:endParaRPr lang="en-US" sz="1800" b="0" i="1" dirty="0" smtClean="0">
                  <a:latin typeface="Cambria Math"/>
                </a:endParaRP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constant function and hence a path. 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It is called constant path.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 cstate="print"/>
                <a:stretch>
                  <a:fillRect l="-963" t="-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564599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For any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defined by </a:t>
                </a:r>
                <a:endParaRPr lang="en-US" sz="1800" b="0" i="1" dirty="0" smtClean="0">
                  <a:latin typeface="Cambria Math"/>
                </a:endParaRP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constant function and hence a path. 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It is called constant path.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 be a path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 cstate="print"/>
                <a:stretch>
                  <a:fillRect l="-963" t="-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73186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For any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defined by </a:t>
                </a:r>
                <a:endParaRPr lang="en-US" sz="1800" b="0" i="1" dirty="0" smtClean="0">
                  <a:latin typeface="Cambria Math"/>
                </a:endParaRP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constant function and hence a path. 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It is called constant path.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 be a path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then g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defined by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(1−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2" cstate="print"/>
                <a:stretch>
                  <a:fillRect l="-963" t="-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228081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</p:spPr>
            <p:txBody>
              <a:bodyPr/>
              <a:lstStyle/>
              <a:p>
                <a:r>
                  <a:rPr lang="en-US" sz="2400" dirty="0" smtClean="0">
                    <a:latin typeface="Arial Black" pitchFamily="34" charset="0"/>
                  </a:rPr>
                  <a:t>Example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For any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𝑝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the function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defined by </a:t>
                </a:r>
                <a:endParaRPr lang="en-US" sz="1800" b="0" i="1" dirty="0" smtClean="0">
                  <a:latin typeface="Cambria Math"/>
                </a:endParaRP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𝑝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is a constant function and hence a path. 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It is called constant path.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𝑓</m:t>
                    </m:r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 be a path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then g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defined by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𝑔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𝑥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(1−</m:t>
                    </m:r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</a:t>
                </a:r>
              </a:p>
              <a:p>
                <a:pPr marL="514350" indent="-514350">
                  <a:lnSpc>
                    <a:spcPct val="200000"/>
                  </a:lnSpc>
                  <a:buFont typeface="+mj-lt"/>
                  <a:buAutoNum type="arabicPeriod"/>
                </a:pPr>
                <a:r>
                  <a:rPr lang="en-US" sz="1800" dirty="0" smtClean="0">
                    <a:latin typeface="Arial Black" pitchFamily="34" charset="0"/>
                  </a:rPr>
                  <a:t>g is a path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.  </a:t>
                </a:r>
                <a:endParaRPr lang="en-US" sz="18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304800"/>
                <a:ext cx="8229600" cy="5821363"/>
              </a:xfrm>
              <a:blipFill rotWithShape="1">
                <a:blip r:embed="rId3" cstate="print"/>
                <a:stretch>
                  <a:fillRect l="-963" t="-8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265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Definition. Path Connected Space</a:t>
            </a:r>
            <a:endParaRPr lang="en-US" sz="24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A space X is path connected, </a:t>
            </a:r>
          </a:p>
          <a:p>
            <a:pPr>
              <a:lnSpc>
                <a:spcPct val="200000"/>
              </a:lnSpc>
            </a:pPr>
            <a:r>
              <a:rPr lang="en-US" sz="1800" dirty="0" smtClean="0">
                <a:latin typeface="Arial Black" pitchFamily="34" charset="0"/>
              </a:rPr>
              <a:t>if each pair of points can be joined by a path in X.</a:t>
            </a:r>
            <a:endParaRPr lang="en-US" sz="18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84166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</p:spPr>
            <p:txBody>
              <a:bodyPr>
                <a:normAutofit lnSpcReduction="10000"/>
              </a:bodyPr>
              <a:lstStyle/>
              <a:p>
                <a:r>
                  <a:rPr lang="en-US" sz="2400" dirty="0" smtClean="0">
                    <a:latin typeface="Arial Black" pitchFamily="34" charset="0"/>
                  </a:rPr>
                  <a:t>Theorem</a:t>
                </a:r>
                <a:r>
                  <a:rPr lang="en-US" dirty="0" smtClean="0"/>
                  <a:t>. </a:t>
                </a:r>
                <a:r>
                  <a:rPr lang="en-US" sz="1900" dirty="0" smtClean="0">
                    <a:latin typeface="Arial Black" pitchFamily="34" charset="0"/>
                  </a:rPr>
                  <a:t>Let X be a space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b="0" i="1" smtClean="0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900" b="0" i="1" smtClean="0">
                            <a:latin typeface="Cambria Math"/>
                          </a:rPr>
                          <m:t>0</m:t>
                        </m:r>
                      </m:sub>
                    </m:sSub>
                    <m:r>
                      <a:rPr lang="en-US" sz="190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. Then X is path connected if and only if each </a:t>
                </a:r>
                <a14:m>
                  <m:oMath xmlns:m="http://schemas.openxmlformats.org/officeDocument/2006/math">
                    <m:r>
                      <a:rPr lang="en-US" sz="1900" b="0" i="1" smtClean="0">
                        <a:latin typeface="Cambria Math"/>
                      </a:rPr>
                      <m:t>𝑥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9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 can be joined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9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9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9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900" dirty="0" smtClean="0">
                    <a:latin typeface="Arial Black" pitchFamily="34" charset="0"/>
                  </a:rPr>
                  <a:t>by a path in X.</a:t>
                </a:r>
              </a:p>
              <a:p>
                <a:r>
                  <a:rPr lang="en-US" sz="2400" dirty="0" smtClean="0">
                    <a:latin typeface="Arial Black" pitchFamily="34" charset="0"/>
                  </a:rPr>
                  <a:t>Proof</a:t>
                </a:r>
                <a:r>
                  <a:rPr lang="en-US" sz="2400" dirty="0" smtClean="0">
                    <a:latin typeface="Arial Black" pitchFamily="34" charset="0"/>
                  </a:rPr>
                  <a:t>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X be path 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By definition, each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𝑥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can be joined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by a path in X.</a:t>
                </a:r>
              </a:p>
              <a:p>
                <a:endParaRPr lang="en-US" sz="1800" dirty="0">
                  <a:latin typeface="Arial Black" pitchFamily="34" charset="0"/>
                </a:endParaRPr>
              </a:p>
              <a:p>
                <a:r>
                  <a:rPr lang="en-US" sz="1800" dirty="0" err="1" smtClean="0">
                    <a:latin typeface="Arial Black" pitchFamily="34" charset="0"/>
                  </a:rPr>
                  <a:t>Converselly</a:t>
                </a:r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</a:rPr>
                      <m:t>,</m:t>
                    </m:r>
                    <m:r>
                      <a:rPr lang="en-US" sz="1800" b="0" i="1" smtClean="0">
                        <a:latin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path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and </a:t>
                </a:r>
              </a:p>
              <a:p>
                <a:r>
                  <a:rPr lang="en-US" sz="1800" dirty="0" smtClean="0"/>
                  <a:t>g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a path from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800" i="1">
                            <a:latin typeface="Cambria Math"/>
                          </a:rPr>
                        </m:ctrlPr>
                      </m:sSubPr>
                      <m:e>
                        <m:r>
                          <a:rPr lang="en-US" sz="1800" i="1">
                            <a:latin typeface="Cambria Math"/>
                          </a:rPr>
                          <m:t>𝑥</m:t>
                        </m:r>
                      </m:e>
                      <m:sub>
                        <m:r>
                          <a:rPr lang="en-US" sz="18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:r>
                  <a:rPr lang="en-US" sz="1800" dirty="0" smtClean="0"/>
                  <a:t>h</a:t>
                </a:r>
                <a14:m>
                  <m:oMath xmlns:m="http://schemas.openxmlformats.org/officeDocument/2006/math">
                    <m:r>
                      <a:rPr lang="en-US" sz="1800" i="1">
                        <a:latin typeface="Cambria Math"/>
                      </a:rPr>
                      <m:t>:</m:t>
                    </m:r>
                    <m:r>
                      <a:rPr lang="en-US" sz="1800" i="1">
                        <a:latin typeface="Cambria Math"/>
                      </a:rPr>
                      <m:t>𝐼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i="1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>
                    <a:latin typeface="Arial Black" pitchFamily="34" charset="0"/>
                  </a:rPr>
                  <a:t> </a:t>
                </a:r>
                <a:r>
                  <a:rPr lang="en-US" sz="1800" dirty="0" smtClean="0">
                    <a:latin typeface="Arial Black" pitchFamily="34" charset="0"/>
                  </a:rPr>
                  <a:t>defined by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h</m:t>
                    </m:r>
                    <m:d>
                      <m:dPr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𝑡</m:t>
                        </m:r>
                      </m:e>
                    </m:d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sz="1800" b="0" i="1" smtClean="0">
                            <a:latin typeface="Cambria Math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800" b="0" i="1" smtClean="0">
                                <a:latin typeface="Cambria Math"/>
                              </a:rPr>
                            </m:ctrlPr>
                          </m:eqArrPr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𝑡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</a:rPr>
                              <m:t>, 0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f>
                              <m:fPr>
                                <m:type m:val="skw"/>
                                <m:ctrlP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b="0" i="1" smtClean="0">
                                    <a:latin typeface="Cambria Math"/>
                                    <a:ea typeface="Cambria Math"/>
                                  </a:rPr>
                                  <m:t>2</m:t>
                                </m:r>
                              </m:den>
                            </m:f>
                          </m:e>
                          <m:e>
                            <m:r>
                              <a:rPr lang="en-US" sz="1800" b="0" i="1" smtClean="0">
                                <a:latin typeface="Cambria Math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𝑡</m:t>
                                </m:r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−1</m:t>
                                </m:r>
                              </m:e>
                            </m:d>
                            <m:r>
                              <a:rPr lang="en-US" sz="1800" b="0" i="1" smtClean="0">
                                <a:latin typeface="Cambria Math"/>
                              </a:rPr>
                              <m:t>, </m:t>
                            </m:r>
                            <m:f>
                              <m:fPr>
                                <m:type m:val="skw"/>
                                <m:ctrlPr>
                                  <a:rPr lang="en-US" sz="1800" b="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18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≤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𝑡</m:t>
                            </m:r>
                            <m:r>
                              <a:rPr lang="en-US" sz="1800" b="0" i="1" smtClean="0">
                                <a:latin typeface="Cambria Math"/>
                                <a:ea typeface="Cambria Math"/>
                              </a:rPr>
                              <m:t>≤1</m:t>
                            </m:r>
                          </m:e>
                        </m:eqArr>
                        <m:r>
                          <a:rPr lang="en-US" sz="1800" b="0" i="1" smtClean="0">
                            <a:latin typeface="Cambria Math"/>
                          </a:rPr>
                          <m:t>  </m:t>
                        </m:r>
                      </m:e>
                    </m:d>
                  </m:oMath>
                </a14:m>
                <a:endParaRPr lang="en-US" sz="1800" dirty="0" smtClean="0">
                  <a:latin typeface="Arial Black" pitchFamily="34" charset="0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Is a path from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to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𝑏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in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This completes </a:t>
                </a:r>
                <a:r>
                  <a:rPr lang="en-US" sz="1800" smtClean="0">
                    <a:latin typeface="Arial Black" pitchFamily="34" charset="0"/>
                  </a:rPr>
                  <a:t>the proof.</a:t>
                </a:r>
                <a:endParaRPr lang="en-US" sz="1800" dirty="0">
                  <a:latin typeface="Arial Black" pitchFamily="34" charset="0"/>
                </a:endParaRPr>
              </a:p>
              <a:p>
                <a:endParaRPr lang="en-US" sz="1900" dirty="0">
                  <a:latin typeface="Arial Black" pitchFamily="34" charset="0"/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533400"/>
                <a:ext cx="8229600" cy="5592763"/>
              </a:xfrm>
              <a:blipFill rotWithShape="1">
                <a:blip r:embed="rId3" cstate="print"/>
                <a:stretch>
                  <a:fillRect l="-963" t="-22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170263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Every path connected space is connected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Proof. </a:t>
            </a:r>
          </a:p>
          <a:p>
            <a:r>
              <a:rPr lang="en-US" sz="1800" dirty="0" smtClean="0">
                <a:latin typeface="Arial Black" pitchFamily="34" charset="0"/>
              </a:rPr>
              <a:t>Suppose a path connected space X.</a:t>
            </a:r>
          </a:p>
        </p:txBody>
      </p:sp>
    </p:spTree>
    <p:extLst>
      <p:ext uri="{BB962C8B-B14F-4D97-AF65-F5344CB8AC3E}">
        <p14:creationId xmlns:p14="http://schemas.microsoft.com/office/powerpoint/2010/main" xmlns="" val="1138919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Every path connected space is connected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Proof. </a:t>
            </a:r>
          </a:p>
          <a:p>
            <a:r>
              <a:rPr lang="en-US" sz="1800" dirty="0" smtClean="0">
                <a:latin typeface="Arial Black" pitchFamily="34" charset="0"/>
              </a:rPr>
              <a:t>Suppose a path connected space X.</a:t>
            </a:r>
          </a:p>
          <a:p>
            <a:r>
              <a:rPr lang="en-US" sz="1800" dirty="0" smtClean="0">
                <a:latin typeface="Arial Black" pitchFamily="34" charset="0"/>
              </a:rPr>
              <a:t>We shall prove that X is connected.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81064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Every path connected space is connected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Proof. </a:t>
            </a:r>
          </a:p>
          <a:p>
            <a:r>
              <a:rPr lang="en-US" sz="1800" dirty="0" smtClean="0">
                <a:latin typeface="Arial Black" pitchFamily="34" charset="0"/>
              </a:rPr>
              <a:t>Suppose a path connected space X.</a:t>
            </a:r>
          </a:p>
          <a:p>
            <a:r>
              <a:rPr lang="en-US" sz="1800" dirty="0" smtClean="0">
                <a:latin typeface="Arial Black" pitchFamily="34" charset="0"/>
              </a:rPr>
              <a:t>We shall prove that X is connected.</a:t>
            </a:r>
          </a:p>
          <a:p>
            <a:r>
              <a:rPr lang="en-US" sz="1800" dirty="0" smtClean="0">
                <a:latin typeface="Arial Black" pitchFamily="34" charset="0"/>
              </a:rPr>
              <a:t>Assume contrary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65022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Every path connected space is connected</a:t>
            </a:r>
            <a:endParaRPr lang="en-US" sz="1800" dirty="0">
              <a:latin typeface="Arial Black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229600" cy="5059363"/>
          </a:xfrm>
        </p:spPr>
        <p:txBody>
          <a:bodyPr>
            <a:normAutofit/>
          </a:bodyPr>
          <a:lstStyle/>
          <a:p>
            <a:r>
              <a:rPr lang="en-US" sz="1800" dirty="0" smtClean="0">
                <a:latin typeface="Arial Black" pitchFamily="34" charset="0"/>
              </a:rPr>
              <a:t>Proof. </a:t>
            </a:r>
          </a:p>
          <a:p>
            <a:r>
              <a:rPr lang="en-US" sz="1800" dirty="0" smtClean="0">
                <a:latin typeface="Arial Black" pitchFamily="34" charset="0"/>
              </a:rPr>
              <a:t>Suppose a path connected space X.</a:t>
            </a:r>
          </a:p>
          <a:p>
            <a:r>
              <a:rPr lang="en-US" sz="1800" dirty="0" smtClean="0">
                <a:latin typeface="Arial Black" pitchFamily="34" charset="0"/>
              </a:rPr>
              <a:t>We shall prove that X is connected.</a:t>
            </a:r>
          </a:p>
          <a:p>
            <a:r>
              <a:rPr lang="en-US" sz="1800" dirty="0" smtClean="0">
                <a:latin typeface="Arial Black" pitchFamily="34" charset="0"/>
              </a:rPr>
              <a:t>Assume contrary</a:t>
            </a:r>
          </a:p>
          <a:p>
            <a:r>
              <a:rPr lang="en-US" sz="1800" dirty="0" smtClean="0">
                <a:latin typeface="Arial Black" pitchFamily="34" charset="0"/>
              </a:rPr>
              <a:t>Suppose X is disconnected.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0762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Every path connected space is connected</a:t>
            </a:r>
            <a:endParaRPr lang="en-US" sz="18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a path connected space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shall prove that X is 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X is disconnected.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G and H are non empty open sets form disconnection for X.</a:t>
                </a:r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3" cstate="print"/>
                <a:stretch>
                  <a:fillRect l="-444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3460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Every path connected space is connected</a:t>
            </a:r>
            <a:endParaRPr lang="en-US" sz="18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a path connected space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shall prove that X is 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X is disconnected.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G and H are non empty open sets form disconnection for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path in X from a to b in X such that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2" cstate="print"/>
                <a:stretch>
                  <a:fillRect l="-444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24025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Every path connected space is connected</a:t>
            </a:r>
            <a:endParaRPr lang="en-US" sz="18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a path connected space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shall prove that X is 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X is disconnected.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G and H are non empty open sets form disconnection for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path in X from a to b in X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2" cstate="print"/>
                <a:stretch>
                  <a:fillRect l="-444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2103273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Every path connected space is connected</a:t>
            </a:r>
            <a:endParaRPr lang="en-US" sz="18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a path connected space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shall prove that X is 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X is disconnected.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G and H are non empty open sets form disconnection for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path in X from a to b in X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form a disconnection for I, 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2" cstate="print"/>
                <a:stretch>
                  <a:fillRect l="-444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404316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Every path connected space is connected</a:t>
            </a:r>
            <a:endParaRPr lang="en-US" sz="18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a path connected space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shall prove that X is 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X is disconnected.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G and H are non empty open sets form disconnection for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path in X from a to b in X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form a disconnection for I,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contradiction to the fact that [0,1] is connected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2" cstate="print"/>
                <a:stretch>
                  <a:fillRect l="-444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341403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Every path connected space is connected</a:t>
            </a:r>
            <a:endParaRPr lang="en-US" sz="18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a path connected space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shall prove that X is 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X is disconnected.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G and H are non empty open sets form disconnection for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path in X from a to b in X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form a disconnection for I,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contradiction to the fact that [0,1] is connected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This proves that X is connected.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2" cstate="print"/>
                <a:stretch>
                  <a:fillRect l="-444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97451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/>
          </a:bodyPr>
          <a:lstStyle/>
          <a:p>
            <a:pPr algn="l"/>
            <a:r>
              <a:rPr lang="en-US" sz="2400" dirty="0" smtClean="0">
                <a:latin typeface="Arial Black" pitchFamily="34" charset="0"/>
              </a:rPr>
              <a:t>Theorem. </a:t>
            </a:r>
            <a:r>
              <a:rPr lang="en-US" sz="1800" dirty="0" smtClean="0">
                <a:latin typeface="Arial Black" pitchFamily="34" charset="0"/>
              </a:rPr>
              <a:t>Every path connected space is connected</a:t>
            </a:r>
            <a:endParaRPr lang="en-US" sz="1800" dirty="0">
              <a:latin typeface="Arial Black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</p:spPr>
            <p:txBody>
              <a:bodyPr>
                <a:normAutofit/>
              </a:bodyPr>
              <a:lstStyle/>
              <a:p>
                <a:r>
                  <a:rPr lang="en-US" sz="1800" dirty="0" smtClean="0">
                    <a:latin typeface="Arial Black" pitchFamily="34" charset="0"/>
                  </a:rPr>
                  <a:t>Proof.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a path connected space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We shall prove that X is 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Assume contrary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Suppose X is disconnected.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𝑋</m:t>
                    </m:r>
                    <m:r>
                      <a:rPr lang="en-US" sz="1800" b="0" i="1" smtClean="0">
                        <a:latin typeface="Cambria Math"/>
                      </a:rPr>
                      <m:t>=</m:t>
                    </m:r>
                    <m:r>
                      <a:rPr lang="en-US" sz="1800" b="0" i="1" smtClean="0">
                        <a:latin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∪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where G and H are non empty open sets form disconnection for X.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Let </a:t>
                </a:r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𝑓</m:t>
                    </m:r>
                    <m:r>
                      <a:rPr lang="en-US" sz="1800" b="0" i="1" smtClean="0">
                        <a:latin typeface="Cambria Math"/>
                      </a:rPr>
                      <m:t>:</m:t>
                    </m:r>
                    <m:r>
                      <a:rPr lang="en-US" sz="1800" b="0" i="1" smtClean="0">
                        <a:latin typeface="Cambria Math"/>
                      </a:rPr>
                      <m:t>𝐼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→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𝑋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be a path in X from a to b in X such that</a:t>
                </a:r>
              </a:p>
              <a:p>
                <a14:m>
                  <m:oMath xmlns:m="http://schemas.openxmlformats.org/officeDocument/2006/math">
                    <m:r>
                      <a:rPr lang="en-US" sz="1800" b="0" i="1" smtClean="0">
                        <a:latin typeface="Cambria Math"/>
                      </a:rPr>
                      <m:t>𝑎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, 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𝑏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∈</m:t>
                    </m:r>
                    <m:r>
                      <a:rPr lang="en-US" sz="1800" b="0" i="1" smtClean="0">
                        <a:latin typeface="Cambria Math"/>
                        <a:ea typeface="Cambria Math"/>
                      </a:rPr>
                      <m:t>𝐻</m:t>
                    </m:r>
                  </m:oMath>
                </a14:m>
                <a:endParaRPr lang="en-US" sz="1800" b="0" dirty="0" smtClean="0">
                  <a:latin typeface="Arial Black" pitchFamily="34" charset="0"/>
                  <a:ea typeface="Cambria Math"/>
                </a:endParaRPr>
              </a:p>
              <a:p>
                <a:r>
                  <a:rPr lang="en-US" sz="1800" dirty="0" smtClean="0">
                    <a:latin typeface="Arial Black" pitchFamily="34" charset="0"/>
                  </a:rPr>
                  <a:t>Then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b="0" i="1" smtClean="0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b="0" i="1" smtClean="0">
                            <a:latin typeface="Cambria Math"/>
                          </a:rPr>
                          <m:t>−1</m:t>
                        </m:r>
                      </m:sup>
                    </m:sSup>
                    <m:r>
                      <a:rPr lang="en-US" sz="1800" b="0" i="1" smtClean="0">
                        <a:latin typeface="Cambria Math"/>
                      </a:rPr>
                      <m:t>(</m:t>
                    </m:r>
                    <m:r>
                      <a:rPr lang="en-US" sz="1800" b="0" i="1" smtClean="0">
                        <a:latin typeface="Cambria Math"/>
                      </a:rPr>
                      <m:t>𝐺</m:t>
                    </m:r>
                    <m:r>
                      <a:rPr lang="en-US" sz="1800" b="0" i="1" smtClean="0">
                        <a:latin typeface="Cambria Math"/>
                      </a:rPr>
                      <m:t>)</m:t>
                    </m:r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,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1800" i="1">
                            <a:latin typeface="Cambria Math"/>
                          </a:rPr>
                        </m:ctrlPr>
                      </m:sSupPr>
                      <m:e>
                        <m:r>
                          <a:rPr lang="en-US" sz="1800" i="1">
                            <a:latin typeface="Cambria Math"/>
                          </a:rPr>
                          <m:t>𝑓</m:t>
                        </m:r>
                      </m:e>
                      <m:sup>
                        <m:r>
                          <a:rPr lang="en-US" sz="1800" i="1">
                            <a:latin typeface="Cambria Math"/>
                          </a:rPr>
                          <m:t>−1</m:t>
                        </m:r>
                      </m:sup>
                    </m:sSup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r>
                          <a:rPr lang="en-US" sz="1800" b="0" i="1" smtClean="0">
                            <a:latin typeface="Cambria Math"/>
                          </a:rPr>
                          <m:t>𝐻</m:t>
                        </m:r>
                      </m:e>
                    </m:d>
                  </m:oMath>
                </a14:m>
                <a:r>
                  <a:rPr lang="en-US" sz="1800" dirty="0" smtClean="0">
                    <a:latin typeface="Arial Black" pitchFamily="34" charset="0"/>
                  </a:rPr>
                  <a:t> form a disconnection for I, 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a contradiction to the fact that [0,1] is connected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This proves that X is connected.</a:t>
                </a:r>
              </a:p>
              <a:p>
                <a:r>
                  <a:rPr lang="en-US" sz="1800" dirty="0" smtClean="0">
                    <a:latin typeface="Arial Black" pitchFamily="34" charset="0"/>
                  </a:rPr>
                  <a:t>This completes the proof.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66800"/>
                <a:ext cx="8229600" cy="5059363"/>
              </a:xfrm>
              <a:blipFill rotWithShape="1">
                <a:blip r:embed="rId2" cstate="print"/>
                <a:stretch>
                  <a:fillRect l="-444" t="-60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xmlns="" val="834012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 smtClean="0">
              <a:latin typeface="Arial Black" pitchFamily="34" charset="0"/>
            </a:endParaRPr>
          </a:p>
          <a:p>
            <a:pPr marL="0" indent="0">
              <a:buNone/>
            </a:pPr>
            <a:endParaRPr lang="en-US" sz="2400" dirty="0">
              <a:latin typeface="Arial Black" pitchFamily="34" charset="0"/>
            </a:endParaRPr>
          </a:p>
          <a:p>
            <a:pPr marL="0" indent="0" algn="ctr">
              <a:buNone/>
            </a:pPr>
            <a:r>
              <a:rPr lang="en-US" sz="2400" dirty="0" smtClean="0">
                <a:latin typeface="Arial Black" pitchFamily="34" charset="0"/>
              </a:rPr>
              <a:t>Good Luck</a:t>
            </a:r>
            <a:endParaRPr lang="en-US" sz="24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7523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425</TotalTime>
  <Words>584</Words>
  <Application>Microsoft Office PowerPoint</Application>
  <PresentationFormat>On-screen Show (4:3)</PresentationFormat>
  <Paragraphs>147</Paragraphs>
  <Slides>65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6" baseType="lpstr">
      <vt:lpstr>Office Theme</vt:lpstr>
      <vt:lpstr>Set Topology MTH 251</vt:lpstr>
      <vt:lpstr>Lecture Plan</vt:lpstr>
      <vt:lpstr>Definition (component)</vt:lpstr>
      <vt:lpstr>Definition (component)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Example</vt:lpstr>
      <vt:lpstr>Definition (Totally Disconnected)</vt:lpstr>
      <vt:lpstr>Definition (Totally Disconnected)</vt:lpstr>
      <vt:lpstr>Definition (Totally Disconnected)</vt:lpstr>
      <vt:lpstr>Definition (Totally Disconnected)</vt:lpstr>
      <vt:lpstr>Example</vt:lpstr>
      <vt:lpstr>Example</vt:lpstr>
      <vt:lpstr>Example</vt:lpstr>
      <vt:lpstr>Example</vt:lpstr>
      <vt:lpstr>Theorem. The component of a totally disconnected space are singletons.</vt:lpstr>
      <vt:lpstr>Theorem. The component of a totally disconnected space are singletons.</vt:lpstr>
      <vt:lpstr>Theorem. The component of a totally disconnected space are singletons.</vt:lpstr>
      <vt:lpstr>Theorem. The component of a totally disconnected space are singletons.</vt:lpstr>
      <vt:lpstr>Theorem. The component of a totally disconnected space are singletons.</vt:lpstr>
      <vt:lpstr>Theorem. The component of a totally disconnected space are singletons.</vt:lpstr>
      <vt:lpstr>Theorem. The component of a totally disconnected space are singletons.</vt:lpstr>
      <vt:lpstr>Theorem. The component of a totally disconnected space are singletons.</vt:lpstr>
      <vt:lpstr>Theorem. The component of a totally disconnected space are singletons.</vt:lpstr>
      <vt:lpstr>Theorem. The component of a totally disconnected space are singletons.</vt:lpstr>
      <vt:lpstr>Slide 32</vt:lpstr>
      <vt:lpstr>Definition (Locally Connected Space)</vt:lpstr>
      <vt:lpstr>Definition (Locally Connected Space)</vt:lpstr>
      <vt:lpstr>Definition (Locally Connected Space)</vt:lpstr>
      <vt:lpstr>Definition (Locally Connected Space)</vt:lpstr>
      <vt:lpstr>Definition (Locally Connected Space)</vt:lpstr>
      <vt:lpstr>Definition (Locally Connected Space)</vt:lpstr>
      <vt:lpstr>Definition (Locally Connected Space)</vt:lpstr>
      <vt:lpstr>Slide 40</vt:lpstr>
      <vt:lpstr>Paths</vt:lpstr>
      <vt:lpstr>Paths</vt:lpstr>
      <vt:lpstr>Paths</vt:lpstr>
      <vt:lpstr>Paths</vt:lpstr>
      <vt:lpstr>Paths</vt:lpstr>
      <vt:lpstr>Slide 46</vt:lpstr>
      <vt:lpstr>Slide 47</vt:lpstr>
      <vt:lpstr>Slide 48</vt:lpstr>
      <vt:lpstr>Slide 49</vt:lpstr>
      <vt:lpstr>Slide 50</vt:lpstr>
      <vt:lpstr>Slide 51</vt:lpstr>
      <vt:lpstr>Definition. Path Connected Space</vt:lpstr>
      <vt:lpstr>Slide 53</vt:lpstr>
      <vt:lpstr>Theorem. Every path connected space is connected</vt:lpstr>
      <vt:lpstr>Theorem. Every path connected space is connected</vt:lpstr>
      <vt:lpstr>Theorem. Every path connected space is connected</vt:lpstr>
      <vt:lpstr>Theorem. Every path connected space is connected</vt:lpstr>
      <vt:lpstr>Theorem. Every path connected space is connected</vt:lpstr>
      <vt:lpstr>Theorem. Every path connected space is connected</vt:lpstr>
      <vt:lpstr>Theorem. Every path connected space is connected</vt:lpstr>
      <vt:lpstr>Theorem. Every path connected space is connected</vt:lpstr>
      <vt:lpstr>Theorem. Every path connected space is connected</vt:lpstr>
      <vt:lpstr>Theorem. Every path connected space is connected</vt:lpstr>
      <vt:lpstr>Theorem. Every path connected space is connected</vt:lpstr>
      <vt:lpstr>Slide 65</vt:lpstr>
    </vt:vector>
  </TitlesOfParts>
  <Company>MyCompanyName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GENERAL TOPOLOGY PART III</dc:title>
  <dc:creator>MyUserName</dc:creator>
  <cp:lastModifiedBy>NTS</cp:lastModifiedBy>
  <cp:revision>50</cp:revision>
  <dcterms:created xsi:type="dcterms:W3CDTF">2012-12-24T04:46:15Z</dcterms:created>
  <dcterms:modified xsi:type="dcterms:W3CDTF">2012-12-26T07:40:31Z</dcterms:modified>
</cp:coreProperties>
</file>