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6" r:id="rId2"/>
    <p:sldId id="287" r:id="rId3"/>
    <p:sldId id="310" r:id="rId4"/>
    <p:sldId id="279" r:id="rId5"/>
    <p:sldId id="297" r:id="rId6"/>
    <p:sldId id="296" r:id="rId7"/>
    <p:sldId id="295" r:id="rId8"/>
    <p:sldId id="294" r:id="rId9"/>
    <p:sldId id="293" r:id="rId10"/>
    <p:sldId id="280" r:id="rId11"/>
    <p:sldId id="300" r:id="rId12"/>
    <p:sldId id="299" r:id="rId13"/>
    <p:sldId id="298" r:id="rId14"/>
    <p:sldId id="281" r:id="rId15"/>
    <p:sldId id="301" r:id="rId16"/>
    <p:sldId id="282" r:id="rId17"/>
    <p:sldId id="302" r:id="rId18"/>
    <p:sldId id="303" r:id="rId19"/>
    <p:sldId id="283" r:id="rId20"/>
    <p:sldId id="306" r:id="rId21"/>
    <p:sldId id="305" r:id="rId22"/>
    <p:sldId id="304" r:id="rId23"/>
    <p:sldId id="288" r:id="rId24"/>
    <p:sldId id="289" r:id="rId25"/>
    <p:sldId id="290" r:id="rId26"/>
    <p:sldId id="284" r:id="rId27"/>
    <p:sldId id="291" r:id="rId28"/>
    <p:sldId id="292" r:id="rId29"/>
    <p:sldId id="308" r:id="rId30"/>
    <p:sldId id="307" r:id="rId31"/>
    <p:sldId id="285" r:id="rId32"/>
    <p:sldId id="309" r:id="rId33"/>
    <p:sldId id="311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979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596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153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78212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139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487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1141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29844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3630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48664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9034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77593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BC618B-5637-4FF2-8C61-3A3994038EA1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7723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447800"/>
            <a:ext cx="7772400" cy="184785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Set Topology</a:t>
            </a:r>
            <a:br>
              <a:rPr lang="en-US" sz="2800" dirty="0" smtClean="0">
                <a:latin typeface="Arial Black" pitchFamily="34" charset="0"/>
              </a:rPr>
            </a:br>
            <a:r>
              <a:rPr lang="en-US" sz="2800" dirty="0" smtClean="0">
                <a:latin typeface="Arial Black" pitchFamily="34" charset="0"/>
              </a:rPr>
              <a:t>MTH 251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205740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rial Black" pitchFamily="34" charset="0"/>
              </a:rPr>
              <a:t>Lecture # </a:t>
            </a:r>
            <a:r>
              <a:rPr lang="en-US" sz="2800" dirty="0" smtClean="0">
                <a:latin typeface="Arial Black" pitchFamily="34" charset="0"/>
              </a:rPr>
              <a:t>31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699224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Lecture Plan</a:t>
            </a:r>
            <a:endParaRPr lang="en-US" sz="24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1800" dirty="0" smtClean="0">
                <a:latin typeface="Arial Black" pitchFamily="34" charset="0"/>
              </a:rPr>
              <a:t>Connected Spaces</a:t>
            </a:r>
          </a:p>
          <a:p>
            <a:r>
              <a:rPr lang="en-US" sz="1800" dirty="0" smtClean="0">
                <a:latin typeface="Arial Black" pitchFamily="34" charset="0"/>
              </a:rPr>
              <a:t>Connected subsets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27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800" dirty="0">
                <a:latin typeface="Arial Black" pitchFamily="34" charset="0"/>
              </a:rPr>
              <a:t>Some spaces are in a sense ‘disconnected’, being the union of two or more </a:t>
            </a:r>
            <a:r>
              <a:rPr lang="en-US" sz="1800" dirty="0" smtClean="0">
                <a:latin typeface="Arial Black" pitchFamily="34" charset="0"/>
              </a:rPr>
              <a:t>completely separate </a:t>
            </a:r>
            <a:r>
              <a:rPr lang="en-US" sz="1800" dirty="0">
                <a:latin typeface="Arial Black" pitchFamily="34" charset="0"/>
              </a:rPr>
              <a:t>subspaces. </a:t>
            </a:r>
            <a:endParaRPr lang="en-US" sz="1800" dirty="0" smtClean="0">
              <a:latin typeface="Arial Black" pitchFamily="34" charset="0"/>
            </a:endParaRP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For </a:t>
            </a:r>
            <a:r>
              <a:rPr lang="en-US" sz="1800" dirty="0">
                <a:latin typeface="Arial Black" pitchFamily="34" charset="0"/>
              </a:rPr>
              <a:t>example the space </a:t>
            </a:r>
            <a:r>
              <a:rPr lang="en-US" sz="1800" i="1" dirty="0">
                <a:latin typeface="Arial Black" pitchFamily="34" charset="0"/>
              </a:rPr>
              <a:t>X </a:t>
            </a:r>
            <a:r>
              <a:rPr lang="en-US" sz="1800" dirty="0">
                <a:latin typeface="Arial Black" pitchFamily="34" charset="0"/>
              </a:rPr>
              <a:t>⊂ R consisting of the two intervals</a:t>
            </a:r>
          </a:p>
          <a:p>
            <a:pPr>
              <a:lnSpc>
                <a:spcPct val="200000"/>
              </a:lnSpc>
            </a:pPr>
            <a:r>
              <a:rPr lang="en-US" sz="1800" i="1" dirty="0">
                <a:latin typeface="Arial Black" pitchFamily="34" charset="0"/>
              </a:rPr>
              <a:t>A </a:t>
            </a:r>
            <a:r>
              <a:rPr lang="en-US" sz="1800" dirty="0">
                <a:latin typeface="Arial Black" pitchFamily="34" charset="0"/>
              </a:rPr>
              <a:t>= </a:t>
            </a:r>
            <a:r>
              <a:rPr lang="en-US" sz="1800" i="1" dirty="0">
                <a:latin typeface="Arial Black" pitchFamily="34" charset="0"/>
              </a:rPr>
              <a:t>[</a:t>
            </a:r>
            <a:r>
              <a:rPr lang="en-US" sz="1800" dirty="0">
                <a:latin typeface="Arial Black" pitchFamily="34" charset="0"/>
              </a:rPr>
              <a:t>0</a:t>
            </a:r>
            <a:r>
              <a:rPr lang="en-US" sz="1800" i="1" dirty="0">
                <a:latin typeface="Arial Black" pitchFamily="34" charset="0"/>
              </a:rPr>
              <a:t>, </a:t>
            </a:r>
            <a:r>
              <a:rPr lang="en-US" sz="1800" dirty="0">
                <a:latin typeface="Arial Black" pitchFamily="34" charset="0"/>
              </a:rPr>
              <a:t>1</a:t>
            </a:r>
            <a:r>
              <a:rPr lang="en-US" sz="1800" i="1" dirty="0">
                <a:latin typeface="Arial Black" pitchFamily="34" charset="0"/>
              </a:rPr>
              <a:t>] </a:t>
            </a:r>
            <a:r>
              <a:rPr lang="en-US" sz="1800" dirty="0">
                <a:latin typeface="Arial Black" pitchFamily="34" charset="0"/>
              </a:rPr>
              <a:t>and </a:t>
            </a:r>
            <a:r>
              <a:rPr lang="en-US" sz="1800" i="1" dirty="0">
                <a:latin typeface="Arial Black" pitchFamily="34" charset="0"/>
              </a:rPr>
              <a:t>B </a:t>
            </a:r>
            <a:r>
              <a:rPr lang="en-US" sz="1800" dirty="0">
                <a:latin typeface="Arial Black" pitchFamily="34" charset="0"/>
              </a:rPr>
              <a:t>= </a:t>
            </a:r>
            <a:r>
              <a:rPr lang="en-US" sz="1800" i="1" dirty="0">
                <a:latin typeface="Arial Black" pitchFamily="34" charset="0"/>
              </a:rPr>
              <a:t>[</a:t>
            </a:r>
            <a:r>
              <a:rPr lang="en-US" sz="1800" dirty="0">
                <a:latin typeface="Arial Black" pitchFamily="34" charset="0"/>
              </a:rPr>
              <a:t>2</a:t>
            </a:r>
            <a:r>
              <a:rPr lang="en-US" sz="1800" i="1" dirty="0">
                <a:latin typeface="Arial Black" pitchFamily="34" charset="0"/>
              </a:rPr>
              <a:t>, </a:t>
            </a:r>
            <a:r>
              <a:rPr lang="en-US" sz="1800" dirty="0">
                <a:latin typeface="Arial Black" pitchFamily="34" charset="0"/>
              </a:rPr>
              <a:t>3</a:t>
            </a:r>
            <a:r>
              <a:rPr lang="en-US" sz="1800" i="1" dirty="0">
                <a:latin typeface="Arial Black" pitchFamily="34" charset="0"/>
              </a:rPr>
              <a:t>] </a:t>
            </a:r>
            <a:r>
              <a:rPr lang="en-US" sz="1800" dirty="0">
                <a:latin typeface="Arial Black" pitchFamily="34" charset="0"/>
              </a:rPr>
              <a:t>should certainly be disconnected</a:t>
            </a:r>
          </a:p>
        </p:txBody>
      </p:sp>
    </p:spTree>
    <p:extLst>
      <p:ext uri="{BB962C8B-B14F-4D97-AF65-F5344CB8AC3E}">
        <p14:creationId xmlns:p14="http://schemas.microsoft.com/office/powerpoint/2010/main" xmlns="" val="22392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Definition (Connected Space)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382000" cy="4525963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A space X is connected </a:t>
            </a:r>
          </a:p>
        </p:txBody>
      </p:sp>
    </p:spTree>
    <p:extLst>
      <p:ext uri="{BB962C8B-B14F-4D97-AF65-F5344CB8AC3E}">
        <p14:creationId xmlns:p14="http://schemas.microsoft.com/office/powerpoint/2010/main" xmlns="" val="4189908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Definition (Connected Space)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382000" cy="4525963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A space X is connected </a:t>
            </a:r>
          </a:p>
          <a:p>
            <a:pPr algn="just"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if it is not the union of two nonempty disjoint open sets. </a:t>
            </a:r>
          </a:p>
        </p:txBody>
      </p:sp>
    </p:spTree>
    <p:extLst>
      <p:ext uri="{BB962C8B-B14F-4D97-AF65-F5344CB8AC3E}">
        <p14:creationId xmlns:p14="http://schemas.microsoft.com/office/powerpoint/2010/main" xmlns="" val="2523916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Definition (Connected Space)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382000" cy="4525963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A space X is connected </a:t>
            </a:r>
          </a:p>
          <a:p>
            <a:pPr algn="just"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if it is not the union of two nonempty disjoint open sets. </a:t>
            </a:r>
          </a:p>
          <a:p>
            <a:pPr algn="just"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In other words, </a:t>
            </a:r>
          </a:p>
        </p:txBody>
      </p:sp>
    </p:spTree>
    <p:extLst>
      <p:ext uri="{BB962C8B-B14F-4D97-AF65-F5344CB8AC3E}">
        <p14:creationId xmlns:p14="http://schemas.microsoft.com/office/powerpoint/2010/main" xmlns="" val="3545331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Definition (Connected Space)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382000" cy="4525963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A space X is connected </a:t>
            </a:r>
          </a:p>
          <a:p>
            <a:pPr algn="just"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if it is not the union of two nonempty disjoint open sets. </a:t>
            </a:r>
          </a:p>
          <a:p>
            <a:pPr algn="just"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In other words, </a:t>
            </a:r>
          </a:p>
          <a:p>
            <a:pPr algn="just"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if X is disconnected, </a:t>
            </a:r>
          </a:p>
        </p:txBody>
      </p:sp>
    </p:spTree>
    <p:extLst>
      <p:ext uri="{BB962C8B-B14F-4D97-AF65-F5344CB8AC3E}">
        <p14:creationId xmlns:p14="http://schemas.microsoft.com/office/powerpoint/2010/main" xmlns="" val="421920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Definition (Connected Space)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600200"/>
                <a:ext cx="8382000" cy="4525963"/>
              </a:xfrm>
            </p:spPr>
            <p:txBody>
              <a:bodyPr>
                <a:normAutofit fontScale="92500"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space X is connected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it is not the union of two nonempty disjoint open sets.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In other words,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X is disconnected,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there exist disjoint nonempty open sets A, B such that               </a:t>
                </a:r>
              </a:p>
              <a:p>
                <a:pPr marL="0" indent="0" algn="ctr">
                  <a:lnSpc>
                    <a:spcPct val="20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B= X.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600200"/>
                <a:ext cx="8382000" cy="4525963"/>
              </a:xfrm>
              <a:blipFill rotWithShape="1">
                <a:blip r:embed="rId3" cstate="print"/>
                <a:stretch>
                  <a:fillRect l="-2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73615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Definition (Connected Space)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600200"/>
                <a:ext cx="8382000" cy="4525963"/>
              </a:xfrm>
            </p:spPr>
            <p:txBody>
              <a:bodyPr>
                <a:normAutofit fontScale="92500"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space X is connected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it is not the union of two nonempty disjoint open sets.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In other words,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X is disconnected,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there exist disjoint nonempty open sets A, B such that               </a:t>
                </a:r>
              </a:p>
              <a:p>
                <a:pPr marL="0" indent="0" algn="ctr">
                  <a:lnSpc>
                    <a:spcPct val="20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B= X.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 pair (A, B) is called a disconnection of X.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600200"/>
                <a:ext cx="8382000" cy="4525963"/>
              </a:xfrm>
              <a:blipFill rotWithShape="1">
                <a:blip r:embed="rId2" cstate="print"/>
                <a:stretch>
                  <a:fillRect l="-2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326956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dirty="0" smtClean="0"/>
              <a:t>	</a:t>
            </a:r>
            <a:r>
              <a:rPr lang="en-US" sz="1800" dirty="0" smtClean="0">
                <a:latin typeface="Arial Black" pitchFamily="34" charset="0"/>
              </a:rPr>
              <a:t>(1) (0,1) – {1/2} is disconnected.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1800" dirty="0">
                <a:latin typeface="Arial Black" pitchFamily="34" charset="0"/>
              </a:rPr>
              <a:t>		</a:t>
            </a:r>
            <a:endParaRPr lang="en-US" sz="18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7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dirty="0" smtClean="0"/>
                  <a:t>	</a:t>
                </a:r>
                <a:r>
                  <a:rPr lang="en-US" sz="1800" dirty="0" smtClean="0">
                    <a:latin typeface="Arial Black" pitchFamily="34" charset="0"/>
                  </a:rPr>
                  <a:t>(1) (0,1) – {1/2} is disconnected.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>	</a:t>
                </a:r>
                <a:r>
                  <a:rPr lang="en-US" sz="1800" dirty="0" smtClean="0">
                    <a:latin typeface="Arial Black" pitchFamily="34" charset="0"/>
                  </a:rPr>
                  <a:t>(2) {x}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:r>
                  <a:rPr lang="en-US" sz="1800" b="1" dirty="0" smtClean="0">
                    <a:latin typeface="Arial Black" pitchFamily="34" charset="0"/>
                  </a:rPr>
                  <a:t>R </a:t>
                </a:r>
                <a:r>
                  <a:rPr lang="en-US" sz="1800" dirty="0" smtClean="0">
                    <a:latin typeface="Arial Black" pitchFamily="34" charset="0"/>
                  </a:rPr>
                  <a:t>is connected.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endParaRPr lang="en-US" sz="18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13602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dirty="0" smtClean="0"/>
                  <a:t>	</a:t>
                </a:r>
                <a:r>
                  <a:rPr lang="en-US" sz="1800" dirty="0" smtClean="0">
                    <a:latin typeface="Arial Black" pitchFamily="34" charset="0"/>
                  </a:rPr>
                  <a:t>(1) (0,1) – {1/2} is disconnected.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>	</a:t>
                </a:r>
                <a:r>
                  <a:rPr lang="en-US" sz="1800" dirty="0" smtClean="0">
                    <a:latin typeface="Arial Black" pitchFamily="34" charset="0"/>
                  </a:rPr>
                  <a:t>(2) {x}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:r>
                  <a:rPr lang="en-US" sz="1800" b="1" dirty="0" smtClean="0">
                    <a:latin typeface="Arial Black" pitchFamily="34" charset="0"/>
                  </a:rPr>
                  <a:t>R </a:t>
                </a:r>
                <a:r>
                  <a:rPr lang="en-US" sz="1800" dirty="0" smtClean="0">
                    <a:latin typeface="Arial Black" pitchFamily="34" charset="0"/>
                  </a:rPr>
                  <a:t>is connected.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b="1" dirty="0">
                    <a:latin typeface="Arial Black" pitchFamily="34" charset="0"/>
                  </a:rPr>
                  <a:t>	</a:t>
                </a:r>
                <a:r>
                  <a:rPr lang="en-US" sz="1800" dirty="0" smtClean="0">
                    <a:latin typeface="Arial Black" pitchFamily="34" charset="0"/>
                  </a:rPr>
                  <a:t>(3) Every indiscrete space is connected.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>	</a:t>
                </a:r>
                <a:endParaRPr lang="en-US" sz="18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238833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dirty="0" smtClean="0"/>
                  <a:t>	</a:t>
                </a:r>
                <a:r>
                  <a:rPr lang="en-US" sz="1800" dirty="0" smtClean="0">
                    <a:latin typeface="Arial Black" pitchFamily="34" charset="0"/>
                  </a:rPr>
                  <a:t>(1) (0,1) – {1/2} is disconnected.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>	</a:t>
                </a:r>
                <a:r>
                  <a:rPr lang="en-US" sz="1800" dirty="0" smtClean="0">
                    <a:latin typeface="Arial Black" pitchFamily="34" charset="0"/>
                  </a:rPr>
                  <a:t>(2) {x}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:r>
                  <a:rPr lang="en-US" sz="1800" b="1" dirty="0" smtClean="0">
                    <a:latin typeface="Arial Black" pitchFamily="34" charset="0"/>
                  </a:rPr>
                  <a:t>R </a:t>
                </a:r>
                <a:r>
                  <a:rPr lang="en-US" sz="1800" dirty="0" smtClean="0">
                    <a:latin typeface="Arial Black" pitchFamily="34" charset="0"/>
                  </a:rPr>
                  <a:t>is connected.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b="1" dirty="0">
                    <a:latin typeface="Arial Black" pitchFamily="34" charset="0"/>
                  </a:rPr>
                  <a:t>	</a:t>
                </a:r>
                <a:r>
                  <a:rPr lang="en-US" sz="1800" dirty="0" smtClean="0">
                    <a:latin typeface="Arial Black" pitchFamily="34" charset="0"/>
                  </a:rPr>
                  <a:t>(3) Every indiscrete space is connected.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>	</a:t>
                </a:r>
                <a:r>
                  <a:rPr lang="en-US" sz="1800" dirty="0" smtClean="0">
                    <a:latin typeface="Arial Black" pitchFamily="34" charset="0"/>
                  </a:rPr>
                  <a:t>(4) Every discrete space with more than  one point is 	disconnected.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>	</a:t>
                </a:r>
                <a:endParaRPr lang="en-US" sz="18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68108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X= {0,1} and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 dirty="0" smtClean="0">
                            <a:latin typeface="Cambria Math"/>
                            <a:ea typeface="Cambria Math"/>
                          </a:rPr>
                          <m:t>∅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 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719281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X= {0,1} and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 dirty="0" smtClean="0">
                            <a:latin typeface="Cambria Math"/>
                            <a:ea typeface="Cambria Math"/>
                          </a:rPr>
                          <m:t>∅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 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X is connected, called Sierpinski space.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2447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X 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 dirty="0" smtClean="0">
                            <a:latin typeface="Cambria Math"/>
                            <a:ea typeface="Cambria Math"/>
                          </a:rPr>
                          <m:t>∅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60887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X 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 dirty="0" smtClean="0">
                            <a:latin typeface="Cambria Math"/>
                            <a:ea typeface="Cambria Math"/>
                          </a:rPr>
                          <m:t>∅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dirty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 dirty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i="1" dirty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sz="1800" i="1" dirty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  <m:r>
                              <a:rPr lang="en-US" sz="1800" i="1" dirty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sz="1800" i="1" dirty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e>
                    </m:d>
                    <m:r>
                      <a:rPr lang="en-US" sz="1800" b="0" i="1" dirty="0" smtClean="0">
                        <a:latin typeface="Cambria Math"/>
                      </a:rPr>
                      <m:t>.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99711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X 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 dirty="0" smtClean="0">
                            <a:latin typeface="Cambria Math"/>
                            <a:ea typeface="Cambria Math"/>
                          </a:rPr>
                          <m:t>∅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dirty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 dirty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i="1" dirty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sz="1800" i="1" dirty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  <m:r>
                              <a:rPr lang="en-US" sz="1800" i="1" dirty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sz="1800" i="1" dirty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e>
                    </m:d>
                    <m:r>
                      <a:rPr lang="en-US" sz="1800" b="0" i="1" dirty="0" smtClean="0">
                        <a:latin typeface="Cambria Math"/>
                      </a:rPr>
                      <m:t>.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>
                    <a:latin typeface="Arial Black" pitchFamily="34" charset="0"/>
                  </a:rPr>
                  <a:t>T</a:t>
                </a:r>
                <a:r>
                  <a:rPr lang="en-US" sz="1800" dirty="0" smtClean="0">
                    <a:latin typeface="Arial Black" pitchFamily="34" charset="0"/>
                  </a:rPr>
                  <a:t>hen </a:t>
                </a:r>
                <a:r>
                  <a:rPr lang="en-US" sz="1800" dirty="0">
                    <a:latin typeface="Arial Black" pitchFamily="34" charset="0"/>
                  </a:rPr>
                  <a:t>(X,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)</a:t>
                </a:r>
                <a:r>
                  <a:rPr lang="en-US" sz="1800" dirty="0" smtClean="0">
                    <a:latin typeface="Arial Black" pitchFamily="34" charset="0"/>
                  </a:rPr>
                  <a:t> is disconnected and (X,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is connected.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64043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Theorem (characterization of Connected Space)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sz="1800" dirty="0" smtClean="0">
                <a:latin typeface="Arial Black" pitchFamily="34" charset="0"/>
              </a:rPr>
              <a:t>In a space X, the following are equivalent :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1800" dirty="0">
                <a:latin typeface="Arial Black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xmlns="" val="3052733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Theorem (characterization of Connected Space)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sz="1800" dirty="0" smtClean="0">
                <a:latin typeface="Arial Black" pitchFamily="34" charset="0"/>
              </a:rPr>
              <a:t>In a space X, the following are equivalent :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1800" dirty="0">
                <a:latin typeface="Arial Black" pitchFamily="34" charset="0"/>
              </a:rPr>
              <a:t>	</a:t>
            </a:r>
            <a:r>
              <a:rPr lang="en-US" sz="1800" dirty="0" smtClean="0">
                <a:latin typeface="Arial Black" pitchFamily="34" charset="0"/>
              </a:rPr>
              <a:t>(1) X is connected.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1800" dirty="0">
                <a:latin typeface="Arial Black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xmlns="" val="23818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Theorem (characterization of Connected Space)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In a space X, the following are equivalent :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>	</a:t>
                </a:r>
                <a:r>
                  <a:rPr lang="en-US" sz="1800" dirty="0" smtClean="0">
                    <a:latin typeface="Arial Black" pitchFamily="34" charset="0"/>
                  </a:rPr>
                  <a:t>(1) X is connected.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>	</a:t>
                </a:r>
                <a:r>
                  <a:rPr lang="en-US" sz="1800" dirty="0" smtClean="0">
                    <a:latin typeface="Arial Black" pitchFamily="34" charset="0"/>
                  </a:rPr>
                  <a:t>(2) The only open and closed subsets of X are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∅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X.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>	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026490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Theorem (characterization of Connected Space)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In a space X, the following are equivalent :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>	</a:t>
                </a:r>
                <a:r>
                  <a:rPr lang="en-US" sz="1800" dirty="0" smtClean="0">
                    <a:latin typeface="Arial Black" pitchFamily="34" charset="0"/>
                  </a:rPr>
                  <a:t>(1) X is connected.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>	</a:t>
                </a:r>
                <a:r>
                  <a:rPr lang="en-US" sz="1800" dirty="0" smtClean="0">
                    <a:latin typeface="Arial Black" pitchFamily="34" charset="0"/>
                  </a:rPr>
                  <a:t>(2) The only open and closed subsets of X are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∅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X.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>	</a:t>
                </a:r>
                <a:r>
                  <a:rPr lang="en-US" sz="1800" dirty="0" smtClean="0">
                    <a:latin typeface="Arial Black" pitchFamily="34" charset="0"/>
                  </a:rPr>
                  <a:t>(3) There does not exist a continuous map 	   </a:t>
                </a:r>
              </a:p>
              <a:p>
                <a:pPr marL="0" indent="0" algn="ctr">
                  <a:lnSpc>
                    <a:spcPct val="20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>	</a:t>
                </a:r>
                <a:r>
                  <a:rPr lang="en-US" sz="1800" dirty="0" smtClean="0">
                    <a:latin typeface="Arial Black" pitchFamily="34" charset="0"/>
                  </a:rPr>
                  <a:t>   f :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{0,1} 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>	</a:t>
                </a:r>
                <a:r>
                  <a:rPr lang="en-US" sz="1800" dirty="0" smtClean="0">
                    <a:latin typeface="Arial Black" pitchFamily="34" charset="0"/>
                  </a:rPr>
                  <a:t>from a space X onto the discrete space {0,1}.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209936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90808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8220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5313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Theorem. </a:t>
            </a:r>
            <a:r>
              <a:rPr lang="en-US" sz="2000" dirty="0">
                <a:latin typeface="Arial Black" pitchFamily="34" charset="0"/>
              </a:rPr>
              <a:t>The continuous image of a connected space is connected</a:t>
            </a:r>
            <a:r>
              <a:rPr lang="en-US" sz="2000" dirty="0" smtClean="0">
                <a:latin typeface="Arial Black" pitchFamily="34" charset="0"/>
              </a:rPr>
              <a:t>.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xmlns="" val="1123182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52358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Definition</a:t>
            </a:r>
            <a:endParaRPr lang="en-US" sz="2400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subset A of a space X is disconnected if there exist open subsets G, H of X such that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𝐺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𝜑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077430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Definition</a:t>
            </a:r>
            <a:endParaRPr lang="en-US" sz="2400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subset A of a space X is disconnected if there exist open subsets G, H of X such that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𝐺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𝜑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(1)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𝐴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𝐺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∪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𝐻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𝐴</m:t>
                    </m:r>
                  </m:oMath>
                </a14:m>
                <a:endParaRPr lang="en-US" sz="1800" b="0" dirty="0" smtClean="0">
                  <a:latin typeface="Arial Black" pitchFamily="34" charset="0"/>
                  <a:ea typeface="Cambria Math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762047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Definition</a:t>
            </a:r>
            <a:endParaRPr lang="en-US" sz="2400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subset A of a space X is disconnected if there exist open subsets G, H of X such that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𝐺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𝜑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(1)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𝐴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𝐺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∪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𝐻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𝐴</m:t>
                    </m:r>
                  </m:oMath>
                </a14:m>
                <a:endParaRPr lang="en-US" sz="1800" b="0" dirty="0" smtClean="0">
                  <a:latin typeface="Arial Black" pitchFamily="34" charset="0"/>
                  <a:ea typeface="Cambria Math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(2)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𝐴</m:t>
                        </m:r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𝐺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∩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𝐻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𝜑</m:t>
                    </m:r>
                  </m:oMath>
                </a14:m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88361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Theorem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524000"/>
                <a:ext cx="8229600" cy="4525963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If f :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Y is continuous and A, a connected subset of X, then f(A) is a connected subset of Y.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524000"/>
                <a:ext cx="8229600" cy="4525963"/>
              </a:xfrm>
              <a:blipFill rotWithShape="1">
                <a:blip r:embed="rId3" cstate="print"/>
                <a:stretch>
                  <a:fillRect l="-593" t="-674" r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4721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58302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>
              <a:latin typeface="Arial Black" pitchFamily="34" charset="0"/>
            </a:endParaRPr>
          </a:p>
          <a:p>
            <a:pPr marL="0" indent="0">
              <a:buNone/>
            </a:pPr>
            <a:endParaRPr lang="en-US" dirty="0">
              <a:latin typeface="Arial Black" pitchFamily="34" charset="0"/>
            </a:endParaRPr>
          </a:p>
          <a:p>
            <a:pPr marL="0" indent="0">
              <a:buNone/>
            </a:pPr>
            <a:endParaRPr lang="en-US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dirty="0" smtClean="0">
                <a:latin typeface="Arial Black" pitchFamily="34" charset="0"/>
              </a:rPr>
              <a:t>Good Luck</a:t>
            </a:r>
            <a:endParaRPr lang="en-US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9934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707</TotalTime>
  <Words>239</Words>
  <Application>Microsoft Office PowerPoint</Application>
  <PresentationFormat>On-screen Show (4:3)</PresentationFormat>
  <Paragraphs>70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Set Topology MTH 251</vt:lpstr>
      <vt:lpstr>Lecture Plan</vt:lpstr>
      <vt:lpstr>Slide 3</vt:lpstr>
      <vt:lpstr>Definition (Connected Space)</vt:lpstr>
      <vt:lpstr>Definition (Connected Space)</vt:lpstr>
      <vt:lpstr>Definition (Connected Space)</vt:lpstr>
      <vt:lpstr>Definition (Connected Space)</vt:lpstr>
      <vt:lpstr>Definition (Connected Space)</vt:lpstr>
      <vt:lpstr>Definition (Connected Space)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Theorem (characterization of Connected Space)</vt:lpstr>
      <vt:lpstr>Theorem (characterization of Connected Space)</vt:lpstr>
      <vt:lpstr>Theorem (characterization of Connected Space)</vt:lpstr>
      <vt:lpstr>Theorem (characterization of Connected Space)</vt:lpstr>
      <vt:lpstr>Slide 23</vt:lpstr>
      <vt:lpstr>Slide 24</vt:lpstr>
      <vt:lpstr>Slide 25</vt:lpstr>
      <vt:lpstr>Theorem. The continuous image of a connected space is connected.</vt:lpstr>
      <vt:lpstr>Slide 27</vt:lpstr>
      <vt:lpstr>Definition</vt:lpstr>
      <vt:lpstr>Definition</vt:lpstr>
      <vt:lpstr>Definition</vt:lpstr>
      <vt:lpstr>Theorem</vt:lpstr>
      <vt:lpstr>Slide 32</vt:lpstr>
      <vt:lpstr>Slide 33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MyUserName</dc:creator>
  <cp:lastModifiedBy>NTS</cp:lastModifiedBy>
  <cp:revision>63</cp:revision>
  <dcterms:created xsi:type="dcterms:W3CDTF">2012-12-17T05:07:02Z</dcterms:created>
  <dcterms:modified xsi:type="dcterms:W3CDTF">2012-12-26T06:21:58Z</dcterms:modified>
</cp:coreProperties>
</file>