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87" r:id="rId3"/>
    <p:sldId id="312" r:id="rId4"/>
    <p:sldId id="313" r:id="rId5"/>
    <p:sldId id="314" r:id="rId6"/>
    <p:sldId id="271" r:id="rId7"/>
    <p:sldId id="297" r:id="rId8"/>
    <p:sldId id="296" r:id="rId9"/>
    <p:sldId id="295" r:id="rId10"/>
    <p:sldId id="272" r:id="rId11"/>
    <p:sldId id="298" r:id="rId12"/>
    <p:sldId id="273" r:id="rId13"/>
    <p:sldId id="300" r:id="rId14"/>
    <p:sldId id="299" r:id="rId15"/>
    <p:sldId id="306" r:id="rId16"/>
    <p:sldId id="309" r:id="rId17"/>
    <p:sldId id="308" r:id="rId18"/>
    <p:sldId id="307" r:id="rId19"/>
    <p:sldId id="274" r:id="rId20"/>
    <p:sldId id="302" r:id="rId21"/>
    <p:sldId id="301" r:id="rId22"/>
    <p:sldId id="289" r:id="rId23"/>
    <p:sldId id="290" r:id="rId24"/>
    <p:sldId id="304" r:id="rId25"/>
    <p:sldId id="276" r:id="rId26"/>
    <p:sldId id="305" r:id="rId27"/>
    <p:sldId id="311" r:id="rId28"/>
    <p:sldId id="288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57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596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153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8212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139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487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1141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9844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3630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8664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9034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7593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C618B-5637-4FF2-8C61-3A3994038EA1}" type="datetimeFigureOut">
              <a:rPr lang="en-US" smtClean="0"/>
              <a:pPr/>
              <a:t>12/23/2012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7723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8478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Set Topology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MTH 251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itchFamily="34" charset="0"/>
              </a:rPr>
              <a:t>Lecture # </a:t>
            </a:r>
            <a:r>
              <a:rPr lang="en-US" sz="2800" dirty="0" smtClean="0">
                <a:latin typeface="Arial Black" pitchFamily="34" charset="0"/>
              </a:rPr>
              <a:t>29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69922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Plan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1800" dirty="0" smtClean="0">
                <a:latin typeface="Arial Black" pitchFamily="34" charset="0"/>
              </a:rPr>
              <a:t>Compact subsets</a:t>
            </a:r>
          </a:p>
          <a:p>
            <a:r>
              <a:rPr lang="en-US" sz="1800" dirty="0" smtClean="0">
                <a:latin typeface="Arial Black" pitchFamily="34" charset="0"/>
              </a:rPr>
              <a:t>Finite Intersection Property</a:t>
            </a:r>
          </a:p>
          <a:p>
            <a:r>
              <a:rPr lang="en-US" sz="1800" dirty="0" smtClean="0">
                <a:latin typeface="Arial Black" pitchFamily="34" charset="0"/>
              </a:rPr>
              <a:t>Examples</a:t>
            </a:r>
          </a:p>
          <a:p>
            <a:r>
              <a:rPr lang="en-US" sz="1800" dirty="0" smtClean="0">
                <a:latin typeface="Arial Black" pitchFamily="34" charset="0"/>
              </a:rPr>
              <a:t>Basic open covers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27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Theorem.</a:t>
                </a:r>
                <a:r>
                  <a:rPr lang="en-US" b="1" dirty="0" smtClean="0"/>
                  <a:t/>
                </a:r>
                <a:r>
                  <a:rPr lang="en-US" sz="1800" b="1" dirty="0" smtClean="0">
                    <a:latin typeface="Arial Black" pitchFamily="34" charset="0"/>
                  </a:rPr>
                  <a:t>Let</a:t>
                </a:r>
                <a14:m>
                  <m:oMath xmlns:m="http://schemas.openxmlformats.org/officeDocument/2006/math">
                    <m:r>
                      <a:rPr lang="en-US" sz="1800" b="1" i="0" smtClean="0">
                        <a:latin typeface="Cambria Math"/>
                      </a:rPr>
                      <m:t>  </m:t>
                    </m:r>
                    <m:r>
                      <a:rPr lang="en-US" sz="1800" b="1" i="1" smtClean="0">
                        <a:latin typeface="Cambria Math"/>
                      </a:rPr>
                      <m:t>𝒀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be a subspace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 Then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𝑌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is compact if and only if every covering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𝑌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by sets open in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contains a finite subcollection covering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𝑌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</a:t>
                </a:r>
                <a:r>
                  <a:rPr lang="en-US" sz="2000" dirty="0">
                    <a:latin typeface="Arial Black" pitchFamily="34" charset="0"/>
                  </a:rPr>
                  <a:t/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889" t="-1064" b="-10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228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7199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14837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700" b="1" dirty="0" smtClean="0">
                <a:latin typeface="Arial Black" pitchFamily="34" charset="0"/>
              </a:rPr>
              <a:t>Definition</a:t>
            </a:r>
            <a:r>
              <a:rPr lang="en-US" b="1" dirty="0" smtClean="0"/>
              <a:t>  </a:t>
            </a:r>
            <a:r>
              <a:rPr lang="en-US" sz="1800" b="1" dirty="0" smtClean="0">
                <a:latin typeface="Arial Black" pitchFamily="34" charset="0"/>
              </a:rPr>
              <a:t>(Finite Intersection Property)</a:t>
            </a:r>
            <a:endParaRPr lang="en-US" sz="18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F=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F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i</m:t>
                            </m:r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 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: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class of subsets of space X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3326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700" b="1" dirty="0" smtClean="0">
                <a:latin typeface="Arial Black" pitchFamily="34" charset="0"/>
              </a:rPr>
              <a:t>Definition</a:t>
            </a:r>
            <a:r>
              <a:rPr lang="en-US" b="1" dirty="0" smtClean="0"/>
              <a:t>  </a:t>
            </a:r>
            <a:r>
              <a:rPr lang="en-US" sz="1800" b="1" dirty="0" smtClean="0">
                <a:latin typeface="Arial Black" pitchFamily="34" charset="0"/>
              </a:rPr>
              <a:t>(Finite Intersection Property)</a:t>
            </a:r>
            <a:endParaRPr lang="en-US" sz="18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F=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F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i</m:t>
                            </m:r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 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: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class of subsets of space X.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F is said to have a finite intersection property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4592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700" b="1" dirty="0" smtClean="0">
                <a:latin typeface="Arial Black" pitchFamily="34" charset="0"/>
              </a:rPr>
              <a:t>Definition</a:t>
            </a:r>
            <a:r>
              <a:rPr lang="en-US" b="1" dirty="0" smtClean="0"/>
              <a:t>  </a:t>
            </a:r>
            <a:r>
              <a:rPr lang="en-US" sz="1800" b="1" dirty="0" smtClean="0">
                <a:latin typeface="Arial Black" pitchFamily="34" charset="0"/>
              </a:rPr>
              <a:t>(Finite Intersection Property)</a:t>
            </a:r>
            <a:endParaRPr lang="en-US" sz="18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F=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F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i</m:t>
                            </m:r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 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: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class of subsets of space X.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F is said to have a finite intersection property,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every finite subclass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F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180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sz="1800" dirty="0">
                                    <a:latin typeface="Arial Black" pitchFamily="34" charset="0"/>
                                  </a:rPr>
                                  <m:t>i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F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sz="1800" dirty="0">
                                    <a:latin typeface="Arial Black" pitchFamily="34" charset="0"/>
                                  </a:rPr>
                                  <m:t>i</m:t>
                                </m:r>
                              </m:e>
                              <m:sub>
                                <m:r>
                                  <a:rPr lang="en-US" sz="1800" b="0" i="1" dirty="0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,…,</m:t>
                        </m:r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F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180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sz="1800" dirty="0">
                                    <a:latin typeface="Arial Black" pitchFamily="34" charset="0"/>
                                  </a:rPr>
                                  <m:t>i</m:t>
                                </m:r>
                              </m:e>
                              <m:sub>
                                <m:r>
                                  <a:rPr lang="en-US" sz="1800" b="0" i="1" dirty="0" smtClean="0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of </a:t>
                </a:r>
                <a:r>
                  <a:rPr lang="en-US" sz="1800" dirty="0">
                    <a:latin typeface="Arial Black" pitchFamily="34" charset="0"/>
                  </a:rPr>
                  <a:t>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}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7943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700" b="1" dirty="0" smtClean="0">
                <a:latin typeface="Arial Black" pitchFamily="34" charset="0"/>
              </a:rPr>
              <a:t>Definition</a:t>
            </a:r>
            <a:r>
              <a:rPr lang="en-US" b="1" dirty="0" smtClean="0"/>
              <a:t>  </a:t>
            </a:r>
            <a:r>
              <a:rPr lang="en-US" sz="1800" b="1" dirty="0" smtClean="0">
                <a:latin typeface="Arial Black" pitchFamily="34" charset="0"/>
              </a:rPr>
              <a:t>(Finite Intersection Property)</a:t>
            </a:r>
            <a:endParaRPr lang="en-US" sz="18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F=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F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i</m:t>
                            </m:r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 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: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class of subsets of space X.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F is said to have a finite intersection property,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every finite subclass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F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180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sz="1800" dirty="0">
                                    <a:latin typeface="Arial Black" pitchFamily="34" charset="0"/>
                                  </a:rPr>
                                  <m:t>i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F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sz="1800" dirty="0">
                                    <a:latin typeface="Arial Black" pitchFamily="34" charset="0"/>
                                  </a:rPr>
                                  <m:t>i</m:t>
                                </m:r>
                              </m:e>
                              <m:sub>
                                <m:r>
                                  <a:rPr lang="en-US" sz="1800" b="0" i="1" dirty="0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,…,</m:t>
                        </m:r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F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180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sz="1800" dirty="0">
                                    <a:latin typeface="Arial Black" pitchFamily="34" charset="0"/>
                                  </a:rPr>
                                  <m:t>i</m:t>
                                </m:r>
                              </m:e>
                              <m:sub>
                                <m:r>
                                  <a:rPr lang="en-US" sz="1800" b="0" i="1" dirty="0" smtClean="0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of </a:t>
                </a:r>
                <a:r>
                  <a:rPr lang="en-US" sz="1800" dirty="0">
                    <a:latin typeface="Arial Black" pitchFamily="34" charset="0"/>
                  </a:rPr>
                  <a:t>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}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has a nonempty intersection, that is,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i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i</m:t>
                            </m:r>
                          </m:e>
                          <m:sub>
                            <m:r>
                              <a:rPr lang="en-US" sz="1800" b="0" i="1" dirty="0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…∩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i</m:t>
                            </m:r>
                          </m:e>
                          <m:sub>
                            <m:r>
                              <a:rPr lang="en-US" sz="1800" b="0" i="1" dirty="0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≠∅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5955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600200"/>
                <a:ext cx="8991600" cy="4525963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X= </a:t>
                </a:r>
                <a:r>
                  <a:rPr lang="en-US" sz="1800" b="1" dirty="0" smtClean="0">
                    <a:latin typeface="Arial Black" pitchFamily="34" charset="0"/>
                  </a:rPr>
                  <a:t>R </a:t>
                </a:r>
                <a:r>
                  <a:rPr lang="en-US" sz="1800" dirty="0" smtClean="0">
                    <a:latin typeface="Arial Black" pitchFamily="34" charset="0"/>
                  </a:rPr>
                  <a:t>and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F={…,(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∞,−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2), 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∞,−1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), (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−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∞,0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), (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−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∞,1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), (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−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∞,2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),…}</a:t>
                </a:r>
              </a:p>
              <a:p>
                <a:pPr marL="0" indent="0" algn="just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	is a class of open intervals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600200"/>
                <a:ext cx="8991600" cy="4525963"/>
              </a:xfrm>
              <a:blipFill rotWithShape="1">
                <a:blip r:embed="rId3"/>
                <a:stretch>
                  <a:fillRect l="-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0062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600200"/>
                <a:ext cx="8991600" cy="4525963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X= </a:t>
                </a:r>
                <a:r>
                  <a:rPr lang="en-US" sz="1800" b="1" dirty="0" smtClean="0">
                    <a:latin typeface="Arial Black" pitchFamily="34" charset="0"/>
                  </a:rPr>
                  <a:t>R </a:t>
                </a:r>
                <a:r>
                  <a:rPr lang="en-US" sz="1800" dirty="0" smtClean="0">
                    <a:latin typeface="Arial Black" pitchFamily="34" charset="0"/>
                  </a:rPr>
                  <a:t>and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F={…,(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∞,−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2), 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∞,−1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), (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−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∞,0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), (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−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∞,1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), (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−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∞,2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),…}</a:t>
                </a:r>
              </a:p>
              <a:p>
                <a:pPr marL="0" indent="0" algn="just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	is a class of open intervals.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F has a finite intersection property.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600200"/>
                <a:ext cx="8991600" cy="4525963"/>
              </a:xfrm>
              <a:blipFill rotWithShape="1">
                <a:blip r:embed="rId2"/>
                <a:stretch>
                  <a:fillRect l="-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3432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>
                <a:latin typeface="Arial Black" pitchFamily="34" charset="0"/>
              </a:rPr>
              <a:t>Let X = </a:t>
            </a:r>
            <a:r>
              <a:rPr lang="en-US" sz="1800" b="1" dirty="0" smtClean="0">
                <a:latin typeface="Arial Black" pitchFamily="34" charset="0"/>
              </a:rPr>
              <a:t>R </a:t>
            </a:r>
            <a:r>
              <a:rPr lang="en-US" sz="1800" dirty="0" smtClean="0">
                <a:latin typeface="Arial Black" pitchFamily="34" charset="0"/>
              </a:rPr>
              <a:t>and </a:t>
            </a:r>
          </a:p>
        </p:txBody>
      </p:sp>
    </p:spTree>
    <p:extLst>
      <p:ext uri="{BB962C8B-B14F-4D97-AF65-F5344CB8AC3E}">
        <p14:creationId xmlns:p14="http://schemas.microsoft.com/office/powerpoint/2010/main" xmlns="" val="371860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>
                <a:latin typeface="Arial Black" pitchFamily="34" charset="0"/>
              </a:rPr>
              <a:t>Let X = </a:t>
            </a:r>
            <a:r>
              <a:rPr lang="en-US" sz="1800" b="1" dirty="0" smtClean="0">
                <a:latin typeface="Arial Black" pitchFamily="34" charset="0"/>
              </a:rPr>
              <a:t>R </a:t>
            </a:r>
            <a:r>
              <a:rPr lang="en-US" sz="1800" dirty="0" smtClean="0">
                <a:latin typeface="Arial Black" pitchFamily="34" charset="0"/>
              </a:rPr>
              <a:t>and </a:t>
            </a:r>
          </a:p>
          <a:p>
            <a:r>
              <a:rPr lang="en-US" sz="1800" dirty="0" smtClean="0">
                <a:latin typeface="Arial Black" pitchFamily="34" charset="0"/>
              </a:rPr>
              <a:t>F = {(0,1), (0, ½), (0,1/4), …}</a:t>
            </a:r>
          </a:p>
        </p:txBody>
      </p:sp>
    </p:spTree>
    <p:extLst>
      <p:ext uri="{BB962C8B-B14F-4D97-AF65-F5344CB8AC3E}">
        <p14:creationId xmlns:p14="http://schemas.microsoft.com/office/powerpoint/2010/main" xmlns="" val="298838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>
                <a:latin typeface="Arial Black" pitchFamily="34" charset="0"/>
              </a:rPr>
              <a:t>Let X = </a:t>
            </a:r>
            <a:r>
              <a:rPr lang="en-US" sz="1800" b="1" dirty="0" smtClean="0">
                <a:latin typeface="Arial Black" pitchFamily="34" charset="0"/>
              </a:rPr>
              <a:t>R </a:t>
            </a:r>
            <a:r>
              <a:rPr lang="en-US" sz="1800" dirty="0" smtClean="0">
                <a:latin typeface="Arial Black" pitchFamily="34" charset="0"/>
              </a:rPr>
              <a:t>and </a:t>
            </a:r>
          </a:p>
          <a:p>
            <a:r>
              <a:rPr lang="en-US" sz="1800" dirty="0" smtClean="0">
                <a:latin typeface="Arial Black" pitchFamily="34" charset="0"/>
              </a:rPr>
              <a:t>F = {(0,1), (0, ½), (0,1/4), …}. </a:t>
            </a:r>
          </a:p>
          <a:p>
            <a:r>
              <a:rPr lang="en-US" sz="1800" dirty="0" smtClean="0">
                <a:latin typeface="Arial Black" pitchFamily="34" charset="0"/>
              </a:rPr>
              <a:t>Then F has a finite intersection property.</a:t>
            </a:r>
            <a:endParaRPr lang="en-US" sz="1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308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US" sz="2400" dirty="0" smtClean="0">
                <a:latin typeface="Arial Black" pitchFamily="34" charset="0"/>
              </a:rPr>
              <a:t>Note.</a:t>
            </a:r>
          </a:p>
          <a:p>
            <a:r>
              <a:rPr lang="en-US" sz="1800" dirty="0" smtClean="0">
                <a:latin typeface="Arial Black" pitchFamily="34" charset="0"/>
              </a:rPr>
              <a:t>Remember that: 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612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US" sz="2400" dirty="0" smtClean="0">
                <a:latin typeface="Arial Black" pitchFamily="34" charset="0"/>
              </a:rPr>
              <a:t>Note.</a:t>
            </a:r>
          </a:p>
          <a:p>
            <a:r>
              <a:rPr lang="en-US" sz="1800" dirty="0" smtClean="0">
                <a:latin typeface="Arial Black" pitchFamily="34" charset="0"/>
              </a:rPr>
              <a:t>Remember that: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Every class of closed sets with </a:t>
            </a:r>
            <a:r>
              <a:rPr lang="en-US" sz="1800" dirty="0" err="1" smtClean="0">
                <a:latin typeface="Arial Black" pitchFamily="34" charset="0"/>
              </a:rPr>
              <a:t>f.i.p</a:t>
            </a:r>
            <a:r>
              <a:rPr lang="en-US" sz="1800" dirty="0" smtClean="0">
                <a:latin typeface="Arial Black" pitchFamily="34" charset="0"/>
              </a:rPr>
              <a:t> has a non empty intersection</a:t>
            </a:r>
          </a:p>
        </p:txBody>
      </p:sp>
    </p:spTree>
    <p:extLst>
      <p:ext uri="{BB962C8B-B14F-4D97-AF65-F5344CB8AC3E}">
        <p14:creationId xmlns:p14="http://schemas.microsoft.com/office/powerpoint/2010/main" xmlns="" val="181608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US" sz="2400" dirty="0" smtClean="0">
                <a:latin typeface="Arial Black" pitchFamily="34" charset="0"/>
              </a:rPr>
              <a:t>Note.</a:t>
            </a:r>
          </a:p>
          <a:p>
            <a:r>
              <a:rPr lang="en-US" sz="1800" dirty="0" smtClean="0">
                <a:latin typeface="Arial Black" pitchFamily="34" charset="0"/>
              </a:rPr>
              <a:t>Remember that: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Every class of closed sets with </a:t>
            </a:r>
            <a:r>
              <a:rPr lang="en-US" sz="1800" dirty="0" err="1" smtClean="0">
                <a:latin typeface="Arial Black" pitchFamily="34" charset="0"/>
              </a:rPr>
              <a:t>f.i.p</a:t>
            </a:r>
            <a:r>
              <a:rPr lang="en-US" sz="1800" dirty="0" smtClean="0">
                <a:latin typeface="Arial Black" pitchFamily="34" charset="0"/>
              </a:rPr>
              <a:t> has a non empty intersection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1800" dirty="0" smtClean="0">
                <a:latin typeface="Arial Black" pitchFamily="34" charset="0"/>
              </a:rPr>
              <a:t>is equivalent to</a:t>
            </a:r>
          </a:p>
        </p:txBody>
      </p:sp>
    </p:spTree>
    <p:extLst>
      <p:ext uri="{BB962C8B-B14F-4D97-AF65-F5344CB8AC3E}">
        <p14:creationId xmlns:p14="http://schemas.microsoft.com/office/powerpoint/2010/main" xmlns="" val="30027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US" sz="2400" dirty="0" smtClean="0">
                <a:latin typeface="Arial Black" pitchFamily="34" charset="0"/>
              </a:rPr>
              <a:t>Note.</a:t>
            </a:r>
          </a:p>
          <a:p>
            <a:r>
              <a:rPr lang="en-US" sz="1800" dirty="0" smtClean="0">
                <a:latin typeface="Arial Black" pitchFamily="34" charset="0"/>
              </a:rPr>
              <a:t>Remember that: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Every class of closed sets with </a:t>
            </a:r>
            <a:r>
              <a:rPr lang="en-US" sz="1800" dirty="0" err="1" smtClean="0">
                <a:latin typeface="Arial Black" pitchFamily="34" charset="0"/>
              </a:rPr>
              <a:t>f.i.p</a:t>
            </a:r>
            <a:r>
              <a:rPr lang="en-US" sz="1800" dirty="0" smtClean="0">
                <a:latin typeface="Arial Black" pitchFamily="34" charset="0"/>
              </a:rPr>
              <a:t> has a non empty intersection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1800" dirty="0" smtClean="0">
                <a:latin typeface="Arial Black" pitchFamily="34" charset="0"/>
              </a:rPr>
              <a:t>is equivalent to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Every class of closed sets with empty intersection has a finite subclass with empty intersection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687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458200" cy="1143000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 (Characterization of Compactness)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 smtClean="0">
                <a:latin typeface="Arial Black" pitchFamily="34" charset="0"/>
              </a:rPr>
              <a:t>The following are equivalent in a space 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Arial Black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xmlns="" val="209142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458200" cy="1143000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 (Characterization of Compactness)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 smtClean="0">
                <a:latin typeface="Arial Black" pitchFamily="34" charset="0"/>
              </a:rPr>
              <a:t>The following are equivalent in a space 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Arial Black" pitchFamily="34" charset="0"/>
              </a:rPr>
              <a:t>	</a:t>
            </a:r>
            <a:r>
              <a:rPr lang="en-US" sz="1800" dirty="0" smtClean="0">
                <a:latin typeface="Arial Black" pitchFamily="34" charset="0"/>
              </a:rPr>
              <a:t>(1) X is compact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Arial Black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xmlns="" val="341453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458200" cy="1143000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 (Characterization of Compactness)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 smtClean="0">
                <a:latin typeface="Arial Black" pitchFamily="34" charset="0"/>
              </a:rPr>
              <a:t>The following are equivalent in a space 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Arial Black" pitchFamily="34" charset="0"/>
              </a:rPr>
              <a:t>	</a:t>
            </a:r>
            <a:r>
              <a:rPr lang="en-US" sz="1800" dirty="0" smtClean="0">
                <a:latin typeface="Arial Black" pitchFamily="34" charset="0"/>
              </a:rPr>
              <a:t>(1) X is compact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Arial Black" pitchFamily="34" charset="0"/>
              </a:rPr>
              <a:t>	</a:t>
            </a:r>
            <a:r>
              <a:rPr lang="en-US" sz="1800" dirty="0" smtClean="0">
                <a:latin typeface="Arial Black" pitchFamily="34" charset="0"/>
              </a:rPr>
              <a:t>(2) Every class of closed sets with empty  	      intersection has a finite subclass with  empty intersection.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818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0807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8238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 (</a:t>
            </a:r>
            <a:r>
              <a:rPr lang="en-US" sz="1800" b="1" dirty="0" smtClean="0">
                <a:latin typeface="Arial Black" pitchFamily="34" charset="0"/>
              </a:rPr>
              <a:t>We can restate the last theorem as</a:t>
            </a:r>
            <a:r>
              <a:rPr lang="en-US" sz="2400" b="1" dirty="0" smtClean="0">
                <a:latin typeface="Arial Black" pitchFamily="34" charset="0"/>
              </a:rPr>
              <a:t>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 smtClean="0">
                <a:latin typeface="Arial Black" pitchFamily="34" charset="0"/>
              </a:rPr>
              <a:t>The following are equivalent in a space X 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Arial Black" pitchFamily="34" charset="0"/>
              </a:rPr>
              <a:t>	</a:t>
            </a:r>
            <a:r>
              <a:rPr lang="en-US" sz="1800" dirty="0" smtClean="0">
                <a:latin typeface="Arial Black" pitchFamily="34" charset="0"/>
              </a:rPr>
              <a:t>(1) X is compact.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Arial Black" pitchFamily="34" charset="0"/>
              </a:rPr>
              <a:t>	</a:t>
            </a:r>
            <a:r>
              <a:rPr lang="en-US" sz="1800" dirty="0" smtClean="0">
                <a:latin typeface="Arial Black" pitchFamily="34" charset="0"/>
              </a:rPr>
              <a:t>(2) Every class of closed sets having finite  	      intersection property has a nonempty intersection.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060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Theorem. </a:t>
            </a:r>
            <a:r>
              <a:rPr lang="en-US" sz="1800" dirty="0" smtClean="0">
                <a:latin typeface="Arial Black" pitchFamily="34" charset="0"/>
              </a:rPr>
              <a:t>A space X is compact, if every basic open cover of X has a finite subcover.</a:t>
            </a:r>
            <a:endParaRPr lang="en-US" sz="18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2799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906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8190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Good Luck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2556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1226</TotalTime>
  <Words>254</Words>
  <Application>Microsoft Office PowerPoint</Application>
  <PresentationFormat>On-screen Show (4:3)</PresentationFormat>
  <Paragraphs>64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Set Topology MTH 251</vt:lpstr>
      <vt:lpstr>Lecture Plan</vt:lpstr>
      <vt:lpstr> </vt:lpstr>
      <vt:lpstr>Slide 4</vt:lpstr>
      <vt:lpstr>Slide 5</vt:lpstr>
      <vt:lpstr>Definition  (Finite Intersection Property)</vt:lpstr>
      <vt:lpstr>Definition  (Finite Intersection Property)</vt:lpstr>
      <vt:lpstr>Definition  (Finite Intersection Property)</vt:lpstr>
      <vt:lpstr>Definition  (Finite Intersection Property)</vt:lpstr>
      <vt:lpstr>Example</vt:lpstr>
      <vt:lpstr>Example</vt:lpstr>
      <vt:lpstr>Example</vt:lpstr>
      <vt:lpstr>Example</vt:lpstr>
      <vt:lpstr>Example</vt:lpstr>
      <vt:lpstr>Slide 15</vt:lpstr>
      <vt:lpstr>Slide 16</vt:lpstr>
      <vt:lpstr>Slide 17</vt:lpstr>
      <vt:lpstr>Slide 18</vt:lpstr>
      <vt:lpstr>Theorem (Characterization of Compactness)</vt:lpstr>
      <vt:lpstr>Theorem (Characterization of Compactness)</vt:lpstr>
      <vt:lpstr>Theorem (Characterization of Compactness)</vt:lpstr>
      <vt:lpstr>Slide 22</vt:lpstr>
      <vt:lpstr>Slide 23</vt:lpstr>
      <vt:lpstr>Theorem (We can restate the last theorem as)</vt:lpstr>
      <vt:lpstr>Theorem. A space X is compact, if every basic open cover of X has a finite subcover.</vt:lpstr>
      <vt:lpstr>Slide 26</vt:lpstr>
      <vt:lpstr>Slide 27</vt:lpstr>
      <vt:lpstr>Slide 28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MyUserName</dc:creator>
  <cp:lastModifiedBy>NTS</cp:lastModifiedBy>
  <cp:revision>68</cp:revision>
  <dcterms:created xsi:type="dcterms:W3CDTF">2012-12-17T05:07:02Z</dcterms:created>
  <dcterms:modified xsi:type="dcterms:W3CDTF">2012-12-23T09:35:58Z</dcterms:modified>
</cp:coreProperties>
</file>