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7" r:id="rId3"/>
    <p:sldId id="295" r:id="rId4"/>
    <p:sldId id="299" r:id="rId5"/>
    <p:sldId id="301" r:id="rId6"/>
    <p:sldId id="300" r:id="rId7"/>
    <p:sldId id="302" r:id="rId8"/>
    <p:sldId id="296" r:id="rId9"/>
    <p:sldId id="303" r:id="rId10"/>
    <p:sldId id="297" r:id="rId11"/>
    <p:sldId id="304" r:id="rId12"/>
    <p:sldId id="298" r:id="rId13"/>
    <p:sldId id="305" r:id="rId14"/>
    <p:sldId id="271" r:id="rId15"/>
    <p:sldId id="272" r:id="rId16"/>
    <p:sldId id="273" r:id="rId17"/>
    <p:sldId id="274" r:id="rId18"/>
    <p:sldId id="289" r:id="rId19"/>
    <p:sldId id="290" r:id="rId20"/>
    <p:sldId id="291" r:id="rId21"/>
    <p:sldId id="275" r:id="rId22"/>
    <p:sldId id="292" r:id="rId23"/>
    <p:sldId id="293" r:id="rId24"/>
    <p:sldId id="294" r:id="rId25"/>
    <p:sldId id="276" r:id="rId26"/>
    <p:sldId id="28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79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59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21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87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114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9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363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866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03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59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C618B-5637-4FF2-8C61-3A3994038EA1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B0FA1-B10F-4091-852C-89AA3353F0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2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</a:t>
            </a:r>
            <a:r>
              <a:rPr lang="en-US" sz="2800">
                <a:latin typeface="Arial Black" pitchFamily="34" charset="0"/>
              </a:rPr>
              <a:t># </a:t>
            </a:r>
            <a:r>
              <a:rPr lang="en-US" sz="2800" smtClean="0">
                <a:latin typeface="Arial Black" pitchFamily="34" charset="0"/>
              </a:rPr>
              <a:t>28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6992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We will continue the study of Compactness</a:t>
            </a:r>
          </a:p>
          <a:p>
            <a:r>
              <a:rPr lang="en-US" sz="1800" dirty="0" smtClean="0">
                <a:latin typeface="Arial Black" pitchFamily="34" charset="0"/>
              </a:rPr>
              <a:t>Union of compact subsets</a:t>
            </a:r>
          </a:p>
          <a:p>
            <a:r>
              <a:rPr lang="en-US" sz="1800" dirty="0" smtClean="0">
                <a:latin typeface="Arial Black" pitchFamily="34" charset="0"/>
              </a:rPr>
              <a:t>Image of compact subsets</a:t>
            </a:r>
          </a:p>
          <a:p>
            <a:r>
              <a:rPr lang="en-US" sz="1800" dirty="0" smtClean="0">
                <a:latin typeface="Arial Black" pitchFamily="34" charset="0"/>
              </a:rPr>
              <a:t>Hereditary property</a:t>
            </a:r>
          </a:p>
          <a:p>
            <a:r>
              <a:rPr lang="en-US" sz="1800" dirty="0" smtClean="0">
                <a:latin typeface="Arial Black" pitchFamily="34" charset="0"/>
              </a:rPr>
              <a:t>Finite Intersection Property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7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</a:p>
        </p:txBody>
      </p:sp>
    </p:spTree>
    <p:extLst>
      <p:ext uri="{BB962C8B-B14F-4D97-AF65-F5344CB8AC3E}">
        <p14:creationId xmlns:p14="http://schemas.microsoft.com/office/powerpoint/2010/main" xmlns="" val="345716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Every cofinite space is compact. (verify)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16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7186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All finite spaces are compact and are called trivial compact spaces.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Every cofinite space is compact. (verify)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b="1" dirty="0" smtClean="0">
                <a:latin typeface="Arial Black" pitchFamily="34" charset="0"/>
              </a:rPr>
              <a:t>R</a:t>
            </a:r>
            <a:r>
              <a:rPr lang="en-US" sz="1800" dirty="0" smtClean="0">
                <a:latin typeface="Arial Black" pitchFamily="34" charset="0"/>
              </a:rPr>
              <a:t> with the usual topology is not compact.</a:t>
            </a:r>
          </a:p>
          <a:p>
            <a:pPr marL="514350" indent="-514350" algn="just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No infinite discrete space is compact (verify)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5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8017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pPr marL="0" indent="0" algn="l">
              <a:lnSpc>
                <a:spcPct val="200000"/>
              </a:lnSpc>
            </a:pPr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2000" dirty="0">
                <a:latin typeface="Arial Black" pitchFamily="34" charset="0"/>
              </a:rPr>
              <a:t>Any finite union of compact subsets of a space X is compact.</a:t>
            </a:r>
            <a:br>
              <a:rPr lang="en-US" sz="2000" dirty="0">
                <a:latin typeface="Arial Black" pitchFamily="34" charset="0"/>
              </a:rPr>
            </a:b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85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9950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Theorem.</a:t>
            </a:r>
            <a:r>
              <a:rPr lang="en-US" dirty="0"/>
              <a:t> </a:t>
            </a:r>
            <a:r>
              <a:rPr lang="en-US" sz="2000" dirty="0">
                <a:latin typeface="Arial Black" pitchFamily="34" charset="0"/>
              </a:rPr>
              <a:t>A continuous image of a compact space is compact.</a:t>
            </a:r>
            <a:br>
              <a:rPr lang="en-US" sz="2000" dirty="0">
                <a:latin typeface="Arial Black" pitchFamily="34" charset="0"/>
              </a:rPr>
            </a:br>
            <a:endParaRPr lang="en-US" sz="20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0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0930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 (Closed Hereditary </a:t>
            </a:r>
            <a:r>
              <a:rPr lang="en-US" sz="2400" b="1" dirty="0" err="1" smtClean="0">
                <a:latin typeface="Arial Black" pitchFamily="34" charset="0"/>
              </a:rPr>
              <a:t>Propety</a:t>
            </a:r>
            <a:r>
              <a:rPr lang="en-US" sz="2400" b="1" dirty="0" smtClean="0">
                <a:latin typeface="Arial Black" pitchFamily="34" charset="0"/>
              </a:rPr>
              <a:t>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Arial Black" pitchFamily="34" charset="0"/>
              </a:rPr>
              <a:t>A closed subspace of a compact space is compact.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18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989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700" b="1" dirty="0" smtClean="0">
                <a:latin typeface="Arial Black" pitchFamily="34" charset="0"/>
              </a:rPr>
              <a:t>Definition</a:t>
            </a:r>
            <a:r>
              <a:rPr lang="en-US" b="1" dirty="0" smtClean="0"/>
              <a:t>  </a:t>
            </a:r>
            <a:r>
              <a:rPr lang="en-US" sz="1800" b="1" dirty="0" smtClean="0">
                <a:latin typeface="Arial Black" pitchFamily="34" charset="0"/>
              </a:rPr>
              <a:t>(Finite Intersection Property)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F=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 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be </a:t>
                </a:r>
                <a:r>
                  <a:rPr lang="en-US" sz="1800" dirty="0" smtClean="0">
                    <a:latin typeface="Arial Black" pitchFamily="34" charset="0"/>
                  </a:rPr>
                  <a:t>a class of subsets of space X.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is said to have a </a:t>
                </a:r>
                <a:r>
                  <a:rPr lang="en-US" sz="1800" dirty="0" smtClean="0">
                    <a:latin typeface="Arial Black" pitchFamily="34" charset="0"/>
                  </a:rPr>
                  <a:t>finite </a:t>
                </a:r>
                <a:r>
                  <a:rPr lang="en-US" sz="1800" dirty="0" smtClean="0">
                    <a:latin typeface="Arial Black" pitchFamily="34" charset="0"/>
                  </a:rPr>
                  <a:t>intersection property,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:r>
                  <a:rPr lang="en-US" sz="1800" dirty="0" smtClean="0">
                    <a:latin typeface="Arial Black" pitchFamily="34" charset="0"/>
                  </a:rPr>
                  <a:t>every finite subclass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,…,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F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18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1800" dirty="0">
                                    <a:latin typeface="Arial Black" pitchFamily="34" charset="0"/>
                                  </a:rPr>
                                  <m:t>i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</a:t>
                </a:r>
                <a:r>
                  <a:rPr lang="en-US" sz="1800" dirty="0">
                    <a:latin typeface="Arial Black" pitchFamily="34" charset="0"/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}</a:t>
                </a:r>
                <a:r>
                  <a:rPr lang="en-US" sz="1800" dirty="0" smtClean="0">
                    <a:latin typeface="Arial Black" pitchFamily="34" charset="0"/>
                  </a:rPr>
                  <a:t> has a nonempty intersection, that 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…∩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F</m:t>
                        </m:r>
                      </m:e>
                      <m:sub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dirty="0">
                                <a:latin typeface="Arial Black" pitchFamily="34" charset="0"/>
                              </a:rPr>
                              <m:t>i</m:t>
                            </m:r>
                          </m:e>
                          <m:sub>
                            <m:r>
                              <a:rPr lang="en-US" sz="1800" b="0" i="1" dirty="0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≠∅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326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F={…,(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∞,−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2), 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∞,−1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∞,1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−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∞,2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),…}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	is </a:t>
                </a:r>
                <a:r>
                  <a:rPr lang="en-US" sz="1800" dirty="0" smtClean="0">
                    <a:latin typeface="Arial Black" pitchFamily="34" charset="0"/>
                  </a:rPr>
                  <a:t>a class of open intervals.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>
                    <a:latin typeface="Arial Black" pitchFamily="34" charset="0"/>
                  </a:rPr>
                  <a:t>F has a finite intersection property.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600200"/>
                <a:ext cx="8991600" cy="4525963"/>
              </a:xfrm>
              <a:blipFill rotWithShape="1">
                <a:blip r:embed="rId2" cstate="print"/>
                <a:stretch>
                  <a:fillRect l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0062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Let X = </a:t>
            </a:r>
            <a:r>
              <a:rPr lang="en-US" sz="1800" b="1" dirty="0" smtClean="0">
                <a:latin typeface="Arial Black" pitchFamily="34" charset="0"/>
              </a:rPr>
              <a:t>R </a:t>
            </a:r>
            <a:r>
              <a:rPr lang="en-US" sz="1800" dirty="0" smtClean="0">
                <a:latin typeface="Arial Black" pitchFamily="34" charset="0"/>
              </a:rPr>
              <a:t>and </a:t>
            </a:r>
          </a:p>
          <a:p>
            <a:r>
              <a:rPr lang="en-US" sz="1800" dirty="0" smtClean="0">
                <a:latin typeface="Arial Black" pitchFamily="34" charset="0"/>
              </a:rPr>
              <a:t>F = {(0,1), (0, ½), (0,1/4), …}. </a:t>
            </a:r>
          </a:p>
          <a:p>
            <a:r>
              <a:rPr lang="en-US" sz="1800" dirty="0" smtClean="0">
                <a:latin typeface="Arial Black" pitchFamily="34" charset="0"/>
              </a:rPr>
              <a:t>Then F has a finite intersection property.</a:t>
            </a:r>
            <a:endParaRPr lang="en-US" sz="1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86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11430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 of Compactness)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compact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(2) Every class of closed sets with empty  	      intersection has a finite subclass with  empty intersection.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42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080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238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5745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(Characterization)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 Black" pitchFamily="34" charset="0"/>
              </a:rPr>
              <a:t>The following are equivalent in a space X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(1) X is compact.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(2) Every class of closed sets having finite  	      intersection property has a nonempty intersection.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62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8926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893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904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 </a:t>
            </a:r>
            <a:r>
              <a:rPr lang="en-US" sz="1800" dirty="0" smtClean="0">
                <a:latin typeface="Arial Black" pitchFamily="34" charset="0"/>
              </a:rPr>
              <a:t>A space X is compact, if every basic open cover of X has a finite subcover.</a:t>
            </a:r>
            <a:endParaRPr lang="en-US" sz="1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799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Good Luck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556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228</Words>
  <Application>Microsoft Office PowerPoint</Application>
  <PresentationFormat>On-screen Show (4:3)</PresentationFormat>
  <Paragraphs>44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Set Topology MTH 251</vt:lpstr>
      <vt:lpstr>Lecture Plan</vt:lpstr>
      <vt:lpstr>Example</vt:lpstr>
      <vt:lpstr>Example</vt:lpstr>
      <vt:lpstr>Slide 5</vt:lpstr>
      <vt:lpstr>Example</vt:lpstr>
      <vt:lpstr>Slide 7</vt:lpstr>
      <vt:lpstr>Theorem. Any finite union of compact subsets of a space X is compact. </vt:lpstr>
      <vt:lpstr>Slide 9</vt:lpstr>
      <vt:lpstr>Theorem. A continuous image of a compact space is compact. </vt:lpstr>
      <vt:lpstr>Slide 11</vt:lpstr>
      <vt:lpstr>Theorem  (Closed Hereditary Propety)</vt:lpstr>
      <vt:lpstr>Slide 13</vt:lpstr>
      <vt:lpstr>Definition  (Finite Intersection Property)</vt:lpstr>
      <vt:lpstr>Example</vt:lpstr>
      <vt:lpstr>Example</vt:lpstr>
      <vt:lpstr>Theorem (Characterization of Compactness)</vt:lpstr>
      <vt:lpstr>Slide 18</vt:lpstr>
      <vt:lpstr>Slide 19</vt:lpstr>
      <vt:lpstr>Slide 20</vt:lpstr>
      <vt:lpstr>Theorem (Characterization)</vt:lpstr>
      <vt:lpstr>Slide 22</vt:lpstr>
      <vt:lpstr>Slide 23</vt:lpstr>
      <vt:lpstr>Slide 24</vt:lpstr>
      <vt:lpstr>Theorem A space X is compact, if every basic open cover of X has a finite subcover.</vt:lpstr>
      <vt:lpstr>Slide 26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61</cp:revision>
  <dcterms:created xsi:type="dcterms:W3CDTF">2012-12-17T05:07:02Z</dcterms:created>
  <dcterms:modified xsi:type="dcterms:W3CDTF">2012-12-22T07:20:50Z</dcterms:modified>
</cp:coreProperties>
</file>