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84" r:id="rId4"/>
    <p:sldId id="285" r:id="rId5"/>
    <p:sldId id="283" r:id="rId6"/>
    <p:sldId id="272" r:id="rId7"/>
    <p:sldId id="288" r:id="rId8"/>
    <p:sldId id="287" r:id="rId9"/>
    <p:sldId id="299" r:id="rId10"/>
    <p:sldId id="300" r:id="rId11"/>
    <p:sldId id="265" r:id="rId12"/>
    <p:sldId id="301" r:id="rId13"/>
    <p:sldId id="302" r:id="rId14"/>
    <p:sldId id="273" r:id="rId15"/>
    <p:sldId id="294" r:id="rId16"/>
    <p:sldId id="293" r:id="rId17"/>
    <p:sldId id="292" r:id="rId18"/>
    <p:sldId id="291" r:id="rId19"/>
    <p:sldId id="290" r:id="rId20"/>
    <p:sldId id="289" r:id="rId21"/>
    <p:sldId id="266" r:id="rId22"/>
    <p:sldId id="297" r:id="rId23"/>
    <p:sldId id="296" r:id="rId24"/>
    <p:sldId id="295" r:id="rId25"/>
    <p:sldId id="267" r:id="rId26"/>
    <p:sldId id="275" r:id="rId27"/>
    <p:sldId id="278" r:id="rId28"/>
    <p:sldId id="298" r:id="rId29"/>
    <p:sldId id="279" r:id="rId30"/>
    <p:sldId id="280" r:id="rId31"/>
    <p:sldId id="276" r:id="rId32"/>
    <p:sldId id="28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21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87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11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63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03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59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</a:t>
            </a:r>
            <a:r>
              <a:rPr lang="en-US" sz="2800">
                <a:latin typeface="Arial Black" pitchFamily="34" charset="0"/>
              </a:rPr>
              <a:t># </a:t>
            </a:r>
            <a:r>
              <a:rPr lang="en-US" sz="2800" smtClean="0">
                <a:latin typeface="Arial Black" pitchFamily="34" charset="0"/>
              </a:rPr>
              <a:t>27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691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Compactness</a:t>
            </a:r>
          </a:p>
          <a:p>
            <a:r>
              <a:rPr lang="en-US" sz="1800" dirty="0" smtClean="0">
                <a:latin typeface="Arial Black" pitchFamily="34" charset="0"/>
              </a:rPr>
              <a:t>Definition</a:t>
            </a:r>
          </a:p>
          <a:p>
            <a:r>
              <a:rPr lang="en-US" sz="1800" dirty="0" smtClean="0">
                <a:latin typeface="Arial Black" pitchFamily="34" charset="0"/>
              </a:rPr>
              <a:t>Examples</a:t>
            </a:r>
          </a:p>
          <a:p>
            <a:r>
              <a:rPr lang="en-US" sz="1800" dirty="0" smtClean="0">
                <a:latin typeface="Arial Black" pitchFamily="34" charset="0"/>
              </a:rPr>
              <a:t>Theorems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40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Compactness In Topological Spaces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4953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600" b="1" dirty="0" smtClean="0">
                <a:latin typeface="Arial Black" pitchFamily="34" charset="0"/>
              </a:rPr>
              <a:t>Definition  ( Open Cover )</a:t>
            </a:r>
          </a:p>
          <a:p>
            <a:pPr algn="just">
              <a:lnSpc>
                <a:spcPct val="150000"/>
              </a:lnSpc>
            </a:pPr>
            <a:r>
              <a:rPr lang="en-US" b="1" dirty="0"/>
              <a:t>	</a:t>
            </a:r>
            <a:r>
              <a:rPr lang="en-US" sz="1800" dirty="0" smtClean="0">
                <a:latin typeface="Arial Black" pitchFamily="34" charset="0"/>
              </a:rPr>
              <a:t>Let X be a topological space</a:t>
            </a:r>
          </a:p>
        </p:txBody>
      </p:sp>
    </p:spTree>
    <p:extLst>
      <p:ext uri="{BB962C8B-B14F-4D97-AF65-F5344CB8AC3E}">
        <p14:creationId xmlns:p14="http://schemas.microsoft.com/office/powerpoint/2010/main" xmlns="" val="146799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Compactness In Topological 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600" b="1" dirty="0" smtClean="0">
                    <a:latin typeface="Arial Black" pitchFamily="34" charset="0"/>
                  </a:rPr>
                  <a:t>Definition  ( Open Cover 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b="1" dirty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Let X be a topological space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F=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I} of open subsets of X is called an open convering or cover of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  <a:blipFill rotWithShape="1">
                <a:blip r:embed="rId3" cstate="print"/>
                <a:stretch>
                  <a:fillRect l="-1573" t="-985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0440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Compactness In Topological 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600" b="1" dirty="0" smtClean="0">
                    <a:latin typeface="Arial Black" pitchFamily="34" charset="0"/>
                  </a:rPr>
                  <a:t>Definition  ( Open Cover 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b="1" dirty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Let X be a topological space.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F=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I} of open subsets of X is called an open convering or cover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=X, i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</a:t>
                </a:r>
                <a:r>
                  <a:rPr lang="en-US" sz="1800" dirty="0">
                    <a:latin typeface="Arial Black" pitchFamily="34" charset="0"/>
                  </a:rPr>
                  <a:t>	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  <a:blipFill rotWithShape="1">
                <a:blip r:embed="rId3" cstate="print"/>
                <a:stretch>
                  <a:fillRect l="-1573" t="-985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1617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Compactness In Topological 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600" b="1" dirty="0" smtClean="0">
                    <a:latin typeface="Arial Black" pitchFamily="34" charset="0"/>
                  </a:rPr>
                  <a:t>Definition  ( Open Cover 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b="1" dirty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Let X be a topological space.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F=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I} of open subsets of X is called an open convering or cover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=X, i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G=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I, of open subsets of X is called a subcover of the cover F, 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  <a:blipFill rotWithShape="1">
                <a:blip r:embed="rId3" cstate="print"/>
                <a:stretch>
                  <a:fillRect l="-1573" t="-985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9678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Compactness In Topological 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600" b="1" dirty="0" smtClean="0">
                    <a:latin typeface="Arial Black" pitchFamily="34" charset="0"/>
                  </a:rPr>
                  <a:t>Definition  ( Open Cover 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b="1" dirty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Let X be a topological space.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F=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I} of open subsets of X is called an open convering or cover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=X, i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G=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I, of open subsets of X is called a subcover of the cover F,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=X, i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  <a:blipFill rotWithShape="1">
                <a:blip r:embed="rId2" cstate="print"/>
                <a:stretch>
                  <a:fillRect l="-1573" t="-985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5695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Compactness In Topological 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sz="2600" b="1" dirty="0" smtClean="0">
                    <a:latin typeface="Arial Black" pitchFamily="34" charset="0"/>
                  </a:rPr>
                  <a:t>Definition  ( Open Cover 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b="1" dirty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Let X be a topological space.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F=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I} of open subsets of X is called an open convering or cover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=X, i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class G=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I, of open subsets of X is called a subcover of the cover F,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smtClean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=X, i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is called a finite (respt. countable ) subcover,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finite (respt. </a:t>
                </a:r>
                <a:r>
                  <a:rPr lang="en-US" sz="1800" dirty="0">
                    <a:latin typeface="Arial Black" pitchFamily="34" charset="0"/>
                  </a:rPr>
                  <a:t>c</a:t>
                </a:r>
                <a:r>
                  <a:rPr lang="en-US" sz="1800" dirty="0" smtClean="0">
                    <a:latin typeface="Arial Black" pitchFamily="34" charset="0"/>
                  </a:rPr>
                  <a:t>ountable).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15400" cy="4953000"/>
              </a:xfrm>
              <a:blipFill rotWithShape="1">
                <a:blip r:embed="rId2" cstate="print"/>
                <a:stretch>
                  <a:fillRect l="-1573" t="-1847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3621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Example.  </a:t>
                </a:r>
                <a:r>
                  <a:rPr lang="en-US" sz="1800" dirty="0" smtClean="0">
                    <a:latin typeface="Arial Black" pitchFamily="34" charset="0"/>
                  </a:rPr>
                  <a:t>Consider the class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𝑍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𝑤h𝑒𝑟𝑒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the open disc in the plane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with radius 1 and </a:t>
                </a:r>
                <a:r>
                  <a:rPr lang="en-US" sz="1800" dirty="0" err="1" smtClean="0">
                    <a:latin typeface="Arial Black" pitchFamily="34" charset="0"/>
                  </a:rPr>
                  <a:t>centre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r>
                      <a:rPr lang="en-US" sz="1800" b="0" i="1" smtClean="0">
                        <a:latin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𝑚</m:t>
                    </m:r>
                    <m:r>
                      <a:rPr lang="en-US" sz="1800" b="0" i="1" dirty="0" smtClean="0">
                        <a:latin typeface="Cambria Math"/>
                      </a:rPr>
                      <m:t>,</m:t>
                    </m:r>
                    <m:r>
                      <a:rPr lang="en-US" sz="1800" b="0" i="1" dirty="0" smtClean="0">
                        <a:latin typeface="Cambria Math"/>
                      </a:rPr>
                      <m:t>𝑛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cover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i.e., every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 to at least one member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On the other hand , the class of open discs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𝐻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sSubSup>
                      <m:sSub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Sup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𝐷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  <m:sup/>
                    </m:sSubSup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has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centre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at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and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radius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a cover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b="0" i="1" dirty="0" smtClean="0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but not belong to any member of H.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 cstate="print"/>
                <a:stretch>
                  <a:fillRect l="-963" t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0269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0150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(Compactness)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compact, </a:t>
            </a: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if every open cover of X has a finite subcover.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883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dirty="0" smtClean="0"/>
                  <a:t>Example.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=(0,1)</m:t>
                    </m:r>
                  </m:oMath>
                </a14:m>
                <a:r>
                  <a:rPr lang="en-US" dirty="0" smtClean="0"/>
                  <a:t> on the real 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dirty="0" smtClean="0"/>
                  <a:t> with the usual topology is not compact.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 cstate="print"/>
                <a:stretch>
                  <a:fillRect l="-1630" t="-1274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997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(Compact subset)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compact, </a:t>
            </a:r>
          </a:p>
        </p:txBody>
      </p:sp>
    </p:spTree>
    <p:extLst>
      <p:ext uri="{BB962C8B-B14F-4D97-AF65-F5344CB8AC3E}">
        <p14:creationId xmlns:p14="http://schemas.microsoft.com/office/powerpoint/2010/main" xmlns="" val="13905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(Compact subset)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compact, </a:t>
            </a: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if every open cover of X has a finite subcover.</a:t>
            </a:r>
          </a:p>
        </p:txBody>
      </p:sp>
    </p:spTree>
    <p:extLst>
      <p:ext uri="{BB962C8B-B14F-4D97-AF65-F5344CB8AC3E}">
        <p14:creationId xmlns:p14="http://schemas.microsoft.com/office/powerpoint/2010/main" xmlns="" val="207590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(Compact subset)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compact, </a:t>
            </a: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if every open cover of X has a finite subcover.</a:t>
            </a: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A subset A of a space X is compact, </a:t>
            </a:r>
          </a:p>
        </p:txBody>
      </p:sp>
    </p:spTree>
    <p:extLst>
      <p:ext uri="{BB962C8B-B14F-4D97-AF65-F5344CB8AC3E}">
        <p14:creationId xmlns:p14="http://schemas.microsoft.com/office/powerpoint/2010/main" xmlns="" val="12494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(Compact subset)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compact, </a:t>
            </a: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if every open cover of X has a finite subcover.</a:t>
            </a: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A subset A of a space X is compact, </a:t>
            </a: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if it is compact as a subspace of X. </a:t>
            </a:r>
          </a:p>
        </p:txBody>
      </p:sp>
    </p:spTree>
    <p:extLst>
      <p:ext uri="{BB962C8B-B14F-4D97-AF65-F5344CB8AC3E}">
        <p14:creationId xmlns:p14="http://schemas.microsoft.com/office/powerpoint/2010/main" xmlns="" val="330465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(Compact subset)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compact,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every open cover of X has a finite subcover.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compact,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compact as a subspace of X.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 , if A is compact and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nary>
                      <m:naryPr>
                        <m:chr m:val="⋃"/>
                        <m:supHide m:val="on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8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7135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(Compact subset)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compact,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every open cover of X has a finite subcover.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compact,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compact as a subspace of X.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 , if A is compact and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nary>
                      <m:naryPr>
                        <m:chr m:val="⋃"/>
                        <m:supHide m:val="on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8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nary>
                      <m:naryPr>
                        <m:chr m:val="⋃"/>
                        <m:supHide m:val="on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8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acc>
                          <m:accPr>
                            <m:chr m:val="́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𝐼</m:t>
                            </m:r>
                          </m:e>
                        </m:acc>
                      </m:sub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045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</a:t>
            </a:r>
            <a:r>
              <a:rPr lang="en-US" sz="2400" b="1" dirty="0" err="1" smtClean="0">
                <a:latin typeface="Arial Black" pitchFamily="34" charset="0"/>
              </a:rPr>
              <a:t>Compac</a:t>
            </a:r>
            <a:r>
              <a:rPr lang="en-US" sz="2400" b="1" dirty="0" smtClean="0">
                <a:latin typeface="Arial Black" pitchFamily="34" charset="0"/>
              </a:rPr>
              <a:t> subset)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compact,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every open cover of X has a finite subcover.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compact,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compact as a subspace of X.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 , if A is compact and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nary>
                      <m:naryPr>
                        <m:chr m:val="⋃"/>
                        <m:supHide m:val="on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8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𝐼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nary>
                      <m:naryPr>
                        <m:chr m:val="⋃"/>
                        <m:supHide m:val="on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8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acc>
                          <m:accPr>
                            <m:chr m:val="́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𝐼</m:t>
                            </m:r>
                          </m:e>
                        </m:acc>
                      </m:sub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 </a:t>
                </a:r>
              </a:p>
              <a:p>
                <a:pPr>
                  <a:lnSpc>
                    <a:spcPct val="2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,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finite and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in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3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430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All finite spaces are compact and are called trivial compact spaces.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312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All finite spaces are compact and are called trivial compact spaces.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Every cofinite space is compact. (verify)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78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All finite spaces are compact and are called trivial compact spaces.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Every cofinite space is compact. (verify)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</a:rPr>
              <a:t>R</a:t>
            </a:r>
            <a:r>
              <a:rPr lang="en-US" sz="1800" dirty="0" smtClean="0">
                <a:latin typeface="Arial Black" pitchFamily="34" charset="0"/>
              </a:rPr>
              <a:t> with the usual topology is not compact.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3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All finite spaces are compact and are called trivial compact spaces.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Every cofinite space is compact. (verify)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</a:rPr>
              <a:t>R</a:t>
            </a:r>
            <a:r>
              <a:rPr lang="en-US" sz="1800" dirty="0" smtClean="0">
                <a:latin typeface="Arial Black" pitchFamily="34" charset="0"/>
              </a:rPr>
              <a:t> with the usual topology is not compact.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No infinite discrete space is compact (verify)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676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2000" dirty="0">
                <a:latin typeface="Arial Black" pitchFamily="34" charset="0"/>
              </a:rPr>
              <a:t>Any finite union of compact subsets of a space X is compact.</a:t>
            </a:r>
            <a:br>
              <a:rPr lang="en-US" sz="2000" dirty="0">
                <a:latin typeface="Arial Black" pitchFamily="34" charset="0"/>
              </a:rPr>
            </a:b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027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3571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Theorem.</a:t>
            </a:r>
            <a:r>
              <a:rPr lang="en-US" dirty="0"/>
              <a:t> </a:t>
            </a:r>
            <a:r>
              <a:rPr lang="en-US" sz="2000" dirty="0">
                <a:latin typeface="Arial Black" pitchFamily="34" charset="0"/>
              </a:rPr>
              <a:t>A continuous image of a compact space is compact.</a:t>
            </a:r>
            <a:br>
              <a:rPr lang="en-US" sz="2000" dirty="0">
                <a:latin typeface="Arial Black" pitchFamily="34" charset="0"/>
              </a:rPr>
            </a:br>
            <a:endParaRPr lang="en-US" sz="20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370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7639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Theorem</a:t>
            </a:r>
            <a:r>
              <a:rPr lang="en-US" b="1" dirty="0" smtClean="0"/>
              <a:t>. </a:t>
            </a:r>
            <a:r>
              <a:rPr lang="en-US" sz="2000" dirty="0">
                <a:latin typeface="Arial Black" pitchFamily="34" charset="0"/>
              </a:rPr>
              <a:t>The continuous image of compact subset A of a space X is compact.</a:t>
            </a:r>
            <a:br>
              <a:rPr lang="en-US" sz="2000" dirty="0">
                <a:latin typeface="Arial Black" pitchFamily="34" charset="0"/>
              </a:rPr>
            </a:br>
            <a:endParaRPr lang="en-US" sz="20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027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 (Closed Hereditary </a:t>
            </a:r>
            <a:r>
              <a:rPr lang="en-US" sz="2400" b="1" dirty="0" err="1" smtClean="0">
                <a:latin typeface="Arial Black" pitchFamily="34" charset="0"/>
              </a:rPr>
              <a:t>Propety</a:t>
            </a:r>
            <a:r>
              <a:rPr lang="en-US" sz="2400" b="1" dirty="0" smtClean="0">
                <a:latin typeface="Arial Black" pitchFamily="34" charset="0"/>
              </a:rPr>
              <a:t>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Arial Black" pitchFamily="34" charset="0"/>
              </a:rPr>
              <a:t>A closed subspace of a compact space is compact.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324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0598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Good Luck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79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367</Words>
  <Application>Microsoft Office PowerPoint</Application>
  <PresentationFormat>On-screen Show (4:3)</PresentationFormat>
  <Paragraphs>69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Set Topology MTH 251</vt:lpstr>
      <vt:lpstr>Lecture Plan</vt:lpstr>
      <vt:lpstr>Compactness In Topological Spaces</vt:lpstr>
      <vt:lpstr>Compactness In Topological Spaces</vt:lpstr>
      <vt:lpstr>Compactness In Topological Spaces</vt:lpstr>
      <vt:lpstr>Compactness In Topological Spaces</vt:lpstr>
      <vt:lpstr>Compactness In Topological Spaces</vt:lpstr>
      <vt:lpstr>Compactness In Topological Spaces</vt:lpstr>
      <vt:lpstr>Slide 9</vt:lpstr>
      <vt:lpstr>Slide 10</vt:lpstr>
      <vt:lpstr>Definition (Compactness)</vt:lpstr>
      <vt:lpstr>Slide 12</vt:lpstr>
      <vt:lpstr>Slide 13</vt:lpstr>
      <vt:lpstr>Definition (Compact subset)</vt:lpstr>
      <vt:lpstr>Definition (Compact subset)</vt:lpstr>
      <vt:lpstr>Definition (Compact subset)</vt:lpstr>
      <vt:lpstr>Definition (Compact subset)</vt:lpstr>
      <vt:lpstr>Definition (Compact subset)</vt:lpstr>
      <vt:lpstr>Definition (Compact subset)</vt:lpstr>
      <vt:lpstr>Definition (Compac subset)</vt:lpstr>
      <vt:lpstr>Example</vt:lpstr>
      <vt:lpstr>Example</vt:lpstr>
      <vt:lpstr>Example</vt:lpstr>
      <vt:lpstr>Example</vt:lpstr>
      <vt:lpstr>Theorem. Any finite union of compact subsets of a space X is compact. </vt:lpstr>
      <vt:lpstr>Slide 26</vt:lpstr>
      <vt:lpstr>Theorem. A continuous image of a compact space is compact. </vt:lpstr>
      <vt:lpstr>Slide 28</vt:lpstr>
      <vt:lpstr>Theorem. The continuous image of compact subset A of a space X is compact. </vt:lpstr>
      <vt:lpstr>Theorem  (Closed Hereditary Propety)</vt:lpstr>
      <vt:lpstr>Slide 31</vt:lpstr>
      <vt:lpstr>Slide 32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52</cp:revision>
  <dcterms:created xsi:type="dcterms:W3CDTF">2012-12-17T05:07:02Z</dcterms:created>
  <dcterms:modified xsi:type="dcterms:W3CDTF">2012-12-22T05:38:16Z</dcterms:modified>
</cp:coreProperties>
</file>