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99" r:id="rId4"/>
    <p:sldId id="318" r:id="rId5"/>
    <p:sldId id="294" r:id="rId6"/>
    <p:sldId id="280" r:id="rId7"/>
    <p:sldId id="263" r:id="rId8"/>
    <p:sldId id="319" r:id="rId9"/>
    <p:sldId id="284" r:id="rId10"/>
    <p:sldId id="302" r:id="rId11"/>
    <p:sldId id="301" r:id="rId12"/>
    <p:sldId id="300" r:id="rId13"/>
    <p:sldId id="295" r:id="rId14"/>
    <p:sldId id="305" r:id="rId15"/>
    <p:sldId id="304" r:id="rId16"/>
    <p:sldId id="303" r:id="rId17"/>
    <p:sldId id="296" r:id="rId18"/>
    <p:sldId id="308" r:id="rId19"/>
    <p:sldId id="307" r:id="rId20"/>
    <p:sldId id="306" r:id="rId21"/>
    <p:sldId id="297" r:id="rId22"/>
    <p:sldId id="298" r:id="rId23"/>
    <p:sldId id="317" r:id="rId24"/>
    <p:sldId id="316" r:id="rId25"/>
    <p:sldId id="315" r:id="rId26"/>
    <p:sldId id="314" r:id="rId27"/>
    <p:sldId id="313" r:id="rId28"/>
    <p:sldId id="312" r:id="rId29"/>
    <p:sldId id="311" r:id="rId30"/>
    <p:sldId id="310" r:id="rId31"/>
    <p:sldId id="309" r:id="rId32"/>
    <p:sldId id="320" r:id="rId33"/>
    <p:sldId id="321" r:id="rId34"/>
    <p:sldId id="322" r:id="rId35"/>
    <p:sldId id="271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979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596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153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8212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13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487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1141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9844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3630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8664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9034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7593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C618B-5637-4FF2-8C61-3A3994038EA1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7723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</a:t>
            </a:r>
            <a:r>
              <a:rPr lang="en-US" sz="2800">
                <a:latin typeface="Arial Black" pitchFamily="34" charset="0"/>
              </a:rPr>
              <a:t># </a:t>
            </a:r>
            <a:r>
              <a:rPr lang="en-US" sz="2800" smtClean="0">
                <a:latin typeface="Arial Black" pitchFamily="34" charset="0"/>
              </a:rPr>
              <a:t>26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46911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Plan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1800" dirty="0" smtClean="0">
                <a:latin typeface="Arial Black" pitchFamily="34" charset="0"/>
              </a:rPr>
              <a:t>We will continue our study on normal spaces</a:t>
            </a:r>
          </a:p>
          <a:p>
            <a:r>
              <a:rPr lang="en-US" sz="1800" dirty="0" smtClean="0">
                <a:latin typeface="Arial Black" pitchFamily="34" charset="0"/>
              </a:rPr>
              <a:t>Hereditary of Normal Spaces</a:t>
            </a:r>
          </a:p>
          <a:p>
            <a:r>
              <a:rPr lang="en-US" sz="1800" b="1" dirty="0">
                <a:latin typeface="Arial Black" pitchFamily="34" charset="0"/>
              </a:rPr>
              <a:t>Urysohn Lemma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940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Recall Definitions.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-space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latin typeface="Arial Black" pitchFamily="34" charset="0"/>
                  </a:rPr>
                  <a:t>-</a:t>
                </a:r>
                <a:r>
                  <a:rPr lang="en-US" sz="2400" dirty="0" smtClean="0">
                    <a:latin typeface="Arial Black" pitchFamily="34" charset="0"/>
                  </a:rPr>
                  <a:t>space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latin typeface="Arial Black" pitchFamily="34" charset="0"/>
                  </a:rPr>
                  <a:t>-</a:t>
                </a:r>
                <a:r>
                  <a:rPr lang="en-US" sz="2400" dirty="0" smtClean="0">
                    <a:latin typeface="Arial Black" pitchFamily="34" charset="0"/>
                  </a:rPr>
                  <a:t>space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Regular Space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>
                    <a:latin typeface="Arial Black" pitchFamily="34" charset="0"/>
                  </a:rPr>
                  <a:t>-</a:t>
                </a:r>
                <a:r>
                  <a:rPr lang="en-US" sz="2400" dirty="0" smtClean="0">
                    <a:latin typeface="Arial Black" pitchFamily="34" charset="0"/>
                  </a:rPr>
                  <a:t>space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Normal Space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400" dirty="0">
                    <a:latin typeface="Arial Black" pitchFamily="34" charset="0"/>
                  </a:rPr>
                  <a:t>-space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 cstate="print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7296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9663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Theorem.</a:t>
            </a:r>
            <a:r>
              <a:rPr lang="en-US" sz="2000" dirty="0" smtClean="0">
                <a:latin typeface="Arial Black" pitchFamily="34" charset="0"/>
              </a:rPr>
              <a:t>   </a:t>
            </a:r>
            <a:r>
              <a:rPr lang="en-US" sz="2000" dirty="0">
                <a:latin typeface="Arial Black" pitchFamily="34" charset="0"/>
              </a:rPr>
              <a:t>Normality is a closed hereditary property.</a:t>
            </a:r>
            <a:br>
              <a:rPr lang="en-US" sz="2000" dirty="0">
                <a:latin typeface="Arial Black" pitchFamily="34" charset="0"/>
              </a:rPr>
            </a:br>
            <a:endParaRPr lang="en-US" sz="2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656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3316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 (Urysohn Lemma)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676400"/>
                <a:ext cx="8229600" cy="4525963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 X be a normal space.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are any disjoint closed sets in X, then there exists  a continuous map f :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[0,1] with f(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)=0, f(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)=1.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676400"/>
                <a:ext cx="8229600" cy="4525963"/>
              </a:xfrm>
              <a:blipFill rotWithShape="1">
                <a:blip r:embed="rId3" cstate="print"/>
                <a:stretch>
                  <a:fillRect l="-667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0453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sz="2400" dirty="0" smtClean="0">
                <a:latin typeface="Arial Black" pitchFamily="34" charset="0"/>
              </a:rPr>
              <a:t>Discussion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8774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pPr algn="just"/>
            <a:r>
              <a:rPr lang="en-US" sz="2400" b="1" dirty="0" smtClean="0">
                <a:latin typeface="Arial Black" pitchFamily="34" charset="0"/>
              </a:rPr>
              <a:t>Proof.</a:t>
            </a:r>
            <a:r>
              <a:rPr lang="en-US" b="1" dirty="0" smtClean="0"/>
              <a:t> </a:t>
            </a:r>
            <a:endParaRPr lang="en-US" b="1" dirty="0"/>
          </a:p>
          <a:p>
            <a:pPr marL="0" indent="0" algn="just">
              <a:buNone/>
            </a:pPr>
            <a:r>
              <a:rPr lang="en-US" sz="2400" b="1" dirty="0" smtClean="0">
                <a:latin typeface="Arial Black" pitchFamily="34" charset="0"/>
              </a:rPr>
              <a:t>Step I.</a:t>
            </a:r>
            <a:r>
              <a:rPr lang="en-US" dirty="0" smtClean="0"/>
              <a:t> </a:t>
            </a:r>
            <a:r>
              <a:rPr lang="en-US" sz="1800" dirty="0" smtClean="0">
                <a:latin typeface="Arial Black" pitchFamily="34" charset="0"/>
              </a:rPr>
              <a:t>Given X is a normal space</a:t>
            </a:r>
          </a:p>
        </p:txBody>
      </p:sp>
    </p:spTree>
    <p:extLst>
      <p:ext uri="{BB962C8B-B14F-4D97-AF65-F5344CB8AC3E}">
        <p14:creationId xmlns:p14="http://schemas.microsoft.com/office/powerpoint/2010/main" xmlns="" val="149192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pPr algn="just"/>
                <a:r>
                  <a:rPr lang="en-US" sz="2400" b="1" dirty="0" smtClean="0">
                    <a:latin typeface="Arial Black" pitchFamily="34" charset="0"/>
                  </a:rPr>
                  <a:t>Proof.</a:t>
                </a:r>
                <a:r>
                  <a:rPr lang="en-US" b="1" dirty="0" smtClean="0"/>
                  <a:t> </a:t>
                </a:r>
                <a:endParaRPr lang="en-US" b="1" dirty="0"/>
              </a:p>
              <a:p>
                <a:pPr marL="0" indent="0" algn="just"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Step I.</a:t>
                </a:r>
                <a:r>
                  <a:rPr lang="en-US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Given X is a normal space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any closed sets in X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r>
                  <a:rPr lang="en-US" sz="1800" dirty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pPr marL="0" indent="0" algn="just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2" cstate="print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2470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pPr algn="just"/>
                <a:r>
                  <a:rPr lang="en-US" sz="2400" b="1" dirty="0" smtClean="0">
                    <a:latin typeface="Arial Black" pitchFamily="34" charset="0"/>
                  </a:rPr>
                  <a:t>Proof.</a:t>
                </a:r>
                <a:r>
                  <a:rPr lang="en-US" b="1" dirty="0" smtClean="0"/>
                  <a:t> </a:t>
                </a:r>
                <a:endParaRPr lang="en-US" b="1" dirty="0"/>
              </a:p>
              <a:p>
                <a:pPr marL="0" indent="0" algn="just"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Step I.</a:t>
                </a:r>
                <a:r>
                  <a:rPr lang="en-US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Given X is a normal space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any closed sets in X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r>
                  <a:rPr lang="en-US" sz="1800" dirty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implies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and  X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open in X</a:t>
                </a:r>
              </a:p>
              <a:p>
                <a:pPr marL="0" indent="0" algn="just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2" cstate="print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7615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pPr algn="just"/>
                <a:r>
                  <a:rPr lang="en-US" sz="2400" b="1" dirty="0" smtClean="0">
                    <a:latin typeface="Arial Black" pitchFamily="34" charset="0"/>
                  </a:rPr>
                  <a:t>Proof.</a:t>
                </a:r>
                <a:r>
                  <a:rPr lang="en-US" b="1" dirty="0" smtClean="0"/>
                  <a:t> </a:t>
                </a:r>
                <a:endParaRPr lang="en-US" b="1" dirty="0"/>
              </a:p>
              <a:p>
                <a:pPr marL="0" indent="0" algn="just"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Step I.</a:t>
                </a:r>
                <a:r>
                  <a:rPr lang="en-US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Given X is a normal space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any closed sets in X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r>
                  <a:rPr lang="en-US" sz="1800" dirty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implies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and  X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open in X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 ,there exists an open set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1/2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such that</a:t>
                </a:r>
              </a:p>
              <a:p>
                <a:pPr marL="0" indent="0" algn="just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	</a:t>
                </a:r>
                <a:r>
                  <a:rPr lang="en-US" sz="2400" dirty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1/2</m:t>
                        </m:r>
                      </m:sub>
                    </m:sSub>
                  </m:oMath>
                </a14:m>
                <a:r>
                  <a:rPr lang="en-US" sz="24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 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1/2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)</a:t>
                </a:r>
                <a:r>
                  <a:rPr lang="en-US" sz="24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2400" dirty="0">
                    <a:latin typeface="Arial Black" pitchFamily="34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2400" i="1" dirty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2400" i="1" dirty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pPr marL="0" indent="0" algn="just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 cstate="print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2788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Step  II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1/2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are open subsets containing closed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:r>
                  <a:rPr lang="en-US" sz="1800" dirty="0">
                    <a:latin typeface="Arial Black" pitchFamily="34" charset="0"/>
                  </a:rPr>
                  <a:t>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1/2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>respectively. </a:t>
                </a:r>
              </a:p>
              <a:p>
                <a:pPr algn="just">
                  <a:lnSpc>
                    <a:spcPct val="200000"/>
                  </a:lnSpc>
                </a:pPr>
                <a:endParaRPr lang="en-US" sz="20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  <a:blipFill rotWithShape="1">
                <a:blip r:embed="rId3" cstate="print"/>
                <a:stretch>
                  <a:fillRect l="-414" r="-5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4832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Step  II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1/2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are open subsets containing closed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:r>
                  <a:rPr lang="en-US" sz="1800" dirty="0">
                    <a:latin typeface="Arial Black" pitchFamily="34" charset="0"/>
                  </a:rPr>
                  <a:t>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1/2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>respectively.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>Therefore, in the same way,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  <a:blipFill rotWithShape="1">
                <a:blip r:embed="rId2" cstate="print"/>
                <a:stretch>
                  <a:fillRect l="-414" r="-5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5639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Step  II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1/2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are open subsets containing closed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:r>
                  <a:rPr lang="en-US" sz="1800" dirty="0">
                    <a:latin typeface="Arial Black" pitchFamily="34" charset="0"/>
                  </a:rPr>
                  <a:t>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1/2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>respectively.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>Therefore, in the same way,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>there exist open sets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1/</m:t>
                        </m:r>
                        <m:r>
                          <a:rPr lang="en-US" sz="1800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3</m:t>
                        </m:r>
                        <m:r>
                          <a:rPr lang="en-US" sz="1800" i="1">
                            <a:latin typeface="Cambria Math"/>
                          </a:rPr>
                          <m:t>/</m:t>
                        </m:r>
                        <m:r>
                          <a:rPr lang="en-US" sz="1800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such that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  <a:blipFill rotWithShape="1">
                <a:blip r:embed="rId2" cstate="print"/>
                <a:stretch>
                  <a:fillRect l="-414" r="-5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3400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Step  II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1/2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are open subsets containing closed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:r>
                  <a:rPr lang="en-US" sz="1800" dirty="0">
                    <a:latin typeface="Arial Black" pitchFamily="34" charset="0"/>
                  </a:rPr>
                  <a:t>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1/2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>respectively.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>Therefore, in the same way,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>there exist open sets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1/</m:t>
                        </m:r>
                        <m:r>
                          <a:rPr lang="en-US" sz="1800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3</m:t>
                        </m:r>
                        <m:r>
                          <a:rPr lang="en-US" sz="1800" i="1">
                            <a:latin typeface="Cambria Math"/>
                          </a:rPr>
                          <m:t>/</m:t>
                        </m:r>
                        <m:r>
                          <a:rPr lang="en-US" sz="1800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such that</a:t>
                </a:r>
              </a:p>
              <a:p>
                <a:pPr algn="just">
                  <a:lnSpc>
                    <a:spcPct val="2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1/4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1/</m:t>
                        </m:r>
                        <m:r>
                          <a:rPr lang="en-US" sz="2000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1/</m:t>
                        </m:r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1/</m:t>
                        </m:r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⊆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2000" b="0" i="1" dirty="0" smtClean="0">
                            <a:latin typeface="Cambria Math"/>
                          </a:rPr>
                          <m:t>3</m:t>
                        </m:r>
                        <m:r>
                          <a:rPr lang="en-US" sz="2000" i="1">
                            <a:latin typeface="Cambria Math"/>
                          </a:rPr>
                          <m:t>/4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2000" b="0" i="1" dirty="0" smtClean="0">
                            <a:latin typeface="Cambria Math"/>
                          </a:rPr>
                          <m:t>3</m:t>
                        </m:r>
                        <m:r>
                          <a:rPr lang="en-US" sz="2000" i="1">
                            <a:latin typeface="Cambria Math"/>
                          </a:rPr>
                          <m:t>/</m:t>
                        </m:r>
                        <m:r>
                          <a:rPr lang="en-US" sz="2000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X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2000" i="1" dirty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2000" i="1" dirty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sz="20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  <a:blipFill rotWithShape="1">
                <a:blip r:embed="rId3" cstate="print"/>
                <a:stretch>
                  <a:fillRect l="-552" r="-5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0939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Step III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d=m/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n=1,2,… , m=1,2,… ,</a:t>
                </a:r>
                <a:r>
                  <a:rPr lang="en-US" sz="1800" dirty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𝑛</m:t>
                        </m:r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1872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Step III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d=m/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n=1,2,… , m=1,2,… ,</a:t>
                </a:r>
                <a:r>
                  <a:rPr lang="en-US" sz="1800" dirty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sz="1800" b="0" i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1.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Numbers of the form d are called dyadic rational numbers.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9654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Step III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d=m/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n=1,2,… , m=1,2,… ,</a:t>
                </a:r>
                <a:r>
                  <a:rPr lang="en-US" sz="1800" dirty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sz="1800" b="0" i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1.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Numbers of the form d are called dyadic rational numbers.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we continue this process, we obtain an open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3159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Step III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d=m/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n=1,2,… , m=1,2,… ,</a:t>
                </a:r>
                <a:r>
                  <a:rPr lang="en-US" sz="1800" dirty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sz="1800" b="0" i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1.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Numbers of the form d are called dyadic rational numbers.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we continue this process, we obtain an open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such that</a:t>
                </a:r>
              </a:p>
              <a:p>
                <a:pPr marL="0" indent="0" algn="just">
                  <a:lnSpc>
                    <a:spcPct val="20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&lt;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sSub>
                          <m:sSubPr>
                            <m:ctrlPr>
                              <a:rPr lang="en-US" sz="18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sSub>
                          <m:sSubPr>
                            <m:ctrlPr>
                              <a:rPr lang="en-US" sz="18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sSub>
                          <m:sSubPr>
                            <m:ctrlPr>
                              <a:rPr lang="en-US" sz="18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4084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Step IV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define           f :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[0, 1]          as :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f(x)  =  0,    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     </m:t>
                    </m:r>
                    <m:r>
                      <a:rPr lang="en-US" sz="18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and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f(x)  = sup{d: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}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It is clear that           f(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)=0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  and       f</a:t>
                </a:r>
                <a:r>
                  <a:rPr lang="en-US" sz="1800" dirty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=1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1921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Step V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816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We show that f is continuous. </a:t>
            </a:r>
          </a:p>
        </p:txBody>
      </p:sp>
    </p:spTree>
    <p:extLst>
      <p:ext uri="{BB962C8B-B14F-4D97-AF65-F5344CB8AC3E}">
        <p14:creationId xmlns:p14="http://schemas.microsoft.com/office/powerpoint/2010/main" xmlns="" val="280231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Step V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19200"/>
                <a:ext cx="8839200" cy="5181600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f is continuous.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Consider the family {[0,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),(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 1],0&lt;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&lt;1},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19200"/>
                <a:ext cx="8839200" cy="5181600"/>
              </a:xfrm>
              <a:blipFill rotWithShape="1">
                <a:blip r:embed="rId3" cstate="print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7212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Step V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19200"/>
                <a:ext cx="8839200" cy="5181600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f is continuous.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Consider the family {[0,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),(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 1],0&lt;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&lt;1},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which is a subbase for [0,1].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19200"/>
                <a:ext cx="8839200" cy="5181600"/>
              </a:xfrm>
              <a:blipFill rotWithShape="1">
                <a:blip r:embed="rId2" cstate="print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3063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Step V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19200"/>
                <a:ext cx="8839200" cy="5181600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f is continuous.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Consider the family {[0,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),(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 1],0&lt;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&lt;1},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which is a subbase for [0,1].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simply show that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b="0" i="0" smtClean="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[0,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𝑎</m:t>
                    </m:r>
                    <m:r>
                      <a:rPr lang="en-US" sz="1800" b="0" i="1" dirty="0" smtClean="0">
                        <a:latin typeface="Cambria Math"/>
                      </a:rPr>
                      <m:t>,1]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are open 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19200"/>
                <a:ext cx="8839200" cy="5181600"/>
              </a:xfrm>
              <a:blipFill rotWithShape="1">
                <a:blip r:embed="rId2" cstate="print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6870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Step V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19200"/>
                <a:ext cx="8839200" cy="5181600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f is continuous.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Consider the family {[0,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),(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 1],0&lt;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&lt;1},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which is a subbase for [0,1].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simply show that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b="0" i="0" smtClean="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[0,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𝑎</m:t>
                    </m:r>
                    <m:r>
                      <a:rPr lang="en-US" sz="1800" b="0" i="1" dirty="0" smtClean="0">
                        <a:latin typeface="Cambria Math"/>
                      </a:rPr>
                      <m:t>,1]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are open 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note that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19200"/>
                <a:ext cx="8839200" cy="5181600"/>
              </a:xfrm>
              <a:blipFill rotWithShape="1">
                <a:blip r:embed="rId2" cstate="print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2355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Step V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19200"/>
                <a:ext cx="8839200" cy="5181600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f is continuous.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Consider the family {[0,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),(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 1],0&lt;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&lt;1},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which is a subbase for [0,1].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simply show that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b="0" i="0" smtClean="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[0,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𝑎</m:t>
                    </m:r>
                    <m:r>
                      <a:rPr lang="en-US" sz="1800" b="0" i="1" dirty="0" smtClean="0">
                        <a:latin typeface="Cambria Math"/>
                      </a:rPr>
                      <m:t>,1]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are open 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note that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f</a:t>
                </a:r>
                <a:r>
                  <a:rPr lang="en-US" sz="1800" dirty="0" smtClean="0">
                    <a:latin typeface="Arial Black" pitchFamily="34" charset="0"/>
                  </a:rPr>
                  <a:t>(x)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⇔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for some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19200"/>
                <a:ext cx="8839200" cy="5181600"/>
              </a:xfrm>
              <a:blipFill rotWithShape="1">
                <a:blip r:embed="rId3" cstate="print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1109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Step V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19200"/>
                <a:ext cx="8839200" cy="5181600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f is continuous.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Consider the family {[0,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),(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 1],0&lt;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&lt;1},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which is a subbase for [0,1].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simply show that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b="0" i="0" smtClean="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[0,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𝑎</m:t>
                    </m:r>
                    <m:r>
                      <a:rPr lang="en-US" sz="1800" b="0" i="1" dirty="0" smtClean="0">
                        <a:latin typeface="Cambria Math"/>
                      </a:rPr>
                      <m:t>,1]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are open 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note that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f</a:t>
                </a:r>
                <a:r>
                  <a:rPr lang="en-US" sz="1800" dirty="0" smtClean="0">
                    <a:latin typeface="Arial Black" pitchFamily="34" charset="0"/>
                  </a:rPr>
                  <a:t>(x)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⇔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for some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gives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[0,</m:t>
                    </m:r>
                    <m:r>
                      <a:rPr lang="en-US" sz="1800" i="1">
                        <a:latin typeface="Cambria Math"/>
                      </a:rPr>
                      <m:t>𝑎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={x : f(x)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}=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which is open.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19200"/>
                <a:ext cx="8839200" cy="5181600"/>
              </a:xfrm>
              <a:blipFill rotWithShape="1">
                <a:blip r:embed="rId2" cstate="print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9217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Step V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19200"/>
                <a:ext cx="8839200" cy="5181600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f is continuous.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Consider the family {[0,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),(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 1],0&lt;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&lt;1},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which is a subbase for [0,1].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simply show that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b="0" i="0" smtClean="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[0,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𝑎</m:t>
                    </m:r>
                    <m:r>
                      <a:rPr lang="en-US" sz="1800" b="0" i="1" dirty="0" smtClean="0">
                        <a:latin typeface="Cambria Math"/>
                      </a:rPr>
                      <m:t>,1]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are open 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note that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f</a:t>
                </a:r>
                <a:r>
                  <a:rPr lang="en-US" sz="1800" dirty="0" smtClean="0">
                    <a:latin typeface="Arial Black" pitchFamily="34" charset="0"/>
                  </a:rPr>
                  <a:t>(x)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⇔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for some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gives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[0,</m:t>
                    </m:r>
                    <m:r>
                      <a:rPr lang="en-US" sz="1800" i="1">
                        <a:latin typeface="Cambria Math"/>
                      </a:rPr>
                      <m:t>𝑎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={x : f(x)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}=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which is open.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Similarly, f(x)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⇔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for some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.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Then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19200"/>
                <a:ext cx="8839200" cy="5181600"/>
              </a:xfrm>
              <a:blipFill rotWithShape="1">
                <a:blip r:embed="rId2" cstate="print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7309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Step V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19200"/>
                <a:ext cx="8839200" cy="5181600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f is continuous.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Consider the family {[0,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),(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 1],0&lt;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&lt;1},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which is a subbase for [0,1].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simply show that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b="0" i="0" smtClean="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[0,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𝑎</m:t>
                    </m:r>
                    <m:r>
                      <a:rPr lang="en-US" sz="1800" b="0" i="1" dirty="0" smtClean="0">
                        <a:latin typeface="Cambria Math"/>
                      </a:rPr>
                      <m:t>,1]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are open 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note that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f</a:t>
                </a:r>
                <a:r>
                  <a:rPr lang="en-US" sz="1800" dirty="0" smtClean="0">
                    <a:latin typeface="Arial Black" pitchFamily="34" charset="0"/>
                  </a:rPr>
                  <a:t>(x)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⇔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for some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gives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[0,</m:t>
                    </m:r>
                    <m:r>
                      <a:rPr lang="en-US" sz="1800" i="1">
                        <a:latin typeface="Cambria Math"/>
                      </a:rPr>
                      <m:t>𝑎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={x : f(x)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}=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which is open.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Similarly, f(x)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⇔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for some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.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Then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</a:rPr>
                      <m:t>𝑎</m:t>
                    </m:r>
                    <m:r>
                      <a:rPr lang="en-US" sz="1800" i="1" dirty="0">
                        <a:latin typeface="Cambria Math"/>
                      </a:rPr>
                      <m:t>,1]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=</a:t>
                </a:r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{</a:t>
                </a:r>
                <a:r>
                  <a:rPr lang="en-US" sz="1800" dirty="0">
                    <a:latin typeface="Arial Black" pitchFamily="34" charset="0"/>
                  </a:rPr>
                  <a:t>x : f(x)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}=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sz="1800" i="1" dirty="0" smtClean="0">
                              <a:latin typeface="Cambria Math"/>
                              <a:ea typeface="Cambria Math"/>
                            </a:rPr>
                            <m:t>∪</m:t>
                          </m:r>
                        </m:e>
                      </m:mr>
                      <m:mr>
                        <m:e>
                          <m:r>
                            <a:rPr lang="en-US" sz="1800" b="0" i="1" dirty="0" smtClean="0">
                              <a:latin typeface="Cambria Math"/>
                            </a:rPr>
                            <m:t>𝑑</m:t>
                          </m:r>
                          <m:r>
                            <a:rPr lang="en-US" sz="1800" b="0" i="1" dirty="0" smtClean="0">
                              <a:latin typeface="Cambria Math"/>
                              <a:ea typeface="Cambria Math"/>
                            </a:rPr>
                            <m:t>&gt;</m:t>
                          </m:r>
                          <m:r>
                            <a:rPr lang="en-US" sz="1800" b="0" i="1" dirty="0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mr>
                    </m:m>
                    <m:r>
                      <a:rPr lang="en-US" sz="1800" b="0" i="1" dirty="0" smtClean="0">
                        <a:latin typeface="Cambria Math"/>
                      </a:rPr>
                      <m:t>(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)), which is open.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19200"/>
                <a:ext cx="8839200" cy="5181600"/>
              </a:xfrm>
              <a:blipFill rotWithShape="1">
                <a:blip r:embed="rId3" cstate="print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1055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Step V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19200"/>
                <a:ext cx="8839200" cy="5181600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show that f is continuous.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Consider the family {[0,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),(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 1],0&lt;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&lt;1},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which is a subbase for [0,1].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simply show that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b="0" i="0" smtClean="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[0,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𝑎</m:t>
                    </m:r>
                    <m:r>
                      <a:rPr lang="en-US" sz="1800" b="0" i="1" dirty="0" smtClean="0">
                        <a:latin typeface="Cambria Math"/>
                      </a:rPr>
                      <m:t>,1]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are open 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note that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f</a:t>
                </a:r>
                <a:r>
                  <a:rPr lang="en-US" sz="1800" dirty="0" smtClean="0">
                    <a:latin typeface="Arial Black" pitchFamily="34" charset="0"/>
                  </a:rPr>
                  <a:t>(x)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⇔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for some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gives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[0,</m:t>
                    </m:r>
                    <m:r>
                      <a:rPr lang="en-US" sz="1800" i="1">
                        <a:latin typeface="Cambria Math"/>
                      </a:rPr>
                      <m:t>𝑎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={x : f(x)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}=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which is open.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Similarly, f(x)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⇔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for some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.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Then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</a:rPr>
                      <m:t>𝑎</m:t>
                    </m:r>
                    <m:r>
                      <a:rPr lang="en-US" sz="1800" i="1" dirty="0">
                        <a:latin typeface="Cambria Math"/>
                      </a:rPr>
                      <m:t>,1]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=</a:t>
                </a:r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{</a:t>
                </a:r>
                <a:r>
                  <a:rPr lang="en-US" sz="1800" dirty="0">
                    <a:latin typeface="Arial Black" pitchFamily="34" charset="0"/>
                  </a:rPr>
                  <a:t>x : f(x)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}=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sz="1800" i="1" dirty="0" smtClean="0">
                              <a:latin typeface="Cambria Math"/>
                              <a:ea typeface="Cambria Math"/>
                            </a:rPr>
                            <m:t>∪</m:t>
                          </m:r>
                        </m:e>
                      </m:mr>
                      <m:mr>
                        <m:e>
                          <m:r>
                            <a:rPr lang="en-US" sz="1800" b="0" i="1" dirty="0" smtClean="0">
                              <a:latin typeface="Cambria Math"/>
                            </a:rPr>
                            <m:t>𝑑</m:t>
                          </m:r>
                          <m:r>
                            <a:rPr lang="en-US" sz="1800" b="0" i="1" dirty="0" smtClean="0">
                              <a:latin typeface="Cambria Math"/>
                              <a:ea typeface="Cambria Math"/>
                            </a:rPr>
                            <m:t>&gt;</m:t>
                          </m:r>
                          <m:r>
                            <a:rPr lang="en-US" sz="1800" b="0" i="1" dirty="0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mr>
                    </m:m>
                    <m:r>
                      <a:rPr lang="en-US" sz="1800" b="0" i="1" dirty="0" smtClean="0">
                        <a:latin typeface="Cambria Math"/>
                      </a:rPr>
                      <m:t>(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)), which is open.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proves that f is continuous . Hence the proof 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19200"/>
                <a:ext cx="8839200" cy="5181600"/>
              </a:xfrm>
              <a:blipFill rotWithShape="1">
                <a:blip r:embed="rId2" cstate="print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2174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dirty="0" smtClean="0"/>
                  <a:t>Example.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𝑋</m:t>
                    </m:r>
                    <m:r>
                      <a:rPr lang="en-US" b="0" i="1" smtClean="0">
                        <a:latin typeface="Cambria Math"/>
                      </a:rPr>
                      <m:t>={1,2,3,4}</m:t>
                    </m:r>
                  </m:oMath>
                </a14:m>
                <a:r>
                  <a:rPr lang="en-US" dirty="0" smtClean="0"/>
                  <a:t>. Determine whether each of the following topological spaces is normal.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𝑋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, where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={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𝜑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1,2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3,4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endParaRPr lang="en-US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𝑋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={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𝜑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1,2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1,2,3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endParaRPr lang="en-US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𝑋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𝜑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1,2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1,3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1,2,3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1,2,4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</m:e>
                    </m:d>
                  </m:oMath>
                </a14:m>
                <a:endParaRPr lang="en-US" b="0" dirty="0" smtClean="0">
                  <a:ea typeface="Cambria Math"/>
                </a:endParaRPr>
              </a:p>
              <a:p>
                <a:pPr marL="514350" indent="-514350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 cstate="print"/>
                <a:stretch>
                  <a:fillRect l="-1630" t="-1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6325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3513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5449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2400" dirty="0" smtClean="0">
                <a:latin typeface="Arial Black" pitchFamily="34" charset="0"/>
              </a:rPr>
              <a:t>Good Luck</a:t>
            </a:r>
            <a:endParaRPr 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554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1357</TotalTime>
  <Words>95</Words>
  <Application>Microsoft Office PowerPoint</Application>
  <PresentationFormat>On-screen Show (4:3)</PresentationFormat>
  <Paragraphs>61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Set Topology MTH 251</vt:lpstr>
      <vt:lpstr>Lecture Plan</vt:lpstr>
      <vt:lpstr>Slide 3</vt:lpstr>
      <vt:lpstr>Slide 4</vt:lpstr>
      <vt:lpstr>Theorem.   Normality is a closed hereditary property. </vt:lpstr>
      <vt:lpstr>Slide 6</vt:lpstr>
      <vt:lpstr>Theorem (Urysohn Lemma)</vt:lpstr>
      <vt:lpstr>Slide 8</vt:lpstr>
      <vt:lpstr>Slide 9</vt:lpstr>
      <vt:lpstr>Slide 10</vt:lpstr>
      <vt:lpstr>Slide 11</vt:lpstr>
      <vt:lpstr>Slide 12</vt:lpstr>
      <vt:lpstr>Step  II</vt:lpstr>
      <vt:lpstr>Step  II</vt:lpstr>
      <vt:lpstr>Step  II</vt:lpstr>
      <vt:lpstr>Step  II</vt:lpstr>
      <vt:lpstr>Step III</vt:lpstr>
      <vt:lpstr>Step III</vt:lpstr>
      <vt:lpstr>Step III</vt:lpstr>
      <vt:lpstr>Step III</vt:lpstr>
      <vt:lpstr>Step IV</vt:lpstr>
      <vt:lpstr>Step V</vt:lpstr>
      <vt:lpstr>Step V</vt:lpstr>
      <vt:lpstr>Step V</vt:lpstr>
      <vt:lpstr>Step V</vt:lpstr>
      <vt:lpstr>Step V</vt:lpstr>
      <vt:lpstr>Step V</vt:lpstr>
      <vt:lpstr>Step V</vt:lpstr>
      <vt:lpstr>Step V</vt:lpstr>
      <vt:lpstr>Step V</vt:lpstr>
      <vt:lpstr>Step V</vt:lpstr>
      <vt:lpstr>Slide 32</vt:lpstr>
      <vt:lpstr>Slide 33</vt:lpstr>
      <vt:lpstr>Slide 34</vt:lpstr>
      <vt:lpstr>.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NTS</cp:lastModifiedBy>
  <cp:revision>65</cp:revision>
  <dcterms:created xsi:type="dcterms:W3CDTF">2012-12-17T05:07:02Z</dcterms:created>
  <dcterms:modified xsi:type="dcterms:W3CDTF">2012-12-21T06:11:20Z</dcterms:modified>
</cp:coreProperties>
</file>