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99" r:id="rId4"/>
    <p:sldId id="300" r:id="rId5"/>
    <p:sldId id="285" r:id="rId6"/>
    <p:sldId id="290" r:id="rId7"/>
    <p:sldId id="286" r:id="rId8"/>
    <p:sldId id="293" r:id="rId9"/>
    <p:sldId id="292" r:id="rId10"/>
    <p:sldId id="291" r:id="rId11"/>
    <p:sldId id="287" r:id="rId12"/>
    <p:sldId id="288" r:id="rId13"/>
    <p:sldId id="261" r:id="rId14"/>
    <p:sldId id="276" r:id="rId15"/>
    <p:sldId id="275" r:id="rId16"/>
    <p:sldId id="274" r:id="rId17"/>
    <p:sldId id="273" r:id="rId18"/>
    <p:sldId id="262" r:id="rId19"/>
    <p:sldId id="301" r:id="rId20"/>
    <p:sldId id="279" r:id="rId21"/>
    <p:sldId id="282" r:id="rId22"/>
    <p:sldId id="281" r:id="rId23"/>
    <p:sldId id="294" r:id="rId24"/>
    <p:sldId id="280" r:id="rId25"/>
    <p:sldId id="263" r:id="rId26"/>
    <p:sldId id="284" r:id="rId27"/>
    <p:sldId id="295" r:id="rId28"/>
    <p:sldId id="296" r:id="rId29"/>
    <p:sldId id="297" r:id="rId30"/>
    <p:sldId id="298" r:id="rId31"/>
    <p:sldId id="271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656" y="-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9596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153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78212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139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487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41141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29844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23630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48664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9034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77593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C618B-5637-4FF2-8C61-3A3994038EA1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37723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# </a:t>
            </a:r>
            <a:r>
              <a:rPr lang="en-US" sz="2800" dirty="0" smtClean="0">
                <a:latin typeface="Arial Black" pitchFamily="34" charset="0"/>
              </a:rPr>
              <a:t>25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246911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Plan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1800" dirty="0" smtClean="0">
                <a:latin typeface="Arial Black" pitchFamily="34" charset="0"/>
              </a:rPr>
              <a:t>Characterization of Normal Spaces</a:t>
            </a:r>
          </a:p>
          <a:p>
            <a:r>
              <a:rPr lang="en-US" sz="1800" b="1" dirty="0">
                <a:latin typeface="Arial Black" pitchFamily="34" charset="0"/>
              </a:rPr>
              <a:t>Urysohn Lemma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0940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</a:t>
            </a:r>
            <a:r>
              <a:rPr lang="en-US" sz="1800" dirty="0" smtClean="0">
                <a:latin typeface="Arial Black" pitchFamily="34" charset="0"/>
              </a:rPr>
              <a:t>. Prove that regularity is a topological property.</a:t>
            </a:r>
            <a:endParaRPr lang="en-US" sz="1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Proof.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0490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(Normal Space)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106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dirty="0" smtClean="0">
                <a:latin typeface="Arial Black" pitchFamily="34" charset="0"/>
              </a:rPr>
              <a:t>A space X is said to be normal if it satisfies the axiom: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latin typeface="Arial Black" pitchFamily="34" charset="0"/>
              </a:rPr>
              <a:t>	</a:t>
            </a:r>
          </a:p>
        </p:txBody>
      </p:sp>
    </p:spTree>
    <p:extLst>
      <p:ext uri="{BB962C8B-B14F-4D97-AF65-F5344CB8AC3E}">
        <p14:creationId xmlns="" xmlns:p14="http://schemas.microsoft.com/office/powerpoint/2010/main" val="383238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(Normal Space)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8610600" cy="45259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X is said to be normal if it satisfies the axiom: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(N) for any disjoint closed sets U, V of X, there exist disjoint open sets G, H such that U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G and V</a:t>
                </a:r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H.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8610600" cy="4525963"/>
              </a:xfrm>
              <a:blipFill rotWithShape="1">
                <a:blip r:embed="rId2"/>
                <a:stretch>
                  <a:fillRect l="-496" r="-1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99622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pPr>
                  <a:lnSpc>
                    <a:spcPct val="200000"/>
                  </a:lnSpc>
                </a:pPr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99546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X is normal. 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10173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X is normal.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Note that X is neither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nor regular.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11076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X is normal.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Note that X is neither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nor regular.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All discrete spaces are normal.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92504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2000" i="1" dirty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−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space (normal with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latin typeface="Arial Black" pitchFamily="34" charset="0"/>
                  </a:rPr>
                  <a:t>) is a regular space.</a:t>
                </a:r>
                <a:r>
                  <a:rPr lang="en-US" sz="2400" dirty="0">
                    <a:latin typeface="Arial Black" pitchFamily="34" charset="0"/>
                  </a:rPr>
                  <a:t/>
                </a:r>
                <a:br>
                  <a:rPr lang="en-US" sz="2400" dirty="0">
                    <a:latin typeface="Arial Black" pitchFamily="34" charset="0"/>
                  </a:rPr>
                </a:br>
                <a:endParaRPr lang="en-US" sz="24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574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39299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 smtClean="0">
                <a:latin typeface="Arial Black" pitchFamily="34" charset="0"/>
              </a:rPr>
              <a:t>The following are equivalent in a space X: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Arial Black" pitchFamily="34" charset="0"/>
              </a:rPr>
              <a:t>	</a:t>
            </a:r>
          </a:p>
        </p:txBody>
      </p:sp>
    </p:spTree>
    <p:extLst>
      <p:ext uri="{BB962C8B-B14F-4D97-AF65-F5344CB8AC3E}">
        <p14:creationId xmlns="" xmlns:p14="http://schemas.microsoft.com/office/powerpoint/2010/main" val="169471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 smtClean="0">
                <a:latin typeface="Arial Black" pitchFamily="34" charset="0"/>
              </a:rPr>
              <a:t>The following are equivalent in a space X: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Arial Black" pitchFamily="34" charset="0"/>
              </a:rPr>
              <a:t>	</a:t>
            </a:r>
            <a:r>
              <a:rPr lang="en-US" sz="1800" dirty="0" smtClean="0">
                <a:latin typeface="Arial Black" pitchFamily="34" charset="0"/>
              </a:rPr>
              <a:t>(1) X is a normal space.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Arial Black" pitchFamily="34" charset="0"/>
              </a:rPr>
              <a:t>	</a:t>
            </a:r>
          </a:p>
        </p:txBody>
      </p:sp>
    </p:spTree>
    <p:extLst>
      <p:ext uri="{BB962C8B-B14F-4D97-AF65-F5344CB8AC3E}">
        <p14:creationId xmlns="" xmlns:p14="http://schemas.microsoft.com/office/powerpoint/2010/main" val="126268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The following are equivalent in a space X: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(1) X is a normal space.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(2) For each closed set F and open set H containing F, there exists an open set G such that F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G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CI(G)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H.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72804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58361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79080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1800" dirty="0" smtClean="0">
                <a:latin typeface="Arial Black" pitchFamily="34" charset="0"/>
              </a:rPr>
              <a:t>The continuous closed surjective image of a normal space is normal.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800" dirty="0">
                <a:latin typeface="Arial Black" pitchFamily="34" charset="0"/>
              </a:rPr>
              <a:t>	</a:t>
            </a:r>
          </a:p>
        </p:txBody>
      </p:sp>
    </p:spTree>
    <p:extLst>
      <p:ext uri="{BB962C8B-B14F-4D97-AF65-F5344CB8AC3E}">
        <p14:creationId xmlns="" xmlns:p14="http://schemas.microsoft.com/office/powerpoint/2010/main" val="117996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1800" dirty="0" smtClean="0">
                <a:latin typeface="Arial Black" pitchFamily="34" charset="0"/>
              </a:rPr>
              <a:t>The continuous closed surjective image of a normal space is normal.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800" dirty="0">
                <a:latin typeface="Arial Black" pitchFamily="34" charset="0"/>
              </a:rPr>
              <a:t>	</a:t>
            </a:r>
            <a:r>
              <a:rPr lang="en-US" sz="1800" dirty="0" smtClean="0">
                <a:latin typeface="Arial Black" pitchFamily="34" charset="0"/>
              </a:rPr>
              <a:t>In other words, normality is invariant under continuous 	closed surjections and hence is a topological property.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368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7146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48295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Theorem.</a:t>
            </a:r>
            <a:r>
              <a:rPr lang="en-US" sz="2000" dirty="0" smtClean="0">
                <a:latin typeface="Arial Black" pitchFamily="34" charset="0"/>
              </a:rPr>
              <a:t>   </a:t>
            </a:r>
            <a:r>
              <a:rPr lang="en-US" sz="2000" dirty="0">
                <a:latin typeface="Arial Black" pitchFamily="34" charset="0"/>
              </a:rPr>
              <a:t>Normality is a closed hereditary property.</a:t>
            </a:r>
            <a:br>
              <a:rPr lang="en-US" sz="2000" dirty="0">
                <a:latin typeface="Arial Black" pitchFamily="34" charset="0"/>
              </a:rPr>
            </a:br>
            <a:endParaRPr lang="en-US" sz="2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2656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43316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 (Urysohn Lemma)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676400"/>
                <a:ext cx="8229600" cy="4525963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Let X be a normal space.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are any disjoint closed sets in X, then there exists  a continuous map f :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[0,1] with f(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)=0, f(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)=1.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676400"/>
                <a:ext cx="8229600" cy="4525963"/>
              </a:xfrm>
              <a:blipFill rotWithShape="1">
                <a:blip r:embed="rId2"/>
                <a:stretch>
                  <a:fillRect l="-667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80453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/>
              <a:lstStyle/>
              <a:p>
                <a:pPr algn="just"/>
                <a:r>
                  <a:rPr lang="en-US" b="1" dirty="0" smtClean="0"/>
                  <a:t>Proof. </a:t>
                </a:r>
                <a:endParaRPr lang="en-US" b="1" dirty="0"/>
              </a:p>
              <a:p>
                <a:pPr marL="0" indent="0" algn="just">
                  <a:buNone/>
                </a:pPr>
                <a:r>
                  <a:rPr lang="en-US" b="1" dirty="0" smtClean="0"/>
                  <a:t>Step I.</a:t>
                </a:r>
                <a:r>
                  <a:rPr lang="en-US" dirty="0" smtClean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F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F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=∅</m:t>
                    </m:r>
                  </m:oMath>
                </a14:m>
                <a:r>
                  <a:rPr lang="en-US" dirty="0" smtClean="0"/>
                  <a:t> implies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F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X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F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and X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i="1" dirty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F</m:t>
                        </m:r>
                      </m:e>
                      <m:sub>
                        <m:r>
                          <a:rPr lang="en-US" i="1" dirty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0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is open. </a:t>
                </a:r>
                <a:r>
                  <a:rPr lang="en-US" dirty="0" smtClean="0"/>
                  <a:t>Therefore </a:t>
                </a:r>
                <a:r>
                  <a:rPr lang="en-US" dirty="0" smtClean="0"/>
                  <a:t>there exists an open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U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1/2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such that</a:t>
                </a:r>
              </a:p>
              <a:p>
                <a:pPr marL="0" indent="0" algn="just">
                  <a:buNone/>
                </a:pPr>
                <a:r>
                  <a:rPr lang="en-US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F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dirty="0" smtClean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U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1/2</m:t>
                        </m:r>
                      </m:sub>
                    </m:sSub>
                  </m:oMath>
                </a14:m>
                <a:r>
                  <a:rPr lang="en-US" dirty="0"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dirty="0" smtClean="0"/>
                  <a:t> CI(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U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1/2</m:t>
                        </m:r>
                      </m:sub>
                    </m:sSub>
                  </m:oMath>
                </a14:m>
                <a:r>
                  <a:rPr lang="en-US" dirty="0" smtClean="0"/>
                  <a:t>)</a:t>
                </a:r>
                <a:r>
                  <a:rPr lang="en-US" dirty="0"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dirty="0"/>
                  <a:t>X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i="1" dirty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F</m:t>
                        </m:r>
                      </m:e>
                      <m:sub>
                        <m:r>
                          <a:rPr lang="en-US" i="1" dirty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0" indent="0" algn="just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2"/>
                <a:stretch>
                  <a:fillRect l="-1852" t="-1361" r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49192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Step  II</a:t>
            </a:r>
            <a:endParaRPr lang="en-US" b="1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dirty="0" smtClean="0"/>
                  <a:t>Now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U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1/2</m:t>
                        </m:r>
                      </m:sub>
                    </m:sSub>
                  </m:oMath>
                </a14:m>
                <a:r>
                  <a:rPr lang="en-US" dirty="0" smtClean="0"/>
                  <a:t> and </a:t>
                </a:r>
                <a:r>
                  <a:rPr lang="en-US" dirty="0"/>
                  <a:t>X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i="1" dirty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F</m:t>
                        </m:r>
                      </m:e>
                      <m:sub>
                        <m:r>
                          <a:rPr lang="en-US" i="1" dirty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/>
                  <a:t> are open subsets of closed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F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 and </a:t>
                </a:r>
                <a:r>
                  <a:rPr lang="en-US" dirty="0"/>
                  <a:t>CI(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U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1/2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  <a:r>
                  <a:rPr lang="en-US" dirty="0">
                    <a:ea typeface="Cambria Math"/>
                  </a:rPr>
                  <a:t/>
                </a:r>
                <a:r>
                  <a:rPr lang="en-US" dirty="0" smtClean="0">
                    <a:ea typeface="Cambria Math"/>
                  </a:rPr>
                  <a:t>respectively. Therefore, in the same way, there exist open </a:t>
                </a:r>
                <a:r>
                  <a:rPr lang="en-US" dirty="0" smtClean="0">
                    <a:ea typeface="Cambria Math"/>
                  </a:rPr>
                  <a:t>sets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U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1/</m:t>
                        </m:r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U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3</m:t>
                        </m:r>
                        <m:r>
                          <a:rPr lang="en-US" i="1">
                            <a:latin typeface="Cambria Math"/>
                          </a:rPr>
                          <m:t>/</m:t>
                        </m:r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such that</a:t>
                </a: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F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U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1/4</m:t>
                        </m:r>
                      </m:sub>
                    </m:sSub>
                  </m:oMath>
                </a14:m>
                <a:r>
                  <a:rPr lang="en-US" dirty="0"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dirty="0"/>
                  <a:t>CI(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U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1/</m:t>
                        </m:r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U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1/</m:t>
                        </m:r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dirty="0"/>
                  <a:t> CI(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U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1/</m:t>
                        </m:r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ea typeface="Cambria Math"/>
                      </a:rPr>
                      <m:t>⊆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U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3</m:t>
                        </m:r>
                        <m:r>
                          <a:rPr lang="en-US" i="1">
                            <a:latin typeface="Cambria Math"/>
                          </a:rPr>
                          <m:t>/4</m:t>
                        </m:r>
                      </m:sub>
                    </m:sSub>
                  </m:oMath>
                </a14:m>
                <a:r>
                  <a:rPr lang="en-US" dirty="0"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dirty="0"/>
                  <a:t> CI(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U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3</m:t>
                        </m:r>
                        <m:r>
                          <a:rPr lang="en-US" i="1">
                            <a:latin typeface="Cambria Math"/>
                          </a:rPr>
                          <m:t>/</m:t>
                        </m:r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dirty="0"/>
                  <a:t> X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i="1" dirty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F</m:t>
                        </m:r>
                      </m:e>
                      <m:sub>
                        <m:r>
                          <a:rPr lang="en-US" i="1" dirty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  <a:blipFill rotWithShape="1">
                <a:blip r:embed="rId2"/>
                <a:stretch>
                  <a:fillRect l="-1724" t="-1617" r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74832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Step III</a:t>
            </a:r>
            <a:endParaRPr lang="en-US" b="1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just">
                  <a:buNone/>
                </a:pPr>
                <a:r>
                  <a:rPr lang="en-US" dirty="0" smtClean="0"/>
                  <a:t>Let d=m/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dirty="0" smtClean="0"/>
                  <a:t> n=1,2,… , m=1,2,… ,</a:t>
                </a:r>
                <a:r>
                  <a:rPr lang="en-US" dirty="0"/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b="0" i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dirty="0" smtClean="0"/>
                  <a:t>1. Numbers of the form d are called dyadic rational numbers. If we continue this process, we obtain an open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 smtClean="0"/>
                          <m:t>U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such that</a:t>
                </a: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 smtClean="0">
                        <a:latin typeface="Cambria Math"/>
                        <a:ea typeface="Cambria Math"/>
                      </a:rPr>
                      <m:t>&lt;</m:t>
                    </m:r>
                    <m:sSub>
                      <m:sSubPr>
                        <m:ctrlPr>
                          <a:rPr lang="en-US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i="1" smtClean="0">
                        <a:latin typeface="Cambria Math"/>
                        <a:ea typeface="Cambria Math"/>
                      </a:rPr>
                      <m:t>⇒</m:t>
                    </m:r>
                    <m:sSub>
                      <m:sSubPr>
                        <m:ctrlPr>
                          <a:rPr lang="en-US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F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i="1" smtClean="0">
                        <a:latin typeface="Cambria Math"/>
                        <a:ea typeface="Cambria Math"/>
                      </a:rPr>
                      <m:t>⊆</m:t>
                    </m:r>
                    <m:sSub>
                      <m:sSubPr>
                        <m:ctrlPr>
                          <a:rPr lang="en-US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U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dirty="0"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dirty="0" smtClean="0"/>
                  <a:t>CI(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U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dirty="0" smtClean="0"/>
                  <a:t>)</a:t>
                </a:r>
                <a:r>
                  <a:rPr lang="en-US" dirty="0"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dirty="0">
                    <a:ea typeface="Cambria Math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U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dirty="0"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dirty="0"/>
                  <a:t>CI(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U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dirty="0"/>
                  <a:t>)</a:t>
                </a:r>
                <a:r>
                  <a:rPr lang="en-US" dirty="0"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dirty="0" smtClean="0"/>
                  <a:t> X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F</m:t>
                        </m:r>
                      </m:e>
                      <m:sub>
                        <m:r>
                          <a:rPr lang="en-US" i="1" dirty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 t="-1617" r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51872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Step IV</a:t>
            </a:r>
            <a:endParaRPr lang="en-US" b="1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just">
                  <a:buNone/>
                </a:pPr>
                <a:r>
                  <a:rPr lang="en-US" dirty="0" smtClean="0"/>
                  <a:t>We define f : X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dirty="0" smtClean="0"/>
                  <a:t>[0, 1] as :</a:t>
                </a:r>
              </a:p>
              <a:p>
                <a:pPr marL="0" indent="0" algn="just">
                  <a:buNone/>
                </a:pPr>
                <a:r>
                  <a:rPr lang="en-US" dirty="0" smtClean="0"/>
                  <a:t>f(x)=0, x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U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and f(x) = sup{d: x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U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dirty="0" smtClean="0"/>
                  <a:t>}.</a:t>
                </a:r>
              </a:p>
              <a:p>
                <a:pPr marL="0" indent="0" algn="just">
                  <a:buNone/>
                </a:pPr>
                <a:r>
                  <a:rPr lang="en-US" dirty="0" smtClean="0"/>
                  <a:t>It is clear that f(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F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)=0 </m:t>
                    </m:r>
                  </m:oMath>
                </a14:m>
                <a:r>
                  <a:rPr lang="en-US" dirty="0" smtClean="0"/>
                  <a:t>and </a:t>
                </a:r>
                <a:r>
                  <a:rPr lang="en-US" dirty="0"/>
                  <a:t>f(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/>
                          <m:t>F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=1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 t="-1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81921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Step V</a:t>
            </a:r>
            <a:endParaRPr lang="en-US" b="1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We show that f is continuous.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0" indent="0" algn="just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Consider </a:t>
                </a:r>
                <a:r>
                  <a:rPr lang="en-US" sz="1800" dirty="0" smtClean="0">
                    <a:latin typeface="Arial Black" pitchFamily="34" charset="0"/>
                  </a:rPr>
                  <a:t>the family {[0,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),(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 1],0&lt;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&lt;1},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0" indent="0" algn="just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which </a:t>
                </a:r>
                <a:r>
                  <a:rPr lang="en-US" sz="1800" dirty="0" smtClean="0">
                    <a:latin typeface="Arial Black" pitchFamily="34" charset="0"/>
                  </a:rPr>
                  <a:t>is a subbase for [0,1].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0" indent="0" algn="just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We </a:t>
                </a:r>
                <a:r>
                  <a:rPr lang="en-US" sz="1800" dirty="0" smtClean="0">
                    <a:latin typeface="Arial Black" pitchFamily="34" charset="0"/>
                  </a:rPr>
                  <a:t>simply show that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b="0" i="0" smtClean="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[0,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𝑎</m:t>
                    </m:r>
                    <m:r>
                      <a:rPr lang="en-US" sz="1800" b="0" i="1" dirty="0" smtClean="0">
                        <a:latin typeface="Cambria Math"/>
                      </a:rPr>
                      <m:t>,1]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are open </a:t>
                </a:r>
                <a:r>
                  <a:rPr lang="en-US" sz="1800" smtClean="0">
                    <a:latin typeface="Arial Black" pitchFamily="34" charset="0"/>
                  </a:rPr>
                  <a:t>. </a:t>
                </a:r>
                <a:endParaRPr lang="en-US" sz="1800" smtClean="0">
                  <a:latin typeface="Arial Black" pitchFamily="34" charset="0"/>
                </a:endParaRPr>
              </a:p>
              <a:p>
                <a:pPr marL="0" indent="0" algn="just">
                  <a:buNone/>
                </a:pPr>
                <a:r>
                  <a:rPr lang="en-US" sz="1800" smtClean="0">
                    <a:latin typeface="Arial Black" pitchFamily="34" charset="0"/>
                  </a:rPr>
                  <a:t>We </a:t>
                </a:r>
                <a:r>
                  <a:rPr lang="en-US" sz="1800" dirty="0" smtClean="0">
                    <a:latin typeface="Arial Black" pitchFamily="34" charset="0"/>
                  </a:rPr>
                  <a:t>note that </a:t>
                </a:r>
              </a:p>
              <a:p>
                <a:pPr marL="0" indent="0" algn="just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F(x)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⇔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for some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pPr marL="0" indent="0" algn="just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This gives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[0,</m:t>
                    </m:r>
                    <m:r>
                      <a:rPr lang="en-US" sz="1800" i="1">
                        <a:latin typeface="Cambria Math"/>
                      </a:rPr>
                      <m:t>𝑎</m:t>
                    </m:r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={x : f(x)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}=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which is open.</a:t>
                </a:r>
              </a:p>
              <a:p>
                <a:pPr marL="0" indent="0" algn="just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Similarly, f(x)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⇔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CI(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 for some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.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Then </a:t>
                </a: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>
                            <a:latin typeface="Arial Black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</a:rPr>
                      <m:t>𝑎</m:t>
                    </m:r>
                    <m:r>
                      <a:rPr lang="en-US" sz="1800" i="1" dirty="0">
                        <a:latin typeface="Cambria Math"/>
                      </a:rPr>
                      <m:t>,1]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=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{</a:t>
                </a:r>
                <a:r>
                  <a:rPr lang="en-US" sz="1800" dirty="0">
                    <a:latin typeface="Arial Black" pitchFamily="34" charset="0"/>
                  </a:rPr>
                  <a:t>x : f(x)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}=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sz="1800" i="1" dirty="0" smtClean="0">
                              <a:latin typeface="Cambria Math"/>
                              <a:ea typeface="Cambria Math"/>
                            </a:rPr>
                            <m:t>∪</m:t>
                          </m:r>
                        </m:e>
                      </m:mr>
                      <m:mr>
                        <m:e>
                          <m:r>
                            <a:rPr lang="en-US" sz="1800" b="0" i="1" dirty="0" smtClean="0">
                              <a:latin typeface="Cambria Math"/>
                            </a:rPr>
                            <m:t>𝑑</m:t>
                          </m:r>
                          <m:r>
                            <a:rPr lang="en-US" sz="1800" b="0" i="1" dirty="0" smtClean="0">
                              <a:latin typeface="Cambria Math"/>
                              <a:ea typeface="Cambria Math"/>
                            </a:rPr>
                            <m:t>&gt;</m:t>
                          </m:r>
                          <m:r>
                            <a:rPr lang="en-US" sz="1800" b="0" i="1" dirty="0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</m:mr>
                    </m:m>
                    <m:r>
                      <a:rPr lang="en-US" sz="1800" b="0" i="1" dirty="0" smtClean="0">
                        <a:latin typeface="Cambria Math"/>
                      </a:rPr>
                      <m:t>(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CI(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U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)), which is open.</a:t>
                </a:r>
              </a:p>
              <a:p>
                <a:pPr marL="0" indent="0" algn="just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This proves that f is continuous . Hence the proof 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  <a:blipFill rotWithShape="1">
                <a:blip r:embed="rId2"/>
                <a:stretch>
                  <a:fillRect l="-552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80231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2400" dirty="0" smtClean="0">
                <a:latin typeface="Arial Black" pitchFamily="34" charset="0"/>
              </a:rPr>
              <a:t>Good Luck</a:t>
            </a:r>
            <a:endParaRPr 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554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</TotalTime>
  <Words>125</Words>
  <Application>Microsoft Office PowerPoint</Application>
  <PresentationFormat>On-screen Show (4:3)</PresentationFormat>
  <Paragraphs>54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Set Topology MTH 251</vt:lpstr>
      <vt:lpstr>Lecture Plan</vt:lpstr>
      <vt:lpstr>Theorem. Prove that regularity is a topological property.</vt:lpstr>
      <vt:lpstr>Slide 4</vt:lpstr>
      <vt:lpstr>Definition (Normal Space)</vt:lpstr>
      <vt:lpstr>Definition (Normal Space)</vt:lpstr>
      <vt:lpstr>Example</vt:lpstr>
      <vt:lpstr>Example</vt:lpstr>
      <vt:lpstr>Example</vt:lpstr>
      <vt:lpstr>Example</vt:lpstr>
      <vt:lpstr> </vt:lpstr>
      <vt:lpstr>Slide 12</vt:lpstr>
      <vt:lpstr>Theorem</vt:lpstr>
      <vt:lpstr>Theorem</vt:lpstr>
      <vt:lpstr>Theorem</vt:lpstr>
      <vt:lpstr>Slide 16</vt:lpstr>
      <vt:lpstr>Slide 17</vt:lpstr>
      <vt:lpstr>Theorem</vt:lpstr>
      <vt:lpstr>Slide 19</vt:lpstr>
      <vt:lpstr>Theorem</vt:lpstr>
      <vt:lpstr>Slide 21</vt:lpstr>
      <vt:lpstr>Slide 22</vt:lpstr>
      <vt:lpstr>Theorem.   Normality is a closed hereditary property. </vt:lpstr>
      <vt:lpstr>Slide 24</vt:lpstr>
      <vt:lpstr>Theorem (Urysohn Lemma)</vt:lpstr>
      <vt:lpstr>Slide 26</vt:lpstr>
      <vt:lpstr>Step  II</vt:lpstr>
      <vt:lpstr>Step III</vt:lpstr>
      <vt:lpstr>Step IV</vt:lpstr>
      <vt:lpstr>Step V</vt:lpstr>
      <vt:lpstr>.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MyUserName</dc:creator>
  <cp:lastModifiedBy>vcomsats</cp:lastModifiedBy>
  <cp:revision>49</cp:revision>
  <dcterms:created xsi:type="dcterms:W3CDTF">2012-12-17T05:07:02Z</dcterms:created>
  <dcterms:modified xsi:type="dcterms:W3CDTF">2012-12-20T15:56:45Z</dcterms:modified>
</cp:coreProperties>
</file>