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9" r:id="rId3"/>
    <p:sldId id="288" r:id="rId4"/>
    <p:sldId id="304" r:id="rId5"/>
    <p:sldId id="289" r:id="rId6"/>
    <p:sldId id="290" r:id="rId7"/>
    <p:sldId id="291" r:id="rId8"/>
    <p:sldId id="292" r:id="rId9"/>
    <p:sldId id="293" r:id="rId10"/>
    <p:sldId id="315" r:id="rId11"/>
    <p:sldId id="307" r:id="rId12"/>
    <p:sldId id="306" r:id="rId13"/>
    <p:sldId id="305" r:id="rId14"/>
    <p:sldId id="308" r:id="rId15"/>
    <p:sldId id="321" r:id="rId16"/>
    <p:sldId id="322" r:id="rId17"/>
    <p:sldId id="323" r:id="rId18"/>
    <p:sldId id="333" r:id="rId19"/>
    <p:sldId id="332" r:id="rId20"/>
    <p:sldId id="331" r:id="rId21"/>
    <p:sldId id="330" r:id="rId22"/>
    <p:sldId id="329" r:id="rId23"/>
    <p:sldId id="328" r:id="rId24"/>
    <p:sldId id="327" r:id="rId25"/>
    <p:sldId id="326" r:id="rId26"/>
    <p:sldId id="300" r:id="rId27"/>
    <p:sldId id="320" r:id="rId28"/>
    <p:sldId id="31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453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9230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041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070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5965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65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6670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2982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7206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584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9788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1A41D-AB7A-4BB4-A572-E657831C3F40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63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24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3718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 smtClean="0"/>
              </a:p>
              <a:p>
                <a:r>
                  <a:rPr lang="en-US" dirty="0" smtClean="0"/>
                  <a:t>Regular spaces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b="0" i="0" smtClean="0">
                        <a:latin typeface="Cambria Math"/>
                      </a:rPr>
                      <m:t>  </m:t>
                    </m:r>
                  </m:oMath>
                </a14:m>
                <a:r>
                  <a:rPr lang="en-US" dirty="0" smtClean="0"/>
                  <a:t>spaces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8728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lvl="1" indent="0"/>
            <a:r>
              <a:rPr lang="en-US" sz="2400" b="1" dirty="0" smtClean="0">
                <a:latin typeface="Arial Black" pitchFamily="34" charset="0"/>
              </a:rPr>
              <a:t>Definition. (Regular Space)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lnSpc>
                <a:spcPct val="200000"/>
              </a:lnSpc>
              <a:buNone/>
            </a:pPr>
            <a:r>
              <a:rPr lang="en-US" dirty="0" smtClean="0"/>
              <a:t>	</a:t>
            </a:r>
            <a:r>
              <a:rPr lang="en-US" sz="1800" dirty="0">
                <a:latin typeface="Arial Black" pitchFamily="34" charset="0"/>
              </a:rPr>
              <a:t>A space X is said to be a regular space if it satisfies the axiom:</a:t>
            </a:r>
          </a:p>
          <a:p>
            <a:pPr marL="457200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202734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lvl="1" indent="0"/>
            <a:r>
              <a:rPr lang="en-US" sz="2400" b="1" dirty="0" smtClean="0">
                <a:latin typeface="Arial Black" pitchFamily="34" charset="0"/>
              </a:rPr>
              <a:t>Definition. (Regular Space)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dirty="0" smtClean="0"/>
                  <a:t/>
                </a:r>
                <a:r>
                  <a:rPr lang="en-US" sz="1800" dirty="0">
                    <a:latin typeface="Arial Black" pitchFamily="34" charset="0"/>
                  </a:rPr>
                  <a:t>A space X is said to be a regular space if it satisfies the axiom:</a:t>
                </a: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(R) for any closed set A and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A, there exist disjoint open sets U, V such that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U, 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V.</a:t>
                </a:r>
              </a:p>
              <a:p>
                <a:pPr marL="457200" lvl="1" indent="0">
                  <a:buNone/>
                </a:pPr>
                <a:endParaRPr lang="en-US" sz="1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r="-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6237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𝑎</m:t>
                        </m:r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</a:rPr>
                          <m:t>𝑏</m:t>
                        </m:r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i="1" dirty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 dirty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1800" i="1" dirty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 dirty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i="1" dirty="0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X is regular 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1064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Remark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Note that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X is not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 dirty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space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each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closed.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1643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An indiscrete space is regular, it is neither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2.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4381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2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1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𝟑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 Space)</a:t>
                </a: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is said to be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Space,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it is regular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1. 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thus we have the following :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0052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Every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space X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2.</m:t>
                        </m:r>
                      </m:sub>
                    </m:sSub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15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264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The following are equivalent for a space X:</a:t>
            </a:r>
          </a:p>
        </p:txBody>
      </p:sp>
    </p:spTree>
    <p:extLst>
      <p:ext uri="{BB962C8B-B14F-4D97-AF65-F5344CB8AC3E}">
        <p14:creationId xmlns:p14="http://schemas.microsoft.com/office/powerpoint/2010/main" xmlns="" val="242279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The following are equivalent for a space X: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1800" dirty="0" smtClean="0">
                <a:latin typeface="Arial Black" pitchFamily="34" charset="0"/>
              </a:rPr>
              <a:t>X is regular.</a:t>
            </a:r>
          </a:p>
        </p:txBody>
      </p:sp>
    </p:spTree>
    <p:extLst>
      <p:ext uri="{BB962C8B-B14F-4D97-AF65-F5344CB8AC3E}">
        <p14:creationId xmlns:p14="http://schemas.microsoft.com/office/powerpoint/2010/main" xmlns="" val="239457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following are equivalent for a space X: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X is regular.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If U is open in X and x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𝑐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U, then there exists an open set V such that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V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CI(V)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U. in other word, X is regular at each of its points.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3949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following are equivalent for a space X: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X is regular.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If U is open in X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U, then there exists an open set V 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V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CI(V)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U. 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Each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has a nbd base consisting of closed sets.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3291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</p:spPr>
            <p:txBody>
              <a:bodyPr/>
              <a:lstStyle/>
              <a:p>
                <a:r>
                  <a:rPr lang="en-US" dirty="0" smtClean="0"/>
                  <a:t>Proof. (1)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dirty="0" smtClean="0"/>
                  <a:t> (2)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  <a:blipFill rotWithShape="1">
                <a:blip r:embed="rId3"/>
                <a:stretch>
                  <a:fillRect l="-1630" t="-1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7578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(2)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dirty="0"/>
                  <a:t/>
                </a:r>
                <a:r>
                  <a:rPr lang="en-US" dirty="0" smtClean="0"/>
                  <a:t>(3).</a:t>
                </a:r>
              </a:p>
              <a:p>
                <a:r>
                  <a:rPr lang="en-US" dirty="0" smtClean="0"/>
                  <a:t>(2) gives that every open set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dirty="0" smtClean="0"/>
                  <a:t> containing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contains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𝑐𝑙</m:t>
                    </m:r>
                    <m:r>
                      <a:rPr lang="en-US" b="0" i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V</m:t>
                    </m:r>
                    <m:r>
                      <a:rPr lang="en-US" b="0" i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which is closed nbd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. Therefore, closed </a:t>
                </a:r>
                <a:r>
                  <a:rPr lang="en-US" dirty="0" err="1" smtClean="0"/>
                  <a:t>nbds</a:t>
                </a:r>
                <a:r>
                  <a:rPr lang="en-US" dirty="0" smtClean="0"/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forms the nbd base.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1630" t="-1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0235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(3)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/>
                </a:r>
                <a:r>
                  <a:rPr lang="en-US" sz="1900" dirty="0" smtClean="0">
                    <a:latin typeface="Arial Black" pitchFamily="34" charset="0"/>
                  </a:rPr>
                  <a:t>(1).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/>
                <a:stretch>
                  <a:fillRect l="-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4001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(3)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/>
                </a:r>
                <a:r>
                  <a:rPr lang="en-US" sz="1900" dirty="0" smtClean="0">
                    <a:latin typeface="Arial Black" pitchFamily="34" charset="0"/>
                  </a:rPr>
                  <a:t>(1).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Suppose each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has a nbd base consisting of closed sets.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/>
                <a:stretch>
                  <a:fillRect l="-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8928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(3)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/>
                </a:r>
                <a:r>
                  <a:rPr lang="en-US" sz="1900" dirty="0" smtClean="0">
                    <a:latin typeface="Arial Black" pitchFamily="34" charset="0"/>
                  </a:rPr>
                  <a:t>(1).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Suppose each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has a nbd base consisting of closed sets.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be a closed set </a:t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r>
                  <a:rPr lang="en-US" sz="19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∉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 Then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is an open nbd of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3853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(3)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/>
                </a:r>
                <a:r>
                  <a:rPr lang="en-US" sz="1900" dirty="0" smtClean="0">
                    <a:latin typeface="Arial Black" pitchFamily="34" charset="0"/>
                  </a:rPr>
                  <a:t>(1).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Suppose each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has a nbd base consisting of closed sets.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be a closed set </a:t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r>
                  <a:rPr lang="en-US" sz="19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∉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 Then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is an open nbd of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By (3), there exists a closed nbd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/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r>
                  <a:rPr lang="en-US" sz="19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or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/>
                <a:stretch>
                  <a:fillRect l="-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8502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(3)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/>
                </a:r>
                <a:r>
                  <a:rPr lang="en-US" sz="1900" dirty="0" smtClean="0">
                    <a:latin typeface="Arial Black" pitchFamily="34" charset="0"/>
                  </a:rPr>
                  <a:t>(1).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Suppose each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has a nbd base consisting of closed sets.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be a closed set </a:t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r>
                  <a:rPr lang="en-US" sz="19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∉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 Then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is an open nbd of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By (3), there exists a closed nbd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/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r>
                  <a:rPr lang="en-US" sz="19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or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  <m:r>
                      <a:rPr lang="en-US" sz="1900" b="0" i="1" smtClean="0">
                        <a:latin typeface="Cambria Math"/>
                      </a:rPr>
                      <m:t> 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endParaRPr lang="en-US" sz="1900" b="0" dirty="0" smtClean="0">
                  <a:latin typeface="Arial Black" pitchFamily="34" charset="0"/>
                  <a:ea typeface="Cambria Math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1239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(3)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/>
                </a:r>
                <a:r>
                  <a:rPr lang="en-US" sz="1900" dirty="0" smtClean="0">
                    <a:latin typeface="Arial Black" pitchFamily="34" charset="0"/>
                  </a:rPr>
                  <a:t>(1).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Suppose each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has a nbd base consisting of closed sets.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be a closed set </a:t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r>
                  <a:rPr lang="en-US" sz="19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∉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 Then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is an open nbd of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By (3), there exists a closed nbd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/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r>
                  <a:rPr lang="en-US" sz="19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or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  <m:r>
                      <a:rPr lang="en-US" sz="1900" b="0" i="1" smtClean="0">
                        <a:latin typeface="Cambria Math"/>
                      </a:rPr>
                      <m:t> 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endParaRPr lang="en-US" sz="19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This implies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𝐼𝑛𝑡</m:t>
                    </m:r>
                    <m:d>
                      <m:dPr>
                        <m:ctrlPr>
                          <a:rPr lang="en-US" sz="19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𝐼𝑛𝑡</m:t>
                    </m:r>
                    <m:d>
                      <m:dPr>
                        <m:ctrlPr>
                          <a:rPr lang="en-US" sz="19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𝑉</m:t>
                        </m:r>
                      </m:e>
                    </m:d>
                    <m:r>
                      <a:rPr lang="en-US" sz="19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endParaRPr lang="en-US" sz="1900" b="0" dirty="0" smtClean="0">
                  <a:latin typeface="Arial Black" pitchFamily="34" charset="0"/>
                  <a:ea typeface="Cambria Math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3064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(3)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/>
                </a:r>
                <a:r>
                  <a:rPr lang="en-US" sz="1900" dirty="0" smtClean="0">
                    <a:latin typeface="Arial Black" pitchFamily="34" charset="0"/>
                  </a:rPr>
                  <a:t>(1).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Suppose each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has a nbd base consisting of closed sets.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be a closed set </a:t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r>
                  <a:rPr lang="en-US" sz="19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∉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 Then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is an open nbd of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By (3), there exists a closed nbd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/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r>
                  <a:rPr lang="en-US" sz="19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or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  <m:r>
                      <a:rPr lang="en-US" sz="1900" b="0" i="1" smtClean="0">
                        <a:latin typeface="Cambria Math"/>
                      </a:rPr>
                      <m:t> 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endParaRPr lang="en-US" sz="19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This implies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𝐼𝑛𝑡</m:t>
                    </m:r>
                    <m:d>
                      <m:dPr>
                        <m:ctrlPr>
                          <a:rPr lang="en-US" sz="19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𝐼𝑛𝑡</m:t>
                    </m:r>
                    <m:d>
                      <m:dPr>
                        <m:ctrlPr>
                          <a:rPr lang="en-US" sz="19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𝑉</m:t>
                        </m:r>
                      </m:e>
                    </m:d>
                    <m:r>
                      <a:rPr lang="en-US" sz="19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endParaRPr lang="en-US" sz="19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Thus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𝐼𝑛𝑡</m:t>
                    </m:r>
                    <m:r>
                      <a:rPr lang="en-US" sz="1900" b="0" i="1" smtClean="0">
                        <a:latin typeface="Cambria Math"/>
                      </a:rPr>
                      <m:t>(</m:t>
                    </m:r>
                    <m:r>
                      <a:rPr lang="en-US" sz="1900" b="0" i="1" smtClean="0">
                        <a:latin typeface="Cambria Math"/>
                      </a:rPr>
                      <m:t>𝐵</m:t>
                    </m:r>
                    <m:r>
                      <a:rPr lang="en-US" sz="19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are disjoint open sets </a:t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endParaRPr lang="en-US" sz="1900" dirty="0" smtClean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1391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(3)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/>
                </a:r>
                <a:r>
                  <a:rPr lang="en-US" sz="1900" dirty="0" smtClean="0">
                    <a:latin typeface="Arial Black" pitchFamily="34" charset="0"/>
                  </a:rPr>
                  <a:t>(1).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Suppose each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has a nbd base consisting of closed sets.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be a closed set </a:t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r>
                  <a:rPr lang="en-US" sz="19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∉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 Then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is an open nbd of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By (3), there exists a closed nbd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/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r>
                  <a:rPr lang="en-US" sz="19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or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  <m:r>
                      <a:rPr lang="en-US" sz="1900" b="0" i="1" smtClean="0">
                        <a:latin typeface="Cambria Math"/>
                      </a:rPr>
                      <m:t> 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endParaRPr lang="en-US" sz="19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This implies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𝐼𝑛𝑡</m:t>
                    </m:r>
                    <m:d>
                      <m:dPr>
                        <m:ctrlPr>
                          <a:rPr lang="en-US" sz="19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𝐼𝑛𝑡</m:t>
                    </m:r>
                    <m:d>
                      <m:dPr>
                        <m:ctrlPr>
                          <a:rPr lang="en-US" sz="19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𝑉</m:t>
                        </m:r>
                      </m:e>
                    </m:d>
                    <m:r>
                      <a:rPr lang="en-US" sz="19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endParaRPr lang="en-US" sz="19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Thus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𝐼𝑛𝑡</m:t>
                    </m:r>
                    <m:r>
                      <a:rPr lang="en-US" sz="1900" b="0" i="1" smtClean="0">
                        <a:latin typeface="Cambria Math"/>
                      </a:rPr>
                      <m:t>(</m:t>
                    </m:r>
                    <m:r>
                      <a:rPr lang="en-US" sz="1900" b="0" i="1" smtClean="0">
                        <a:latin typeface="Cambria Math"/>
                      </a:rPr>
                      <m:t>𝐵</m:t>
                    </m:r>
                    <m:r>
                      <a:rPr lang="en-US" sz="19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are disjoint open sets </a:t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endParaRPr lang="en-US" sz="19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𝐼𝑛𝑡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endParaRPr lang="en-US" sz="1900" dirty="0" smtClean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3074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(3)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⟹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/>
                </a:r>
                <a:r>
                  <a:rPr lang="en-US" sz="1900" dirty="0" smtClean="0">
                    <a:latin typeface="Arial Black" pitchFamily="34" charset="0"/>
                  </a:rPr>
                  <a:t>(1).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Suppose each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has a nbd base consisting of closed sets.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be a closed set </a:t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r>
                  <a:rPr lang="en-US" sz="19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∉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 Then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is an open nbd of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By (3), there exists a closed nbd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/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r>
                  <a:rPr lang="en-US" sz="19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or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  <m:r>
                      <a:rPr lang="en-US" sz="1900" b="0" i="1" smtClean="0">
                        <a:latin typeface="Cambria Math"/>
                      </a:rPr>
                      <m:t> 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endParaRPr lang="en-US" sz="19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This implies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𝐼𝑛𝑡</m:t>
                    </m:r>
                    <m:d>
                      <m:dPr>
                        <m:ctrlPr>
                          <a:rPr lang="en-US" sz="19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𝐼𝑛𝑡</m:t>
                    </m:r>
                    <m:d>
                      <m:dPr>
                        <m:ctrlPr>
                          <a:rPr lang="en-US" sz="19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𝑉</m:t>
                        </m:r>
                      </m:e>
                    </m:d>
                    <m:r>
                      <a:rPr lang="en-US" sz="19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endParaRPr lang="en-US" sz="1900" b="0" dirty="0" smtClean="0">
                  <a:latin typeface="Arial Black" pitchFamily="34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Thus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𝐼𝑛𝑡</m:t>
                    </m:r>
                    <m:r>
                      <a:rPr lang="en-US" sz="1900" b="0" i="1" smtClean="0">
                        <a:latin typeface="Cambria Math"/>
                      </a:rPr>
                      <m:t>(</m:t>
                    </m:r>
                    <m:r>
                      <a:rPr lang="en-US" sz="1900" b="0" i="1" smtClean="0">
                        <a:latin typeface="Cambria Math"/>
                      </a:rPr>
                      <m:t>𝐵</m:t>
                    </m:r>
                    <m:r>
                      <a:rPr lang="en-US" sz="19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are disjoint open sets </a:t>
                </a:r>
                <a:r>
                  <a:rPr lang="en-US" sz="1900" dirty="0" err="1" smtClean="0">
                    <a:latin typeface="Arial Black" pitchFamily="34" charset="0"/>
                  </a:rPr>
                  <a:t>s.t.</a:t>
                </a:r>
                <a:endParaRPr lang="en-US" sz="19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𝐼𝑛𝑡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𝑉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endParaRPr lang="en-US" sz="19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This implies that X is a regular space.</a:t>
                </a:r>
                <a:endParaRPr lang="en-US" sz="1900" dirty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/>
                <a:stretch>
                  <a:fillRect l="-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8783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Every subspace of a regular space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space) is regular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space) 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7637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7705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2400" dirty="0" smtClean="0">
                <a:latin typeface="Arial Black" pitchFamily="34" charset="0"/>
              </a:rPr>
              <a:t>Good Luck to You</a:t>
            </a: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651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</TotalTime>
  <Words>54</Words>
  <Application>Microsoft Office PowerPoint</Application>
  <PresentationFormat>On-screen Show (4:3)</PresentationFormat>
  <Paragraphs>44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Set Topology MTH 251</vt:lpstr>
      <vt:lpstr>Lecture Plan</vt:lpstr>
      <vt:lpstr>Definition. (Regular Space)</vt:lpstr>
      <vt:lpstr>Definition. (Regular Space)</vt:lpstr>
      <vt:lpstr>Example</vt:lpstr>
      <vt:lpstr>Remark</vt:lpstr>
      <vt:lpstr>Example</vt:lpstr>
      <vt:lpstr> </vt:lpstr>
      <vt:lpstr>Theorem</vt:lpstr>
      <vt:lpstr>Slide 10</vt:lpstr>
      <vt:lpstr>Theorem</vt:lpstr>
      <vt:lpstr>Theorem</vt:lpstr>
      <vt:lpstr>Theorem</vt:lpstr>
      <vt:lpstr>Theorem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Theorem</vt:lpstr>
      <vt:lpstr>Slide 27</vt:lpstr>
      <vt:lpstr>Slide 28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GENEREAL TOPOLOGY</dc:title>
  <dc:creator>MyUserName</dc:creator>
  <cp:lastModifiedBy>vcomsats</cp:lastModifiedBy>
  <cp:revision>89</cp:revision>
  <dcterms:created xsi:type="dcterms:W3CDTF">2012-12-14T06:19:34Z</dcterms:created>
  <dcterms:modified xsi:type="dcterms:W3CDTF">2012-12-20T14:01:32Z</dcterms:modified>
</cp:coreProperties>
</file>