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9" r:id="rId3"/>
    <p:sldId id="301" r:id="rId4"/>
    <p:sldId id="271" r:id="rId5"/>
    <p:sldId id="302" r:id="rId6"/>
    <p:sldId id="272" r:id="rId7"/>
    <p:sldId id="303" r:id="rId8"/>
    <p:sldId id="273" r:id="rId9"/>
    <p:sldId id="305" r:id="rId10"/>
    <p:sldId id="304" r:id="rId11"/>
    <p:sldId id="274" r:id="rId12"/>
    <p:sldId id="306" r:id="rId13"/>
    <p:sldId id="309" r:id="rId14"/>
    <p:sldId id="308" r:id="rId15"/>
    <p:sldId id="307" r:id="rId16"/>
    <p:sldId id="275" r:id="rId17"/>
    <p:sldId id="314" r:id="rId18"/>
    <p:sldId id="313" r:id="rId19"/>
    <p:sldId id="312" r:id="rId20"/>
    <p:sldId id="311" r:id="rId21"/>
    <p:sldId id="310" r:id="rId22"/>
    <p:sldId id="276" r:id="rId23"/>
    <p:sldId id="277" r:id="rId24"/>
    <p:sldId id="278" r:id="rId25"/>
    <p:sldId id="279" r:id="rId26"/>
    <p:sldId id="318" r:id="rId27"/>
    <p:sldId id="317" r:id="rId28"/>
    <p:sldId id="316" r:id="rId29"/>
    <p:sldId id="315" r:id="rId30"/>
    <p:sldId id="280" r:id="rId31"/>
    <p:sldId id="281" r:id="rId32"/>
    <p:sldId id="282" r:id="rId33"/>
    <p:sldId id="283" r:id="rId34"/>
    <p:sldId id="284" r:id="rId35"/>
    <p:sldId id="319" r:id="rId36"/>
    <p:sldId id="329" r:id="rId37"/>
    <p:sldId id="285" r:id="rId38"/>
    <p:sldId id="322" r:id="rId39"/>
    <p:sldId id="321" r:id="rId40"/>
    <p:sldId id="320" r:id="rId41"/>
    <p:sldId id="323" r:id="rId42"/>
    <p:sldId id="286" r:id="rId43"/>
    <p:sldId id="327" r:id="rId44"/>
    <p:sldId id="326" r:id="rId45"/>
    <p:sldId id="325" r:id="rId46"/>
    <p:sldId id="324" r:id="rId47"/>
    <p:sldId id="287" r:id="rId48"/>
    <p:sldId id="328" r:id="rId49"/>
    <p:sldId id="300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4538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9230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041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0704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5965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65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6670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298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720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58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978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1A41D-AB7A-4BB4-A572-E657831C3F40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8EEBD-D058-45D6-8C84-38B04FE04D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63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22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371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Countable Space</a:t>
            </a:r>
          </a:p>
          <a:p>
            <a:r>
              <a:rPr lang="en-US" dirty="0" smtClean="0"/>
              <a:t>Hereditary Property</a:t>
            </a:r>
          </a:p>
          <a:p>
            <a:r>
              <a:rPr lang="en-US" dirty="0" smtClean="0"/>
              <a:t>Separation Axioms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728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First countability is preserved under open continuous surjection             OR</a:t>
            </a:r>
            <a:br>
              <a:rPr lang="en-US" sz="1800" dirty="0" smtClean="0">
                <a:latin typeface="Arial Black" pitchFamily="34" charset="0"/>
              </a:rPr>
            </a:br>
            <a:r>
              <a:rPr lang="en-US" sz="1800" dirty="0">
                <a:latin typeface="Arial Black" pitchFamily="34" charset="0"/>
              </a:rPr>
              <a:t>The continuous open surjective image of a first countable space is first countable.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826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algn="just"/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689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286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	</a:t>
            </a:r>
            <a:r>
              <a:rPr lang="en-US" sz="1800" dirty="0" smtClean="0">
                <a:latin typeface="Arial Black" pitchFamily="34" charset="0"/>
              </a:rPr>
              <a:t>A property of a space X is said to be hereditary</a:t>
            </a:r>
          </a:p>
        </p:txBody>
      </p:sp>
    </p:spTree>
    <p:extLst>
      <p:ext uri="{BB962C8B-B14F-4D97-AF65-F5344CB8AC3E}">
        <p14:creationId xmlns:p14="http://schemas.microsoft.com/office/powerpoint/2010/main" xmlns="" val="295086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	</a:t>
            </a:r>
            <a:r>
              <a:rPr lang="en-US" sz="1800" dirty="0" smtClean="0">
                <a:latin typeface="Arial Black" pitchFamily="34" charset="0"/>
              </a:rPr>
              <a:t>A property of a space X is said to be hereditary</a:t>
            </a:r>
          </a:p>
          <a:p>
            <a:pPr algn="just"/>
            <a:r>
              <a:rPr lang="en-US" sz="1800" dirty="0" smtClean="0">
                <a:latin typeface="Arial Black" pitchFamily="34" charset="0"/>
              </a:rPr>
              <a:t> if every subspace of X also possesses the same property.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55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there exists open set U of X such that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    y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8425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there exists open set U of X such that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    y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said 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axiom,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1511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there exists open set U of X such that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    y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said 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axiom,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X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axiom is called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2091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  <a:blipFill rotWithShape="1">
                <a:blip r:embed="rId3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3380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  <a:blipFill rotWithShape="1">
                <a:blip r:embed="rId2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1918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 : 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</a:rPr>
                      <m:t>   </m:t>
                    </m:r>
                    <m:r>
                      <a:rPr lang="en-US" sz="1800" b="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  <a:blipFill rotWithShape="1">
                <a:blip r:embed="rId2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3071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 : 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</a:rPr>
                      <m:t>   </m:t>
                    </m:r>
                    <m:r>
                      <a:rPr lang="en-US" sz="1800" b="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: </m:t>
                    </m:r>
                    <m:r>
                      <a:rPr lang="en-US" sz="18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  <a:blipFill rotWithShape="1">
                <a:blip r:embed="rId2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595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</p:spPr>
            <p:txBody>
              <a:bodyPr/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Then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 :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 : 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</a:rPr>
                      <m:t>   </m:t>
                    </m:r>
                    <m:r>
                      <a:rPr lang="en-US" sz="1800" b="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: </m:t>
                    </m:r>
                    <m:r>
                      <a:rPr lang="en-US" sz="1800" i="1" dirty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,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>
                            <a:latin typeface="Cambria Math"/>
                          </a:rPr>
                          <m:t>𝑎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This shows that X 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Space.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8458200" cy="4525963"/>
              </a:xfrm>
              <a:blipFill rotWithShape="1">
                <a:blip r:embed="rId2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88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</a:t>
                </a:r>
                <a:r>
                  <a:rPr lang="en-US" sz="2400" b="1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>
                    <a:latin typeface="Arial Black" pitchFamily="34" charset="0"/>
                  </a:rPr>
                  <a:t>Space)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5763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</a:t>
                </a:r>
                <a:r>
                  <a:rPr lang="en-US" sz="2400" b="1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>
                    <a:latin typeface="Arial Black" pitchFamily="34" charset="0"/>
                  </a:rPr>
                  <a:t>Space)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U,V of X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6302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</a:t>
                </a:r>
                <a:r>
                  <a:rPr lang="en-US" sz="2400" b="1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>
                    <a:latin typeface="Arial Black" pitchFamily="34" charset="0"/>
                  </a:rPr>
                  <a:t>Space)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U,V of X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U,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2550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</a:t>
                </a:r>
                <a:r>
                  <a:rPr lang="en-US" sz="2400" b="1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>
                    <a:latin typeface="Arial Black" pitchFamily="34" charset="0"/>
                  </a:rPr>
                  <a:t>Space)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U,V of X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U,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 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8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</a:t>
                </a:r>
                <a:r>
                  <a:rPr lang="en-US" sz="2400" b="1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>
                    <a:latin typeface="Arial Black" pitchFamily="34" charset="0"/>
                  </a:rPr>
                  <a:t>Space)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U,V of X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U,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 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said 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axiom.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9197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</a:t>
                </a:r>
                <a:r>
                  <a:rPr lang="en-US" sz="2400" b="1" dirty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>
                    <a:latin typeface="Arial Black" pitchFamily="34" charset="0"/>
                  </a:rPr>
                  <a:t>Space)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U,V of X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U,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x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 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said 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axiom.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X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axiom </a:t>
                </a:r>
                <a:r>
                  <a:rPr lang="en-US" sz="1800" dirty="0" smtClean="0">
                    <a:latin typeface="Arial Black" pitchFamily="34" charset="0"/>
                  </a:rPr>
                  <a:t>is called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0857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r>
              <a:rPr lang="en-US" b="1" dirty="0" smtClean="0"/>
              <a:t> 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 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not conversely as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 following example shows: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416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534400" cy="45259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X= {1,2}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space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not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534400" cy="4525963"/>
              </a:xfrm>
              <a:blipFill rotWithShape="1">
                <a:blip r:embed="rId3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9943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 cofinite space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space. (verify)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3543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dirty="0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/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1">
                <a:blip r:embed="rId3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0320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dirty="0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/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 V of X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1">
                <a:blip r:embed="rId4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9931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dirty="0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/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 V of X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 and U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1">
                <a:blip r:embed="rId4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484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dirty="0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/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 V of X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 and U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said 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axiom or Hausdorff property.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1">
                <a:blip r:embed="rId4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871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Definition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dirty="0" smtClean="0"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</p:spPr>
            <p:txBody>
              <a:bodyPr/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y,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 open sets U, V of X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U, y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 and U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V=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said to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axiom or Hausdorff property.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X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axiom is called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space </a:t>
                </a:r>
                <a:r>
                  <a:rPr lang="en-US" sz="1800" dirty="0" smtClean="0">
                    <a:latin typeface="Arial Black" pitchFamily="34" charset="0"/>
                  </a:rPr>
                  <a:t>or Hausdorff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534400" cy="4525963"/>
              </a:xfrm>
              <a:blipFill rotWithShape="1">
                <a:blip r:embed="rId3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4735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Every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space </a:t>
                </a:r>
                <a:r>
                  <a:rPr lang="en-US" sz="1800" dirty="0" smtClean="0">
                    <a:latin typeface="Arial Black" pitchFamily="34" charset="0"/>
                  </a:rPr>
                  <a:t>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space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but not conversely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as the following example shows: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8874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b="1" dirty="0" smtClean="0">
                    <a:latin typeface="Arial Black" pitchFamily="34" charset="0"/>
                  </a:rPr>
                  <a:t>R </a:t>
                </a:r>
                <a:r>
                  <a:rPr lang="en-US" sz="1800" dirty="0" smtClean="0">
                    <a:latin typeface="Arial Black" pitchFamily="34" charset="0"/>
                  </a:rPr>
                  <a:t>be with the cofinite topology. Then R 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space </a:t>
                </a:r>
                <a:r>
                  <a:rPr lang="en-US" sz="1800" dirty="0" smtClean="0">
                    <a:latin typeface="Arial Black" pitchFamily="34" charset="0"/>
                  </a:rPr>
                  <a:t>but not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2153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X 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 as well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−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3155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Remark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Note that: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i="1" dirty="0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reverse implications do not hold in general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9775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458200" cy="1143000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 (Characterization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1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400" b="1" i="1" dirty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0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 Space)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458200" cy="1143000"/>
              </a:xfrm>
              <a:blipFill rotWithShape="1">
                <a:blip r:embed="rId3"/>
                <a:stretch>
                  <a:fillRect l="-1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A space X is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0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space if and only if each singleton in X is closed.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525963"/>
              </a:xfrm>
              <a:blipFill rotWithShape="1">
                <a:blip r:embed="rId4"/>
                <a:stretch>
                  <a:fillRect l="-576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6785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576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1782762"/>
              </a:xfrm>
            </p:spPr>
            <p:txBody>
              <a:bodyPr>
                <a:normAutofit/>
              </a:bodyPr>
              <a:lstStyle/>
              <a:p>
                <a:pPr marL="0" indent="0"/>
                <a:r>
                  <a:rPr lang="en-US" sz="2400" b="1" dirty="0" smtClean="0">
                    <a:latin typeface="Arial Black" pitchFamily="34" charset="0"/>
                  </a:rPr>
                  <a:t>Theorem</a:t>
                </a:r>
                <a:r>
                  <a:rPr lang="en-US" sz="2000" b="1" dirty="0" smtClean="0">
                    <a:latin typeface="Arial Black" pitchFamily="34" charset="0"/>
                  </a:rPr>
                  <a:t>. </a:t>
                </a:r>
                <a:r>
                  <a:rPr lang="en-US" sz="2000" dirty="0">
                    <a:latin typeface="Arial Black" pitchFamily="34" charset="0"/>
                  </a:rPr>
                  <a:t>The property if being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000" i="1" dirty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i="1" dirty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space,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𝑖</m:t>
                    </m:r>
                    <m:r>
                      <a:rPr lang="en-US" sz="2000" i="1">
                        <a:latin typeface="Cambria Math"/>
                      </a:rPr>
                      <m:t>=0,1,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is a </a:t>
                </a:r>
                <a:br>
                  <a:rPr lang="en-US" sz="2000" dirty="0">
                    <a:latin typeface="Arial Black" pitchFamily="34" charset="0"/>
                  </a:rPr>
                </a:br>
                <a:r>
                  <a:rPr lang="en-US" sz="2000" dirty="0">
                    <a:latin typeface="Arial Black" pitchFamily="34" charset="0"/>
                  </a:rPr>
                  <a:t>topological property.</a:t>
                </a:r>
                <a:br>
                  <a:rPr lang="en-US" sz="2000" dirty="0">
                    <a:latin typeface="Arial Black" pitchFamily="34" charset="0"/>
                  </a:rPr>
                </a:br>
                <a:r>
                  <a:rPr lang="en-US" sz="2000" dirty="0">
                    <a:latin typeface="Arial Black" pitchFamily="34" charset="0"/>
                  </a:rPr>
                  <a:t>hereditary property.</a:t>
                </a:r>
                <a:br>
                  <a:rPr lang="en-US" sz="2000" dirty="0">
                    <a:latin typeface="Arial Black" pitchFamily="34" charset="0"/>
                  </a:rPr>
                </a:br>
                <a:r>
                  <a:rPr lang="en-US" sz="2000" dirty="0">
                    <a:latin typeface="Arial Black" pitchFamily="34" charset="0"/>
                  </a:rPr>
                  <a:t>Productive property.</a:t>
                </a:r>
                <a:br>
                  <a:rPr lang="en-US" sz="2000" dirty="0">
                    <a:latin typeface="Arial Black" pitchFamily="34" charset="0"/>
                  </a:rPr>
                </a:br>
                <a:endParaRPr lang="en-US" sz="20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1782762"/>
              </a:xfrm>
              <a:blipFill rotWithShape="1">
                <a:blip r:embed="rId3"/>
                <a:stretch>
                  <a:fillRect l="-296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/>
          <a:lstStyle/>
          <a:p>
            <a:pPr marL="914400" lvl="1" indent="-514350">
              <a:buFont typeface="+mj-lt"/>
              <a:buAutoNum type="arabicPeriod"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551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603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855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4618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1655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5259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A bijective closed or open image of a Hausdorff space is Hausdorff. Hence the property of being a Hausdorff is topological.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Hausdorff property is hereditary.</a:t>
            </a:r>
          </a:p>
          <a:p>
            <a:pPr marL="514350" indent="-514350">
              <a:lnSpc>
                <a:spcPct val="15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Hausdorff property is productive.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082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8783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367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20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010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b="1" dirty="0" smtClean="0">
                    <a:latin typeface="Arial Black" pitchFamily="34" charset="0"/>
                  </a:rPr>
                  <a:t>Theorem. </a:t>
                </a:r>
                <a:r>
                  <a:rPr lang="en-US" sz="2000" dirty="0">
                    <a:latin typeface="Arial Black" pitchFamily="34" charset="0"/>
                  </a:rPr>
                  <a:t>If f : X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 Y is a continuous injection and Y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, Then X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000" dirty="0">
                            <a:latin typeface="Arial Black" pitchFamily="34" charset="0"/>
                          </a:rPr>
                          <m:t>T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Arial Black" pitchFamily="34" charset="0"/>
                  </a:rPr>
                  <a:t>.</a:t>
                </a:r>
                <a:endParaRPr lang="en-US" sz="24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943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923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 to You</a:t>
            </a:r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Dear Students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08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1475</TotalTime>
  <Words>79</Words>
  <Application>Microsoft Office PowerPoint</Application>
  <PresentationFormat>On-screen Show (4:3)</PresentationFormat>
  <Paragraphs>78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Set Topology MTH 251</vt:lpstr>
      <vt:lpstr>Lecture Plan</vt:lpstr>
      <vt:lpstr>Theorem. First countability is preserved under open continuous surjection             OR The continuous open surjective image of a first countable space is first countable.</vt:lpstr>
      <vt:lpstr>Slide 4</vt:lpstr>
      <vt:lpstr>Slide 5</vt:lpstr>
      <vt:lpstr>Definition</vt:lpstr>
      <vt:lpstr>Definition</vt:lpstr>
      <vt:lpstr> </vt:lpstr>
      <vt:lpstr> </vt:lpstr>
      <vt:lpstr> </vt:lpstr>
      <vt:lpstr>Example</vt:lpstr>
      <vt:lpstr>Example</vt:lpstr>
      <vt:lpstr>Example</vt:lpstr>
      <vt:lpstr>Example</vt:lpstr>
      <vt:lpstr>Example</vt:lpstr>
      <vt:lpstr> </vt:lpstr>
      <vt:lpstr> </vt:lpstr>
      <vt:lpstr> </vt:lpstr>
      <vt:lpstr> </vt:lpstr>
      <vt:lpstr> </vt:lpstr>
      <vt:lpstr> </vt:lpstr>
      <vt:lpstr>Remark </vt:lpstr>
      <vt:lpstr>Example</vt:lpstr>
      <vt:lpstr>Example</vt:lpstr>
      <vt:lpstr> </vt:lpstr>
      <vt:lpstr> </vt:lpstr>
      <vt:lpstr> </vt:lpstr>
      <vt:lpstr> </vt:lpstr>
      <vt:lpstr> </vt:lpstr>
      <vt:lpstr>Remark</vt:lpstr>
      <vt:lpstr>Example</vt:lpstr>
      <vt:lpstr>Example</vt:lpstr>
      <vt:lpstr>Remark</vt:lpstr>
      <vt:lpstr> </vt:lpstr>
      <vt:lpstr>Slide 35</vt:lpstr>
      <vt:lpstr>Slide 36</vt:lpstr>
      <vt:lpstr> </vt:lpstr>
      <vt:lpstr>Slide 38</vt:lpstr>
      <vt:lpstr>Slide 39</vt:lpstr>
      <vt:lpstr>Slide 40</vt:lpstr>
      <vt:lpstr>Slide 41</vt:lpstr>
      <vt:lpstr>Theorem</vt:lpstr>
      <vt:lpstr>Slide 43</vt:lpstr>
      <vt:lpstr>Slide 44</vt:lpstr>
      <vt:lpstr>Slide 45</vt:lpstr>
      <vt:lpstr>Slide 46</vt:lpstr>
      <vt:lpstr> </vt:lpstr>
      <vt:lpstr>Slide 48</vt:lpstr>
      <vt:lpstr>Slide 49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GENEREAL TOPOLOGY</dc:title>
  <dc:creator>MyUserName</dc:creator>
  <cp:lastModifiedBy>NTS</cp:lastModifiedBy>
  <cp:revision>85</cp:revision>
  <dcterms:created xsi:type="dcterms:W3CDTF">2012-12-14T06:19:34Z</dcterms:created>
  <dcterms:modified xsi:type="dcterms:W3CDTF">2012-12-19T05:05:31Z</dcterms:modified>
</cp:coreProperties>
</file>