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96" r:id="rId3"/>
    <p:sldId id="359" r:id="rId4"/>
    <p:sldId id="360" r:id="rId5"/>
    <p:sldId id="361" r:id="rId6"/>
    <p:sldId id="362" r:id="rId7"/>
    <p:sldId id="363" r:id="rId8"/>
    <p:sldId id="364" r:id="rId9"/>
    <p:sldId id="365" r:id="rId10"/>
    <p:sldId id="257" r:id="rId11"/>
    <p:sldId id="309" r:id="rId12"/>
    <p:sldId id="308" r:id="rId13"/>
    <p:sldId id="258" r:id="rId14"/>
    <p:sldId id="311" r:id="rId15"/>
    <p:sldId id="310" r:id="rId16"/>
    <p:sldId id="259" r:id="rId17"/>
    <p:sldId id="317" r:id="rId18"/>
    <p:sldId id="316" r:id="rId19"/>
    <p:sldId id="315" r:id="rId20"/>
    <p:sldId id="314" r:id="rId21"/>
    <p:sldId id="313" r:id="rId22"/>
    <p:sldId id="312" r:id="rId23"/>
    <p:sldId id="260" r:id="rId24"/>
    <p:sldId id="323" r:id="rId25"/>
    <p:sldId id="322" r:id="rId26"/>
    <p:sldId id="321" r:id="rId27"/>
    <p:sldId id="320" r:id="rId28"/>
    <p:sldId id="319" r:id="rId29"/>
    <p:sldId id="318" r:id="rId30"/>
    <p:sldId id="261" r:id="rId31"/>
    <p:sldId id="262" r:id="rId32"/>
    <p:sldId id="325" r:id="rId33"/>
    <p:sldId id="324" r:id="rId34"/>
    <p:sldId id="263" r:id="rId35"/>
    <p:sldId id="306" r:id="rId36"/>
    <p:sldId id="366" r:id="rId37"/>
    <p:sldId id="331" r:id="rId38"/>
    <p:sldId id="330" r:id="rId39"/>
    <p:sldId id="329" r:id="rId40"/>
    <p:sldId id="328" r:id="rId41"/>
    <p:sldId id="327" r:id="rId42"/>
    <p:sldId id="326" r:id="rId43"/>
    <p:sldId id="332" r:id="rId44"/>
    <p:sldId id="357" r:id="rId45"/>
    <p:sldId id="358" r:id="rId46"/>
    <p:sldId id="356" r:id="rId47"/>
    <p:sldId id="304" r:id="rId48"/>
    <p:sldId id="342" r:id="rId49"/>
    <p:sldId id="341" r:id="rId50"/>
    <p:sldId id="340" r:id="rId51"/>
    <p:sldId id="339" r:id="rId52"/>
    <p:sldId id="338" r:id="rId53"/>
    <p:sldId id="337" r:id="rId54"/>
    <p:sldId id="336" r:id="rId55"/>
    <p:sldId id="303" r:id="rId56"/>
    <p:sldId id="349" r:id="rId57"/>
    <p:sldId id="348" r:id="rId58"/>
    <p:sldId id="347" r:id="rId59"/>
    <p:sldId id="346" r:id="rId60"/>
    <p:sldId id="345" r:id="rId61"/>
    <p:sldId id="344" r:id="rId62"/>
    <p:sldId id="343" r:id="rId63"/>
    <p:sldId id="302" r:id="rId64"/>
    <p:sldId id="355" r:id="rId65"/>
    <p:sldId id="354" r:id="rId66"/>
    <p:sldId id="353" r:id="rId67"/>
    <p:sldId id="352" r:id="rId68"/>
    <p:sldId id="351" r:id="rId69"/>
    <p:sldId id="265" r:id="rId70"/>
    <p:sldId id="297" r:id="rId7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811" y="37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453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9230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041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0704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5965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65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6670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2982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7206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0584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9788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1A41D-AB7A-4BB4-A572-E657831C3F40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635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4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4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4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5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5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5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# </a:t>
            </a:r>
            <a:r>
              <a:rPr lang="en-US" sz="2800" dirty="0" smtClean="0">
                <a:latin typeface="Arial Black" pitchFamily="34" charset="0"/>
              </a:rPr>
              <a:t>20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72175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Plan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Topological property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Subspaces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Continuity w.r.t. spaces and subspaces</a:t>
            </a:r>
          </a:p>
          <a:p>
            <a:pPr>
              <a:lnSpc>
                <a:spcPct val="200000"/>
              </a:lnSpc>
            </a:pP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164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</p:spPr>
            <p:txBody>
              <a:bodyPr/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𝐓𝐡𝐞𝐨𝐫𝐞𝐦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is a base for a topological space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A is a subspace of X,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the collection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A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{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A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: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B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}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a base for  A.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  <a:blipFill rotWithShape="1">
                <a:blip r:embed="rId3" cstate="print"/>
                <a:stretch>
                  <a:fillRect l="-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7642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 smtClean="0">
                    <a:latin typeface="Arial Black" pitchFamily="34" charset="0"/>
                  </a:rPr>
                  <a:t>Example.</a:t>
                </a:r>
                <a:r>
                  <a:rPr lang="en-US" dirty="0" smtClean="0"/>
                  <a:t> </a:t>
                </a:r>
                <a:r>
                  <a:rPr lang="en-US" sz="21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/>
                      </a:rPr>
                      <m:t>𝑋</m:t>
                    </m:r>
                    <m:r>
                      <a:rPr lang="en-US" sz="2100" b="0" i="1" smtClean="0">
                        <a:latin typeface="Cambria Math"/>
                      </a:rPr>
                      <m:t>={</m:t>
                    </m:r>
                    <m:r>
                      <a:rPr lang="en-US" sz="2100" b="0" i="1" smtClean="0">
                        <a:latin typeface="Cambria Math"/>
                      </a:rPr>
                      <m:t>𝑎</m:t>
                    </m:r>
                    <m:r>
                      <a:rPr lang="en-US" sz="2100" b="0" i="1" smtClean="0">
                        <a:latin typeface="Cambria Math"/>
                      </a:rPr>
                      <m:t>,</m:t>
                    </m:r>
                    <m:r>
                      <a:rPr lang="en-US" sz="2100" b="0" i="1" smtClean="0">
                        <a:latin typeface="Cambria Math"/>
                      </a:rPr>
                      <m:t>𝑏</m:t>
                    </m:r>
                    <m:r>
                      <a:rPr lang="en-US" sz="2100" b="0" i="1" smtClean="0">
                        <a:latin typeface="Cambria Math"/>
                      </a:rPr>
                      <m:t>,</m:t>
                    </m:r>
                    <m:r>
                      <a:rPr lang="en-US" sz="2100" b="0" i="1" smtClean="0">
                        <a:latin typeface="Cambria Math"/>
                      </a:rPr>
                      <m:t>𝑐</m:t>
                    </m:r>
                    <m:r>
                      <a:rPr lang="en-US" sz="2100" b="0" i="1" smtClean="0">
                        <a:latin typeface="Cambria Math"/>
                      </a:rPr>
                      <m:t>,</m:t>
                    </m:r>
                    <m:r>
                      <a:rPr lang="en-US" sz="2100" b="0" i="1" smtClean="0">
                        <a:latin typeface="Cambria Math"/>
                      </a:rPr>
                      <m:t>𝑑</m:t>
                    </m:r>
                    <m:r>
                      <a:rPr lang="en-US" sz="2100" b="0" i="1" smtClean="0">
                        <a:latin typeface="Cambria Math"/>
                      </a:rPr>
                      <m:t>,</m:t>
                    </m:r>
                    <m:r>
                      <a:rPr lang="en-US" sz="2100" b="0" i="1" smtClean="0">
                        <a:latin typeface="Cambria Math"/>
                      </a:rPr>
                      <m:t>𝑒</m:t>
                    </m:r>
                    <m:r>
                      <a:rPr lang="en-US" sz="21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100" dirty="0" smtClean="0">
                    <a:latin typeface="Arial Black" pitchFamily="34" charset="0"/>
                  </a:rPr>
                  <a:t> and let </a:t>
                </a:r>
                <a14:m>
                  <m:oMath xmlns:m="http://schemas.openxmlformats.org/officeDocument/2006/math">
                    <m:r>
                      <a:rPr lang="en-US" sz="21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={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1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𝑏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</m:e>
                    </m:d>
                    <m:r>
                      <a:rPr lang="en-US" sz="2100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1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</m:d>
                    <m:r>
                      <a:rPr lang="en-US" sz="2100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1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𝑒</m:t>
                        </m:r>
                      </m:e>
                    </m:d>
                    <m:r>
                      <a:rPr lang="en-US" sz="2100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1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</m:e>
                    </m:d>
                    <m:r>
                      <a:rPr lang="en-US" sz="2100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1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</m:d>
                    <m:r>
                      <a:rPr lang="en-US" sz="2100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1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𝑏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</m:d>
                    <m:r>
                      <a:rPr lang="en-US" sz="2100" b="0" i="1" smtClean="0">
                        <a:latin typeface="Cambria Math"/>
                        <a:ea typeface="Cambria Math"/>
                      </a:rPr>
                      <m:t>, </m:t>
                    </m:r>
                    <m:d>
                      <m:dPr>
                        <m:begChr m:val="{"/>
                        <m:endChr m:val="}"/>
                        <m:ctrlPr>
                          <a:rPr lang="en-US" sz="21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𝑒</m:t>
                        </m:r>
                      </m:e>
                    </m:d>
                    <m:r>
                      <a:rPr lang="en-US" sz="21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r>
                  <a:rPr lang="en-US" sz="2100" dirty="0" smtClean="0">
                    <a:latin typeface="Arial Black" pitchFamily="34" charset="0"/>
                  </a:rPr>
                  <a:t> and let </a:t>
                </a:r>
                <a14:m>
                  <m:oMath xmlns:m="http://schemas.openxmlformats.org/officeDocument/2006/math">
                    <m:r>
                      <a:rPr lang="en-US" sz="210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={</m:t>
                    </m:r>
                    <m:r>
                      <a:rPr lang="en-US" sz="2100" i="1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2100" i="1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1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100" i="1">
                            <a:latin typeface="Cambria Math"/>
                            <a:ea typeface="Cambria Math"/>
                          </a:rPr>
                          <m:t>𝑐</m:t>
                        </m:r>
                      </m:e>
                    </m:d>
                    <m:r>
                      <a:rPr lang="en-US" sz="2100" i="1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1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100" i="1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</m:d>
                    <m:r>
                      <a:rPr lang="en-US" sz="2100" i="1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1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100" i="1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</m:d>
                    <m:r>
                      <a:rPr lang="en-US" sz="2100" i="1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1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𝑒</m:t>
                        </m:r>
                      </m:e>
                    </m:d>
                    <m:r>
                      <a:rPr lang="en-US" sz="2100" i="1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1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𝑏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2100" dirty="0" smtClean="0">
                    <a:latin typeface="Arial Black" pitchFamily="34" charset="0"/>
                  </a:rPr>
                  <a:t>} be a base for </a:t>
                </a:r>
                <a14:m>
                  <m:oMath xmlns:m="http://schemas.openxmlformats.org/officeDocument/2006/math">
                    <m:r>
                      <a:rPr lang="en-US" sz="21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2100" dirty="0" smtClean="0">
                    <a:latin typeface="Arial Black" pitchFamily="34" charset="0"/>
                  </a:rPr>
                  <a:t>. Find the base for the subspace whose ground set is </a:t>
                </a: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/>
                      </a:rPr>
                      <m:t>𝐴</m:t>
                    </m:r>
                    <m:r>
                      <a:rPr lang="en-US" sz="2100" b="0" i="1" smtClean="0">
                        <a:latin typeface="Cambria Math"/>
                      </a:rPr>
                      <m:t>={</m:t>
                    </m:r>
                    <m:r>
                      <a:rPr lang="en-US" sz="2100" b="0" i="1" smtClean="0">
                        <a:latin typeface="Cambria Math"/>
                      </a:rPr>
                      <m:t>𝑏</m:t>
                    </m:r>
                    <m:r>
                      <a:rPr lang="en-US" sz="2100" b="0" i="1" smtClean="0">
                        <a:latin typeface="Cambria Math"/>
                      </a:rPr>
                      <m:t>,</m:t>
                    </m:r>
                    <m:r>
                      <a:rPr lang="en-US" sz="2100" b="0" i="1" smtClean="0">
                        <a:latin typeface="Cambria Math"/>
                      </a:rPr>
                      <m:t>𝑑</m:t>
                    </m:r>
                    <m:r>
                      <a:rPr lang="en-US" sz="2100" b="0" i="1" smtClean="0">
                        <a:latin typeface="Cambria Math"/>
                      </a:rPr>
                      <m:t>,</m:t>
                    </m:r>
                    <m:r>
                      <a:rPr lang="en-US" sz="2100" b="0" i="1" smtClean="0">
                        <a:latin typeface="Cambria Math"/>
                      </a:rPr>
                      <m:t>𝑒</m:t>
                    </m:r>
                    <m:r>
                      <a:rPr lang="en-US" sz="21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21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 cstate="print"/>
                <a:stretch>
                  <a:fillRect l="-1259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6040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Exercise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/>
                <a:r>
                  <a:rPr lang="en-US" sz="2400" dirty="0" smtClean="0">
                    <a:latin typeface="Arial Black" pitchFamily="34" charset="0"/>
                  </a:rPr>
                  <a:t>Q#1</a:t>
                </a:r>
                <a:r>
                  <a:rPr lang="en-US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X be a non-empty set and let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be the discrete topology on X. Let A be a non-empty subset of X. show that the relative topology on A is also discrete.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1752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5692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</p:spPr>
            <p:txBody>
              <a:bodyPr/>
              <a:lstStyle/>
              <a:p>
                <a:pPr algn="just"/>
                <a:r>
                  <a:rPr lang="en-US" sz="2400" dirty="0" smtClean="0">
                    <a:latin typeface="Arial Black" pitchFamily="34" charset="0"/>
                  </a:rPr>
                  <a:t>Q#2.</a:t>
                </a:r>
                <a:r>
                  <a:rPr lang="en-US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and let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∅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topology on X. Find the relative topology on each of the following subsets of X:</a:t>
                </a:r>
              </a:p>
              <a:p>
                <a:pPr marL="571500" indent="-571500" algn="just">
                  <a:buFont typeface="+mj-lt"/>
                  <a:buAutoNum type="romanLcPeriod"/>
                </a:pPr>
                <a:r>
                  <a:rPr lang="en-US" sz="1800" dirty="0" smtClean="0">
                    <a:latin typeface="Arial Black" pitchFamily="34" charset="0"/>
                  </a:rPr>
                  <a:t>A=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571500" indent="-571500" algn="just">
                  <a:buFont typeface="+mj-lt"/>
                  <a:buAutoNum type="romanLcPeriod"/>
                </a:pPr>
                <a:r>
                  <a:rPr lang="en-US" sz="1800" dirty="0" smtClean="0">
                    <a:latin typeface="Arial Black" pitchFamily="34" charset="0"/>
                  </a:rPr>
                  <a:t>B=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571500" indent="-571500" algn="just">
                  <a:buFont typeface="+mj-lt"/>
                  <a:buAutoNum type="romanLcPeriod"/>
                </a:pPr>
                <a:r>
                  <a:rPr lang="en-US" sz="1800" dirty="0" smtClean="0">
                    <a:latin typeface="Arial Black" pitchFamily="34" charset="0"/>
                  </a:rPr>
                  <a:t>C=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571500" indent="-571500" algn="just">
                  <a:buFont typeface="+mj-lt"/>
                  <a:buAutoNum type="romanLcPeriod"/>
                </a:pPr>
                <a:r>
                  <a:rPr lang="en-US" sz="1800" dirty="0" smtClean="0">
                    <a:latin typeface="Arial Black" pitchFamily="34" charset="0"/>
                  </a:rPr>
                  <a:t>D=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 algn="just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Indicate the sets which are open (closed) in the subspace so obtained, but are not open (closed) in the given topological space.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  <a:blipFill rotWithShape="1">
                <a:blip r:embed="rId3" cstate="print"/>
                <a:stretch>
                  <a:fillRect l="-1009" r="-5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0822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382000" cy="6248400"/>
          </a:xfrm>
        </p:spPr>
        <p:txBody>
          <a:bodyPr/>
          <a:lstStyle/>
          <a:p>
            <a:r>
              <a:rPr lang="en-US" sz="2400" b="1" dirty="0" smtClean="0">
                <a:latin typeface="Arial Black" pitchFamily="34" charset="0"/>
              </a:rPr>
              <a:t>Q#3</a:t>
            </a:r>
            <a:r>
              <a:rPr lang="en-US" dirty="0" smtClean="0"/>
              <a:t>. </a:t>
            </a:r>
            <a:r>
              <a:rPr lang="en-US" sz="1800" dirty="0" smtClean="0">
                <a:latin typeface="Arial Black" pitchFamily="34" charset="0"/>
              </a:rPr>
              <a:t>if A is a subspace of X and B is a subspace of A, prove that B is subspace of X.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66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</p:spPr>
            <p:txBody>
              <a:bodyPr/>
              <a:lstStyle/>
              <a:p>
                <a:pPr algn="just"/>
                <a:r>
                  <a:rPr lang="en-US" sz="2400" b="1" dirty="0" smtClean="0">
                    <a:latin typeface="Arial Black" pitchFamily="34" charset="0"/>
                  </a:rPr>
                  <a:t>Q#4</a:t>
                </a:r>
                <a:r>
                  <a:rPr lang="en-US" b="1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be the usual topology on the real line R. Determine whether or not the following subsets of the subspace [1,3] are open in the relative topology:</a:t>
                </a:r>
              </a:p>
              <a:p>
                <a:pPr marL="571500" indent="-571500" algn="just">
                  <a:buFont typeface="+mj-lt"/>
                  <a:buAutoNum type="romanLcPeriod"/>
                </a:pPr>
                <a:r>
                  <a:rPr lang="en-US" sz="1800" dirty="0" smtClean="0">
                    <a:latin typeface="Arial Black" pitchFamily="34" charset="0"/>
                  </a:rPr>
                  <a:t>[1, 2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sz="1800" i="1" smtClean="0">
                            <a:latin typeface="Cambria Math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e>
                      </m:mr>
                      <m:mr>
                        <m:e>
                          <m:acc>
                            <m:accPr>
                              <m:chr m:val="̅"/>
                              <m:ctrlPr>
                                <a:rPr lang="en-US" sz="180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</m:acc>
                        </m:e>
                      </m:mr>
                    </m:m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[,</a:t>
                </a:r>
              </a:p>
              <a:p>
                <a:pPr marL="571500" indent="-571500" algn="just">
                  <a:buFont typeface="+mj-lt"/>
                  <a:buAutoNum type="romanLcPeriod"/>
                </a:pPr>
                <a:r>
                  <a:rPr lang="en-US" sz="1800" dirty="0" smtClean="0">
                    <a:latin typeface="Arial Black" pitchFamily="34" charset="0"/>
                  </a:rPr>
                  <a:t>]1  5/7, 3],</a:t>
                </a:r>
              </a:p>
              <a:p>
                <a:pPr marL="571500" indent="-571500" algn="just">
                  <a:buFont typeface="+mj-lt"/>
                  <a:buAutoNum type="romanLcPeriod"/>
                </a:pPr>
                <a:r>
                  <a:rPr lang="en-US" sz="1800" dirty="0" smtClean="0">
                    <a:latin typeface="Arial Black" pitchFamily="34" charset="0"/>
                  </a:rPr>
                  <a:t>]1,  5/2].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  <a:blipFill rotWithShape="1">
                <a:blip r:embed="rId3" cstate="print"/>
                <a:stretch>
                  <a:fillRect l="-1009" t="-1268" r="-5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7607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52400"/>
                <a:ext cx="8991600" cy="6324600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Q#5</a:t>
                </a:r>
                <a:r>
                  <a:rPr lang="en-US" sz="1800" b="1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and let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∅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1800" b="0" i="0" dirty="0" smtClean="0">
                            <a:latin typeface="Arial Black" pitchFamily="34" charset="0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𝑓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1800" b="1" dirty="0">
                    <a:latin typeface="Arial Black" pitchFamily="34" charset="0"/>
                  </a:rPr>
                  <a:t> </a:t>
                </a:r>
                <a:r>
                  <a:rPr lang="en-US" sz="1800" b="1" dirty="0" smtClean="0">
                    <a:latin typeface="Arial Black" pitchFamily="34" charset="0"/>
                  </a:rPr>
                  <a:t>     </a:t>
                </a:r>
                <a:r>
                  <a:rPr lang="en-US" sz="1800" dirty="0" smtClean="0">
                    <a:latin typeface="Arial Black" pitchFamily="34" charset="0"/>
                  </a:rPr>
                  <a:t> be a topology on X. Let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𝑒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𝑐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𝑐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𝑑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𝑒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𝑓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base for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Find a   base for each of the subspaces whose ground sets are :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sz="1800" dirty="0" smtClean="0">
                    <a:latin typeface="Arial Black" pitchFamily="34" charset="0"/>
                  </a:rPr>
                  <a:t>A=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sz="1800" dirty="0" smtClean="0">
                    <a:latin typeface="Arial Black" pitchFamily="34" charset="0"/>
                  </a:rPr>
                  <a:t>B=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sz="1800" dirty="0" smtClean="0">
                    <a:latin typeface="Arial Black" pitchFamily="34" charset="0"/>
                  </a:rPr>
                  <a:t>C=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Hence find the relative topologies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A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B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𝑎𝑛𝑑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C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.</m:t>
                        </m:r>
                      </m:sub>
                    </m:sSub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52400"/>
                <a:ext cx="8991600" cy="6324600"/>
              </a:xfrm>
              <a:blipFill rotWithShape="1">
                <a:blip r:embed="rId2" cstate="print"/>
                <a:stretch>
                  <a:fillRect l="-949" t="-771" r="-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2555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TOPOLOGICAL Property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50292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Recall that if X, Y are homeomorphic, then open sets of Y are the images of the open sets of X and  open  sets of X are the inverse images of the open sets of Y. Therefore any property of X expressed entirely in terms of set operations and open sets is also possessed by each space homeomorphic to X.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214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TOPOLOGICAL Property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50292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Recall that if X, Y are homeomorphic, then open sets of Y are the images of the open sets of X and  open  sets of X are the inverse images of the open sets of Y. Therefore any property of X expressed entirely in terms of set operations and open sets is also possessed by each space homeomorphic to X.</a:t>
            </a:r>
          </a:p>
          <a:p>
            <a:pPr algn="just"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  length, angle, boundedness,  Cauchy  sequences, straightness and being triangular or circular are not topological properties. 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030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TOPOLOGICAL Property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50292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Recall that if X, Y are homeomorphic, then open sets of Y are the images of the open sets of X and  open  sets of X are the inverse images of the open sets of Y. Therefore any property of X expressed entirely in terms of set operations and open sets is also possessed by each space homeomorphic to X.</a:t>
            </a:r>
          </a:p>
          <a:p>
            <a:pPr algn="just"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  length angle, boundedness,  Cauchy  sequences, straightness and being triangular or circular are not topological properties. </a:t>
            </a:r>
          </a:p>
          <a:p>
            <a:pPr algn="just"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Whereas limit point, interior, nbd, boundary and first/second countability are topological properties.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362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 (Topological property)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dirty="0" smtClean="0">
                <a:latin typeface="Arial Black" pitchFamily="34" charset="0"/>
              </a:rPr>
              <a:t>A topological property is a property which, 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769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 (Topological property)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dirty="0" smtClean="0">
                <a:latin typeface="Arial Black" pitchFamily="34" charset="0"/>
              </a:rPr>
              <a:t>A topological property is a property which, </a:t>
            </a:r>
          </a:p>
          <a:p>
            <a:pPr lvl="1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dirty="0" smtClean="0">
                <a:latin typeface="Arial Black" pitchFamily="34" charset="0"/>
              </a:rPr>
              <a:t>if possessed by a topological space, 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261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 (Topological property)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dirty="0" smtClean="0">
                <a:latin typeface="Arial Black" pitchFamily="34" charset="0"/>
              </a:rPr>
              <a:t>A topological property is a property which, </a:t>
            </a:r>
          </a:p>
          <a:p>
            <a:pPr lvl="1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dirty="0" smtClean="0">
                <a:latin typeface="Arial Black" pitchFamily="34" charset="0"/>
              </a:rPr>
              <a:t>if possessed by a topological space, </a:t>
            </a:r>
          </a:p>
          <a:p>
            <a:pPr lvl="1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dirty="0" smtClean="0">
                <a:latin typeface="Arial Black" pitchFamily="34" charset="0"/>
              </a:rPr>
              <a:t>is also possessed by all topological spaces homeomorphic to that space.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518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25963"/>
          </a:xfrm>
        </p:spPr>
        <p:txBody>
          <a:bodyPr>
            <a:noAutofit/>
          </a:bodyPr>
          <a:lstStyle/>
          <a:p>
            <a:pPr marL="377190" indent="-285750" algn="just">
              <a:lnSpc>
                <a:spcPct val="150000"/>
              </a:lnSpc>
              <a:spcBef>
                <a:spcPts val="0"/>
              </a:spcBef>
            </a:pPr>
            <a:r>
              <a:rPr lang="en-US" sz="1800" dirty="0" smtClean="0">
                <a:latin typeface="Arial Black" pitchFamily="34" charset="0"/>
              </a:rPr>
              <a:t>Let X =(-1,1) and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04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8610600" cy="4525963"/>
              </a:xfrm>
            </p:spPr>
            <p:txBody>
              <a:bodyPr>
                <a:noAutofit/>
              </a:bodyPr>
              <a:lstStyle/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Let X =(-1,1) </a:t>
                </a:r>
                <a:r>
                  <a:rPr lang="en-US" sz="1800" dirty="0" smtClean="0">
                    <a:latin typeface="Arial Black" pitchFamily="34" charset="0"/>
                  </a:rPr>
                  <a:t>and </a:t>
                </a:r>
              </a:p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f</a:t>
                </a:r>
                <a:r>
                  <a:rPr lang="en-US" sz="1800" dirty="0" smtClean="0">
                    <a:latin typeface="Arial Black" pitchFamily="34" charset="0"/>
                  </a:rPr>
                  <a:t>: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r>
                  <a:rPr lang="en-US" sz="1800" dirty="0" smtClean="0">
                    <a:latin typeface="Arial Black" pitchFamily="34" charset="0"/>
                  </a:rPr>
                  <a:t>defined by f(x)=tan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x/2. 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8610600" cy="4525963"/>
              </a:xfr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4722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8610600" cy="4525963"/>
              </a:xfrm>
            </p:spPr>
            <p:txBody>
              <a:bodyPr>
                <a:noAutofit/>
              </a:bodyPr>
              <a:lstStyle/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Let X =(-1,1) and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f</a:t>
                </a:r>
                <a:r>
                  <a:rPr lang="en-US" sz="1800" dirty="0" smtClean="0">
                    <a:latin typeface="Arial Black" pitchFamily="34" charset="0"/>
                  </a:rPr>
                  <a:t>: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r>
                  <a:rPr lang="en-US" sz="1800" dirty="0" smtClean="0">
                    <a:latin typeface="Arial Black" pitchFamily="34" charset="0"/>
                  </a:rPr>
                  <a:t>defined by f(x)=tan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x/2.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:r>
                  <a:rPr lang="en-US" sz="1800" dirty="0" smtClean="0">
                    <a:latin typeface="Arial Black" pitchFamily="34" charset="0"/>
                  </a:rPr>
                  <a:t>f is a homeomorphism and </a:t>
                </a:r>
                <a:r>
                  <a:rPr lang="en-US" sz="1800" dirty="0" smtClean="0">
                    <a:latin typeface="Arial Black" pitchFamily="34" charset="0"/>
                  </a:rPr>
                  <a:t>therefore (-</a:t>
                </a:r>
                <a:r>
                  <a:rPr lang="en-US" sz="1800" dirty="0" smtClean="0">
                    <a:latin typeface="Arial Black" pitchFamily="34" charset="0"/>
                  </a:rPr>
                  <a:t>1,1)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≃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R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8610600" cy="4525963"/>
              </a:xfr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8100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8610600" cy="4525963"/>
              </a:xfrm>
            </p:spPr>
            <p:txBody>
              <a:bodyPr>
                <a:noAutofit/>
              </a:bodyPr>
              <a:lstStyle/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Let X =(-1,1) and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f</a:t>
                </a:r>
                <a:r>
                  <a:rPr lang="en-US" sz="1800" dirty="0" smtClean="0">
                    <a:latin typeface="Arial Black" pitchFamily="34" charset="0"/>
                  </a:rPr>
                  <a:t>: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r>
                  <a:rPr lang="en-US" sz="1800" dirty="0" smtClean="0">
                    <a:latin typeface="Arial Black" pitchFamily="34" charset="0"/>
                  </a:rPr>
                  <a:t>defined by f(x)=tan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x/2.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:r>
                  <a:rPr lang="en-US" sz="1800" dirty="0" smtClean="0">
                    <a:latin typeface="Arial Black" pitchFamily="34" charset="0"/>
                  </a:rPr>
                  <a:t>f is a homeomorphism and </a:t>
                </a:r>
                <a:r>
                  <a:rPr lang="en-US" sz="1800" dirty="0" smtClean="0">
                    <a:latin typeface="Arial Black" pitchFamily="34" charset="0"/>
                  </a:rPr>
                  <a:t>therefore (-</a:t>
                </a:r>
                <a:r>
                  <a:rPr lang="en-US" sz="1800" dirty="0" smtClean="0">
                    <a:latin typeface="Arial Black" pitchFamily="34" charset="0"/>
                  </a:rPr>
                  <a:t>1,1)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≃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endParaRPr lang="en-US" sz="1800" b="1" dirty="0" smtClean="0">
                  <a:latin typeface="Arial Black" pitchFamily="34" charset="0"/>
                </a:endParaRPr>
              </a:p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Note </a:t>
                </a:r>
                <a:r>
                  <a:rPr lang="en-US" sz="1800" dirty="0" smtClean="0">
                    <a:latin typeface="Arial Black" pitchFamily="34" charset="0"/>
                  </a:rPr>
                  <a:t>that (-1,1), </a:t>
                </a:r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r>
                  <a:rPr lang="en-US" sz="1800" dirty="0" smtClean="0">
                    <a:latin typeface="Arial Black" pitchFamily="34" charset="0"/>
                  </a:rPr>
                  <a:t>have different lengths, 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8610600" cy="4525963"/>
              </a:xfr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0229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8610600" cy="4525963"/>
              </a:xfrm>
            </p:spPr>
            <p:txBody>
              <a:bodyPr>
                <a:noAutofit/>
              </a:bodyPr>
              <a:lstStyle/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Let X =(-1,1) and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f</a:t>
                </a:r>
                <a:r>
                  <a:rPr lang="en-US" sz="1800" dirty="0" smtClean="0">
                    <a:latin typeface="Arial Black" pitchFamily="34" charset="0"/>
                  </a:rPr>
                  <a:t>: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r>
                  <a:rPr lang="en-US" sz="1800" dirty="0" smtClean="0">
                    <a:latin typeface="Arial Black" pitchFamily="34" charset="0"/>
                  </a:rPr>
                  <a:t>defined by f(x)=tan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x/2.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:r>
                  <a:rPr lang="en-US" sz="1800" dirty="0" smtClean="0">
                    <a:latin typeface="Arial Black" pitchFamily="34" charset="0"/>
                  </a:rPr>
                  <a:t>f is a homeomorphism and </a:t>
                </a:r>
                <a:r>
                  <a:rPr lang="en-US" sz="1800" dirty="0" smtClean="0">
                    <a:latin typeface="Arial Black" pitchFamily="34" charset="0"/>
                  </a:rPr>
                  <a:t>therefore (-</a:t>
                </a:r>
                <a:r>
                  <a:rPr lang="en-US" sz="1800" dirty="0" smtClean="0">
                    <a:latin typeface="Arial Black" pitchFamily="34" charset="0"/>
                  </a:rPr>
                  <a:t>1,1)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≃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endParaRPr lang="en-US" sz="1800" b="1" dirty="0" smtClean="0">
                  <a:latin typeface="Arial Black" pitchFamily="34" charset="0"/>
                </a:endParaRPr>
              </a:p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Note </a:t>
                </a:r>
                <a:r>
                  <a:rPr lang="en-US" sz="1800" dirty="0" smtClean="0">
                    <a:latin typeface="Arial Black" pitchFamily="34" charset="0"/>
                  </a:rPr>
                  <a:t>that (-1,1), </a:t>
                </a:r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r>
                  <a:rPr lang="en-US" sz="1800" dirty="0" smtClean="0">
                    <a:latin typeface="Arial Black" pitchFamily="34" charset="0"/>
                  </a:rPr>
                  <a:t>have different lengths,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therefore  </a:t>
                </a:r>
                <a:r>
                  <a:rPr lang="en-US" sz="1800" dirty="0" smtClean="0">
                    <a:latin typeface="Arial Black" pitchFamily="34" charset="0"/>
                  </a:rPr>
                  <a:t>‘length’ is not a topological property. 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8610600" cy="4525963"/>
              </a:xfr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7120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8610600" cy="4525963"/>
              </a:xfrm>
            </p:spPr>
            <p:txBody>
              <a:bodyPr>
                <a:noAutofit/>
              </a:bodyPr>
              <a:lstStyle/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Let X =(-1,1) and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f</a:t>
                </a:r>
                <a:r>
                  <a:rPr lang="en-US" sz="1800" dirty="0" smtClean="0">
                    <a:latin typeface="Arial Black" pitchFamily="34" charset="0"/>
                  </a:rPr>
                  <a:t>: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r>
                  <a:rPr lang="en-US" sz="1800" dirty="0" smtClean="0">
                    <a:latin typeface="Arial Black" pitchFamily="34" charset="0"/>
                  </a:rPr>
                  <a:t>defined by f(x)=tan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x/2.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:r>
                  <a:rPr lang="en-US" sz="1800" dirty="0" smtClean="0">
                    <a:latin typeface="Arial Black" pitchFamily="34" charset="0"/>
                  </a:rPr>
                  <a:t>f is a homeomorphism and </a:t>
                </a:r>
                <a:r>
                  <a:rPr lang="en-US" sz="1800" dirty="0" smtClean="0">
                    <a:latin typeface="Arial Black" pitchFamily="34" charset="0"/>
                  </a:rPr>
                  <a:t>therefore (-</a:t>
                </a:r>
                <a:r>
                  <a:rPr lang="en-US" sz="1800" dirty="0" smtClean="0">
                    <a:latin typeface="Arial Black" pitchFamily="34" charset="0"/>
                  </a:rPr>
                  <a:t>1,1)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≃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endParaRPr lang="en-US" sz="1800" b="1" dirty="0" smtClean="0">
                  <a:latin typeface="Arial Black" pitchFamily="34" charset="0"/>
                </a:endParaRPr>
              </a:p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Note </a:t>
                </a:r>
                <a:r>
                  <a:rPr lang="en-US" sz="1800" dirty="0" smtClean="0">
                    <a:latin typeface="Arial Black" pitchFamily="34" charset="0"/>
                  </a:rPr>
                  <a:t>that (-1,1), </a:t>
                </a:r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r>
                  <a:rPr lang="en-US" sz="1800" dirty="0" smtClean="0">
                    <a:latin typeface="Arial Black" pitchFamily="34" charset="0"/>
                  </a:rPr>
                  <a:t>have different lengths,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therefore  </a:t>
                </a:r>
                <a:r>
                  <a:rPr lang="en-US" sz="1800" dirty="0" smtClean="0">
                    <a:latin typeface="Arial Black" pitchFamily="34" charset="0"/>
                  </a:rPr>
                  <a:t>‘length’ is not a topological property.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Also </a:t>
                </a:r>
                <a:r>
                  <a:rPr lang="en-US" sz="1800" dirty="0" smtClean="0">
                    <a:latin typeface="Arial Black" pitchFamily="34" charset="0"/>
                  </a:rPr>
                  <a:t>X is bounded and </a:t>
                </a:r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r>
                  <a:rPr lang="en-US" sz="1800" dirty="0" smtClean="0">
                    <a:latin typeface="Arial Black" pitchFamily="34" charset="0"/>
                  </a:rPr>
                  <a:t>is not bounded, 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8610600" cy="4525963"/>
              </a:xfr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2888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8610600" cy="4525963"/>
              </a:xfrm>
            </p:spPr>
            <p:txBody>
              <a:bodyPr>
                <a:noAutofit/>
              </a:bodyPr>
              <a:lstStyle/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Let X =(-1,1) and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f</a:t>
                </a:r>
                <a:r>
                  <a:rPr lang="en-US" sz="1800" dirty="0" smtClean="0">
                    <a:latin typeface="Arial Black" pitchFamily="34" charset="0"/>
                  </a:rPr>
                  <a:t>: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r>
                  <a:rPr lang="en-US" sz="1800" dirty="0" smtClean="0">
                    <a:latin typeface="Arial Black" pitchFamily="34" charset="0"/>
                  </a:rPr>
                  <a:t>defined by f(x)=tan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x/2.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:r>
                  <a:rPr lang="en-US" sz="1800" dirty="0" smtClean="0">
                    <a:latin typeface="Arial Black" pitchFamily="34" charset="0"/>
                  </a:rPr>
                  <a:t>f is a homeomorphism and </a:t>
                </a:r>
                <a:r>
                  <a:rPr lang="en-US" sz="1800" dirty="0" smtClean="0">
                    <a:latin typeface="Arial Black" pitchFamily="34" charset="0"/>
                  </a:rPr>
                  <a:t>therefore (-</a:t>
                </a:r>
                <a:r>
                  <a:rPr lang="en-US" sz="1800" dirty="0" smtClean="0">
                    <a:latin typeface="Arial Black" pitchFamily="34" charset="0"/>
                  </a:rPr>
                  <a:t>1,1)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≃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endParaRPr lang="en-US" sz="1800" b="1" dirty="0" smtClean="0">
                  <a:latin typeface="Arial Black" pitchFamily="34" charset="0"/>
                </a:endParaRPr>
              </a:p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Note </a:t>
                </a:r>
                <a:r>
                  <a:rPr lang="en-US" sz="1800" dirty="0" smtClean="0">
                    <a:latin typeface="Arial Black" pitchFamily="34" charset="0"/>
                  </a:rPr>
                  <a:t>that (-1,1), </a:t>
                </a:r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r>
                  <a:rPr lang="en-US" sz="1800" dirty="0" smtClean="0">
                    <a:latin typeface="Arial Black" pitchFamily="34" charset="0"/>
                  </a:rPr>
                  <a:t>have different lengths,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therefore  </a:t>
                </a:r>
                <a:r>
                  <a:rPr lang="en-US" sz="1800" dirty="0" smtClean="0">
                    <a:latin typeface="Arial Black" pitchFamily="34" charset="0"/>
                  </a:rPr>
                  <a:t>‘length’ is not a topological property.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Also </a:t>
                </a:r>
                <a:r>
                  <a:rPr lang="en-US" sz="1800" dirty="0" smtClean="0">
                    <a:latin typeface="Arial Black" pitchFamily="34" charset="0"/>
                  </a:rPr>
                  <a:t>X is bounded and </a:t>
                </a:r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r>
                  <a:rPr lang="en-US" sz="1800" dirty="0" smtClean="0">
                    <a:latin typeface="Arial Black" pitchFamily="34" charset="0"/>
                  </a:rPr>
                  <a:t>is not bounded,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377190" indent="-28575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therefore </a:t>
                </a:r>
                <a:r>
                  <a:rPr lang="en-US" sz="1800" dirty="0" smtClean="0">
                    <a:latin typeface="Arial Black" pitchFamily="34" charset="0"/>
                  </a:rPr>
                  <a:t>‘boundedness’ is not a topological property. 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8610600" cy="4525963"/>
              </a:xfr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7135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 smtClean="0">
                <a:latin typeface="Arial Black" pitchFamily="34" charset="0"/>
              </a:rPr>
              <a:t>Example.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8458200" cy="4525963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f:(</a:t>
                </a:r>
                <a:r>
                  <a:rPr lang="en-US" sz="1800" dirty="0" smtClean="0">
                    <a:latin typeface="Arial Black" pitchFamily="34" charset="0"/>
                  </a:rPr>
                  <a:t>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(0,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defined by f(x) =1/x, then f is homeomorphism. 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8458200" cy="4525963"/>
              </a:xfrm>
              <a:blipFill rotWithShape="1">
                <a:blip r:embed="rId3" cstate="print"/>
                <a:stretch>
                  <a:fillRect l="-505" r="-5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6665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 smtClean="0">
                <a:latin typeface="Arial Black" pitchFamily="34" charset="0"/>
              </a:rPr>
              <a:t>Example.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8458200" cy="4525963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f : (0,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(0,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defined by f(x) =1/x, then f is homeomorphism.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Consider </a:t>
                </a:r>
                <a:r>
                  <a:rPr lang="en-US" sz="1800" dirty="0" smtClean="0">
                    <a:latin typeface="Arial Black" pitchFamily="34" charset="0"/>
                  </a:rPr>
                  <a:t>the </a:t>
                </a:r>
                <a:r>
                  <a:rPr lang="en-US" sz="1800" dirty="0" smtClean="0">
                    <a:latin typeface="Arial Black" pitchFamily="34" charset="0"/>
                  </a:rPr>
                  <a:t>sequences</a:t>
                </a: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8458200" cy="4525963"/>
              </a:xfrm>
              <a:blipFill rotWithShape="1">
                <a:blip r:embed="rId2" cstate="print"/>
                <a:stretch>
                  <a:fillRect l="-505" r="-5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7779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 smtClean="0">
                <a:latin typeface="Arial Black" pitchFamily="34" charset="0"/>
              </a:rPr>
              <a:t>Example.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8458200" cy="4525963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f : (0,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(0,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defined by f(x) =1/x, then f is homeomorphism. Consider the sequences</a:t>
                </a:r>
              </a:p>
              <a:p>
                <a:pPr marL="457200" lvl="1" indent="0" algn="just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= (1, 1/2,1/3, … ) </a:t>
                </a: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8458200" cy="4525963"/>
              </a:xfrm>
              <a:blipFill rotWithShape="1">
                <a:blip r:embed="rId2" cstate="print"/>
                <a:stretch>
                  <a:fillRect l="-505" r="-5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4361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 smtClean="0">
                <a:latin typeface="Arial Black" pitchFamily="34" charset="0"/>
              </a:rPr>
              <a:t>Example.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8458200" cy="4525963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f : (0,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(0,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defined by f(x) =1/x, then f is homeomorphism. Consider the sequences</a:t>
                </a:r>
              </a:p>
              <a:p>
                <a:pPr marL="457200" lvl="1" indent="0" algn="just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= (1, 1/2,1/3, … )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457200" lvl="1" indent="0" algn="just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:r>
                  <a:rPr lang="en-US" sz="1800" dirty="0" smtClean="0">
                    <a:latin typeface="Arial Black" pitchFamily="34" charset="0"/>
                  </a:rPr>
                  <a:t>(f(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</a:t>
                </a:r>
                <a:r>
                  <a:rPr lang="en-US" sz="1800" dirty="0" smtClean="0">
                    <a:latin typeface="Arial Black" pitchFamily="34" charset="0"/>
                  </a:rPr>
                  <a:t>)</a:t>
                </a:r>
                <a:r>
                  <a:rPr lang="en-US" sz="1800" dirty="0" smtClean="0">
                    <a:latin typeface="Arial Black" pitchFamily="34" charset="0"/>
                  </a:rPr>
                  <a:t> = (1,2,3, … ) in (0,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). </a:t>
                </a: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8458200" cy="4525963"/>
              </a:xfrm>
              <a:blipFill rotWithShape="1">
                <a:blip r:embed="rId3" cstate="print"/>
                <a:stretch>
                  <a:fillRect l="-505" r="-5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6708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 smtClean="0">
                <a:latin typeface="Arial Black" pitchFamily="34" charset="0"/>
              </a:rPr>
              <a:t>Example.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8458200" cy="4525963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f : (0,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(0,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defined by f(x) =1/x, then f is homeomorphism. Consider the sequences</a:t>
                </a:r>
              </a:p>
              <a:p>
                <a:pPr marL="457200" lvl="1" indent="0" algn="just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= (1, 1/2,1/3, … )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457200" lvl="1" indent="0" algn="just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:r>
                  <a:rPr lang="en-US" sz="1800" dirty="0" smtClean="0">
                    <a:latin typeface="Arial Black" pitchFamily="34" charset="0"/>
                  </a:rPr>
                  <a:t>(f(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</a:t>
                </a:r>
                <a:r>
                  <a:rPr lang="en-US" sz="1800" dirty="0" smtClean="0">
                    <a:latin typeface="Arial Black" pitchFamily="34" charset="0"/>
                  </a:rPr>
                  <a:t>)</a:t>
                </a:r>
                <a:r>
                  <a:rPr lang="en-US" sz="1800" dirty="0" smtClean="0">
                    <a:latin typeface="Arial Black" pitchFamily="34" charset="0"/>
                  </a:rPr>
                  <a:t> = (1,2,3, … ) in (0,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457200" lvl="1" indent="0" algn="just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is a Cauchy sequence, </a:t>
                </a: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8458200" cy="4525963"/>
              </a:xfrm>
              <a:blipFill rotWithShape="1">
                <a:blip r:embed="rId3" cstate="print"/>
                <a:stretch>
                  <a:fillRect l="-505" r="-5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2114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 smtClean="0">
                <a:latin typeface="Arial Black" pitchFamily="34" charset="0"/>
              </a:rPr>
              <a:t>Example.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8458200" cy="45259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f : (0,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(0,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defined by f(x) =1/x, then f is </a:t>
                </a:r>
                <a:r>
                  <a:rPr lang="en-US" sz="1800" dirty="0" smtClean="0">
                    <a:latin typeface="Arial Black" pitchFamily="34" charset="0"/>
                  </a:rPr>
                  <a:t>homeomorphism</a:t>
                </a:r>
                <a:r>
                  <a:rPr lang="en-US" sz="1800" dirty="0" smtClean="0">
                    <a:latin typeface="Arial Black" pitchFamily="34" charset="0"/>
                  </a:rPr>
                  <a:t>. Consider the sequences</a:t>
                </a:r>
              </a:p>
              <a:p>
                <a:pPr marL="457200" lvl="1" indent="0" algn="just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= (1, 1/2,1/3, … )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457200" lvl="1" indent="0" algn="just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:r>
                  <a:rPr lang="en-US" sz="1800" dirty="0" smtClean="0">
                    <a:latin typeface="Arial Black" pitchFamily="34" charset="0"/>
                  </a:rPr>
                  <a:t>(f(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</a:t>
                </a:r>
                <a:r>
                  <a:rPr lang="en-US" sz="1800" dirty="0" smtClean="0">
                    <a:latin typeface="Arial Black" pitchFamily="34" charset="0"/>
                  </a:rPr>
                  <a:t>)</a:t>
                </a:r>
                <a:r>
                  <a:rPr lang="en-US" sz="1800" dirty="0" smtClean="0">
                    <a:latin typeface="Arial Black" pitchFamily="34" charset="0"/>
                  </a:rPr>
                  <a:t> = (1,2,3, … ) in (0,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457200" lvl="1" indent="0" algn="just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is a Cauchy sequence,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457200" lvl="1" indent="0" algn="just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where </a:t>
                </a:r>
                <a:r>
                  <a:rPr lang="en-US" sz="1800" dirty="0" smtClean="0">
                    <a:latin typeface="Arial Black" pitchFamily="34" charset="0"/>
                  </a:rPr>
                  <a:t>(f(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</a:t>
                </a:r>
                <a:r>
                  <a:rPr lang="en-US" sz="1800" dirty="0" smtClean="0">
                    <a:latin typeface="Arial Black" pitchFamily="34" charset="0"/>
                  </a:rPr>
                  <a:t>)</a:t>
                </a:r>
                <a:r>
                  <a:rPr lang="en-US" sz="1800" dirty="0" smtClean="0">
                    <a:latin typeface="Arial Black" pitchFamily="34" charset="0"/>
                  </a:rPr>
                  <a:t> is not. </a:t>
                </a: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8458200" cy="4525963"/>
              </a:xfrm>
              <a:blipFill rotWithShape="1">
                <a:blip r:embed="rId3" cstate="print"/>
                <a:stretch>
                  <a:fillRect l="-5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93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 smtClean="0">
                <a:latin typeface="Arial Black" pitchFamily="34" charset="0"/>
              </a:rPr>
              <a:t>Example.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8458200" cy="4525963"/>
              </a:xfrm>
            </p:spPr>
            <p:txBody>
              <a:bodyPr>
                <a:normAutofit fontScale="92500"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f : (0,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(0,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defined by f(x) =1/x, then f is homeomorphism. Consider the sequences</a:t>
                </a:r>
              </a:p>
              <a:p>
                <a:pPr marL="457200" lvl="1" indent="0" algn="just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= (1, 1/2,1/3, … )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457200" lvl="1" indent="0" algn="just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:r>
                  <a:rPr lang="en-US" sz="1800" dirty="0" smtClean="0">
                    <a:latin typeface="Arial Black" pitchFamily="34" charset="0"/>
                  </a:rPr>
                  <a:t>(f(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</a:t>
                </a:r>
                <a:r>
                  <a:rPr lang="en-US" sz="1800" dirty="0" smtClean="0">
                    <a:latin typeface="Arial Black" pitchFamily="34" charset="0"/>
                  </a:rPr>
                  <a:t>)</a:t>
                </a:r>
                <a:r>
                  <a:rPr lang="en-US" sz="1800" dirty="0" smtClean="0">
                    <a:latin typeface="Arial Black" pitchFamily="34" charset="0"/>
                  </a:rPr>
                  <a:t> = (1,2,3, … ) in (0,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457200" lvl="1" indent="0" algn="just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is a Cauchy sequence,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457200" lvl="1" indent="0" algn="just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where </a:t>
                </a:r>
                <a:r>
                  <a:rPr lang="en-US" sz="1800" dirty="0" smtClean="0">
                    <a:latin typeface="Arial Black" pitchFamily="34" charset="0"/>
                  </a:rPr>
                  <a:t>(f(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</a:t>
                </a:r>
                <a:r>
                  <a:rPr lang="en-US" sz="1800" dirty="0" smtClean="0">
                    <a:latin typeface="Arial Black" pitchFamily="34" charset="0"/>
                  </a:rPr>
                  <a:t>)</a:t>
                </a:r>
                <a:r>
                  <a:rPr lang="en-US" sz="1800" dirty="0" smtClean="0">
                    <a:latin typeface="Arial Black" pitchFamily="34" charset="0"/>
                  </a:rPr>
                  <a:t> is not.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457200" lvl="1" indent="0" algn="just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Therefore </a:t>
                </a:r>
                <a:r>
                  <a:rPr lang="en-US" sz="1800" dirty="0" smtClean="0">
                    <a:latin typeface="Arial Black" pitchFamily="34" charset="0"/>
                  </a:rPr>
                  <a:t>‘being a Cauchy </a:t>
                </a:r>
                <a:r>
                  <a:rPr lang="en-US" sz="1800" dirty="0" smtClean="0">
                    <a:latin typeface="Arial Black" pitchFamily="34" charset="0"/>
                  </a:rPr>
                  <a:t>sequence is </a:t>
                </a:r>
                <a:r>
                  <a:rPr lang="en-US" sz="1800" dirty="0" smtClean="0">
                    <a:latin typeface="Arial Black" pitchFamily="34" charset="0"/>
                  </a:rPr>
                  <a:t>not a topological property.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8458200" cy="4525963"/>
              </a:xfrm>
              <a:blipFill rotWithShape="1">
                <a:blip r:embed="rId2" cstate="print"/>
                <a:stretch>
                  <a:fillRect l="-360" r="-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6316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Example.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Consider f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D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D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2 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defined by f(r,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𝜃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)=(2r,</a:t>
                </a:r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𝜃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f is a homeomorphism.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Note </a:t>
                </a:r>
                <a:r>
                  <a:rPr lang="en-US" sz="1800" dirty="0" smtClean="0">
                    <a:latin typeface="Arial Black" pitchFamily="34" charset="0"/>
                  </a:rPr>
                  <a:t>that the area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D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half of the area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D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2 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Therefore  ‘area’ is not a topological property.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9696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Being ‘triangular’ is not topological property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36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Being ‘triangular’ is not topological property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since a triangle can be continuously deformed into a circle and conversely.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576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Being ‘triangular’ is not topological property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since a triangle can be continuously deformed into a circle and conversely.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Whereas limit point, interior point, boundary, nbd and first/second countability are topological properties 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491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Theorem#1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If A is a subspace of a space X, then G </a:t>
                </a:r>
                <a:r>
                  <a:rPr lang="en-US" sz="1800" dirty="0" smtClean="0">
                    <a:latin typeface="Arial Black" pitchFamily="34" charset="0"/>
                  </a:rPr>
                  <a:t>is open in A </a:t>
                </a:r>
                <a:r>
                  <a:rPr lang="en-US" sz="1800" dirty="0" smtClean="0">
                    <a:latin typeface="Arial Black" pitchFamily="34" charset="0"/>
                  </a:rPr>
                  <a:t>if and only if </a:t>
                </a:r>
                <a:r>
                  <a:rPr lang="en-US" sz="1800" dirty="0" smtClean="0">
                    <a:latin typeface="Arial Black" pitchFamily="34" charset="0"/>
                  </a:rPr>
                  <a:t>G= </a:t>
                </a:r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A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O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O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dirty="0"/>
                  <a:t>	</a:t>
                </a: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  <a:blipFill rotWithShape="1">
                <a:blip r:embed="rId3" cstate="print"/>
                <a:stretch>
                  <a:fillRect l="-593" t="-606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3268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Theorem#2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</a:t>
                </a:r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A </a:t>
                </a:r>
                <a:r>
                  <a:rPr lang="en-US" sz="1800" dirty="0" smtClean="0">
                    <a:latin typeface="Arial Black" pitchFamily="34" charset="0"/>
                  </a:rPr>
                  <a:t>be</a:t>
                </a:r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a subspace of a space X, </a:t>
                </a:r>
                <a:r>
                  <a:rPr lang="en-US" sz="1800" dirty="0" smtClean="0">
                    <a:latin typeface="Arial Black" pitchFamily="34" charset="0"/>
                  </a:rPr>
                  <a:t>then H </a:t>
                </a:r>
                <a:r>
                  <a:rPr lang="en-US" sz="1800" dirty="0" smtClean="0">
                    <a:latin typeface="Arial Black" pitchFamily="34" charset="0"/>
                  </a:rPr>
                  <a:t>is closed in A </a:t>
                </a:r>
                <a:r>
                  <a:rPr lang="en-US" sz="1800" dirty="0" smtClean="0">
                    <a:latin typeface="Arial Black" pitchFamily="34" charset="0"/>
                  </a:rPr>
                  <a:t>if and only if </a:t>
                </a:r>
                <a:r>
                  <a:rPr lang="en-US" sz="1800" dirty="0" smtClean="0">
                    <a:latin typeface="Arial Black" pitchFamily="34" charset="0"/>
                  </a:rPr>
                  <a:t>H=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C, C is closed </a:t>
                </a:r>
                <a:r>
                  <a:rPr lang="en-US" sz="1800" dirty="0" smtClean="0">
                    <a:latin typeface="Arial Black" pitchFamily="34" charset="0"/>
                  </a:rPr>
                  <a:t>in </a:t>
                </a:r>
                <a:r>
                  <a:rPr lang="en-US" sz="1800" dirty="0" smtClean="0">
                    <a:latin typeface="Arial Black" pitchFamily="34" charset="0"/>
                  </a:rPr>
                  <a:t>X.</a:t>
                </a:r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  <a:blipFill rotWithShape="1">
                <a:blip r:embed="rId3" cstate="print"/>
                <a:stretch>
                  <a:fillRect l="-593" t="-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8056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>
                    <a:latin typeface="Arial Black" pitchFamily="34" charset="0"/>
                  </a:rPr>
                  <a:t>Theorem#3.</a:t>
                </a:r>
                <a:r>
                  <a:rPr lang="en-US" sz="2800" b="1" dirty="0">
                    <a:latin typeface="Arial Black" pitchFamily="34" charset="0"/>
                  </a:rPr>
                  <a:t> </a:t>
                </a:r>
                <a:r>
                  <a:rPr lang="en-US" sz="1800" dirty="0">
                    <a:latin typeface="Arial Black" pitchFamily="34" charset="0"/>
                  </a:rPr>
                  <a:t>Let A be a subspace of a space X,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is a nbd of x in A if and 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=A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,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  is a nbd of x in X.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 l="-1111" r="-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634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Theorem#3. </a:t>
                </a:r>
                <a:r>
                  <a:rPr lang="en-US" sz="1800" dirty="0">
                    <a:latin typeface="Arial Black" pitchFamily="34" charset="0"/>
                  </a:rPr>
                  <a:t>Let A be a subspace of a space X,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is a nbd of x in A if and 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=A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,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  is a nbd of x in X.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l="-1111" r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5240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524000"/>
                <a:ext cx="8229600" cy="5029200"/>
              </a:xfrm>
              <a:blipFill rotWithShape="1">
                <a:blip r:embed="rId4" cstate="print"/>
                <a:stretch>
                  <a:fillRect l="-667" t="-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2175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Theorem#3</a:t>
                </a:r>
                <a:r>
                  <a:rPr lang="en-US" sz="1800" b="1" dirty="0" smtClean="0">
                    <a:latin typeface="Arial Black" pitchFamily="34" charset="0"/>
                  </a:rPr>
                  <a:t>. </a:t>
                </a:r>
                <a:r>
                  <a:rPr lang="en-US" sz="1800" dirty="0">
                    <a:latin typeface="Arial Black" pitchFamily="34" charset="0"/>
                  </a:rPr>
                  <a:t>Let A be a subspace of a space X,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is a nbd of x in A if and 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=A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,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  is a nbd of x in X.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5240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dirty="0" smtClean="0"/>
                  <a:t> is a nbd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𝐴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524000"/>
                <a:ext cx="8229600" cy="5029200"/>
              </a:xfrm>
              <a:blipFill rotWithShape="1">
                <a:blip r:embed="rId3" cstate="print"/>
                <a:stretch>
                  <a:fillRect l="-667" t="-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670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Theorem#3. </a:t>
                </a:r>
                <a:r>
                  <a:rPr lang="en-US" sz="1800" dirty="0">
                    <a:latin typeface="Arial Black" pitchFamily="34" charset="0"/>
                  </a:rPr>
                  <a:t>Let A be a subspace of a space X,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is a nbd of x in A if and 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=A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,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  is a nbd of x in X.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l="-1111" r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5240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dirty="0" smtClean="0"/>
                  <a:t> is a nbd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𝐴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524000"/>
                <a:ext cx="8229600" cy="5029200"/>
              </a:xfrm>
              <a:blipFill rotWithShape="1">
                <a:blip r:embed="rId4" cstate="print"/>
                <a:stretch>
                  <a:fillRect l="-667" t="-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6455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Theorem#3. </a:t>
                </a:r>
                <a:r>
                  <a:rPr lang="en-US" sz="1800" dirty="0">
                    <a:latin typeface="Arial Black" pitchFamily="34" charset="0"/>
                  </a:rPr>
                  <a:t>Let A be a subspace of a space X,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is a nbd of x in A if and 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=A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,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  is a nbd of x in X.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l="-1111" r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5240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dirty="0" smtClean="0"/>
                  <a:t> is a nbd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𝐴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∃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 open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524000"/>
                <a:ext cx="8229600" cy="5029200"/>
              </a:xfrm>
              <a:blipFill rotWithShape="1">
                <a:blip r:embed="rId4" cstate="print"/>
                <a:stretch>
                  <a:fillRect l="-667" t="-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0900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Theorem#3. </a:t>
                </a:r>
                <a:r>
                  <a:rPr lang="en-US" sz="1800" dirty="0">
                    <a:latin typeface="Arial Black" pitchFamily="34" charset="0"/>
                  </a:rPr>
                  <a:t>Let A be a subspace of a space X,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is a nbd of x in A if and 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=A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,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  is a nbd of x in X.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 l="-1111" r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5240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dirty="0" smtClean="0"/>
                  <a:t> is a nbd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𝐴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∃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 open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Also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X,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524000"/>
                <a:ext cx="8229600" cy="5029200"/>
              </a:xfrm>
              <a:blipFill rotWithShape="1">
                <a:blip r:embed="rId3" cstate="print"/>
                <a:stretch>
                  <a:fillRect l="-667" t="-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2678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Theorem#3. </a:t>
                </a:r>
                <a:r>
                  <a:rPr lang="en-US" sz="1800" dirty="0">
                    <a:latin typeface="Arial Black" pitchFamily="34" charset="0"/>
                  </a:rPr>
                  <a:t>Let A be a subspace of a space X,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is a nbd of x in A if and 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=A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,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  is a nbd of x in X.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l="-1111" r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5240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dirty="0" smtClean="0"/>
                  <a:t> is a nbd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𝐴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∃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 open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Also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X,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exists an open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𝑂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524000"/>
                <a:ext cx="8229600" cy="5029200"/>
              </a:xfrm>
              <a:blipFill rotWithShape="1">
                <a:blip r:embed="rId4" cstate="print"/>
                <a:stretch>
                  <a:fillRect l="-667" t="-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5327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Theorem#3. </a:t>
                </a:r>
                <a:r>
                  <a:rPr lang="en-US" sz="1800" dirty="0">
                    <a:latin typeface="Arial Black" pitchFamily="34" charset="0"/>
                  </a:rPr>
                  <a:t>Let A be a subspace of a space X,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is a nbd of x in A if and 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=A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,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  is a nbd of x in X.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l="-1111" r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5240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dirty="0" smtClean="0"/>
                  <a:t> is a nbd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𝐴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∃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 open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Also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X,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exists an open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𝑂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This gives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𝑂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524000"/>
                <a:ext cx="8229600" cy="5029200"/>
              </a:xfrm>
              <a:blipFill rotWithShape="1">
                <a:blip r:embed="rId4" cstate="print"/>
                <a:stretch>
                  <a:fillRect l="-667" t="-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7902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Theorem#3. </a:t>
                </a:r>
                <a:r>
                  <a:rPr lang="en-US" sz="1800" dirty="0">
                    <a:latin typeface="Arial Black" pitchFamily="34" charset="0"/>
                  </a:rPr>
                  <a:t>Let A be a subspace of a space X,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is a nbd of x in A if and 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=A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,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  is a nbd of x in X.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 l="-1111" r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5240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dirty="0" smtClean="0"/>
                  <a:t> is a nbd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𝐴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∃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 open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Also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X,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exists an open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𝑂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This gives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𝑂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Since 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is open in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𝐴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524000"/>
                <a:ext cx="8229600" cy="5029200"/>
              </a:xfrm>
              <a:blipFill rotWithShape="1">
                <a:blip r:embed="rId3" cstate="print"/>
                <a:stretch>
                  <a:fillRect l="-667" t="-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7306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Theorem#3. </a:t>
                </a:r>
                <a:r>
                  <a:rPr lang="en-US" sz="1800" dirty="0">
                    <a:latin typeface="Arial Black" pitchFamily="34" charset="0"/>
                  </a:rPr>
                  <a:t>Let A be a subspace of a space X,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is a nbd of x in A if and 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=A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,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  is a nbd of x in X.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l="-1111" r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5240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dirty="0" smtClean="0"/>
                  <a:t> is a nbd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𝐴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∃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 open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Also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X,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exists an open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𝑂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900" dirty="0">
                    <a:latin typeface="Arial Black" pitchFamily="34" charset="0"/>
                  </a:rPr>
                  <a:t>This gives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</a:rPr>
                      <m:t>𝑥</m:t>
                    </m:r>
                    <m:r>
                      <a:rPr lang="en-US" sz="19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i="1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900" i="1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9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/>
                            <a:ea typeface="Cambria Math"/>
                          </a:rPr>
                          <m:t>𝑂</m:t>
                        </m:r>
                      </m:e>
                      <m:sub>
                        <m:r>
                          <a:rPr lang="en-US" sz="1900" i="1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en-US" sz="1900" i="1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900" i="1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900" i="1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9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900" i="1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endParaRPr lang="en-US" sz="1900" dirty="0">
                  <a:latin typeface="Arial Black" pitchFamily="34" charset="0"/>
                </a:endParaRPr>
              </a:p>
              <a:p>
                <a:r>
                  <a:rPr lang="en-US" sz="1900" dirty="0">
                    <a:latin typeface="Arial Black" pitchFamily="34" charset="0"/>
                  </a:rPr>
                  <a:t>Since 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900" i="1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9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900" i="1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900" dirty="0">
                    <a:latin typeface="Arial Black" pitchFamily="34" charset="0"/>
                  </a:rPr>
                  <a:t> is open in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</a:rPr>
                      <m:t>𝐴</m:t>
                    </m:r>
                  </m:oMath>
                </a14:m>
                <a:endParaRPr lang="en-US" sz="1900" dirty="0">
                  <a:latin typeface="Arial Black" pitchFamily="34" charset="0"/>
                </a:endParaRPr>
              </a:p>
              <a:p>
                <a:r>
                  <a:rPr lang="en-US" sz="1900" dirty="0">
                    <a:latin typeface="Arial Black" pitchFamily="34" charset="0"/>
                  </a:rPr>
                  <a:t>Implies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900" i="1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9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900" i="1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900" dirty="0">
                    <a:latin typeface="Arial Black" pitchFamily="34" charset="0"/>
                  </a:rPr>
                  <a:t> is a nbd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9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900" dirty="0">
                    <a:latin typeface="Arial Black" pitchFamily="34" charset="0"/>
                  </a:rPr>
                  <a:t> (say) of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</a:rPr>
                      <m:t>𝐴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and conversely.</a:t>
                </a:r>
                <a:endParaRPr lang="en-US" sz="1900" dirty="0">
                  <a:latin typeface="Arial Black" pitchFamily="34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524000"/>
                <a:ext cx="8229600" cy="5029200"/>
              </a:xfrm>
              <a:blipFill rotWithShape="1">
                <a:blip r:embed="rId4" cstate="print"/>
                <a:stretch>
                  <a:fillRect l="-667" t="-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2098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Theorem#4. </a:t>
                </a:r>
                <a:r>
                  <a:rPr lang="en-US" sz="2000" dirty="0" smtClean="0">
                    <a:latin typeface="Arial Black" pitchFamily="34" charset="0"/>
                  </a:rPr>
                  <a:t>Let</a:t>
                </a:r>
                <a:r>
                  <a:rPr lang="en-US" sz="2000" dirty="0" smtClean="0">
                    <a:latin typeface="Arial Black" pitchFamily="34" charset="0"/>
                  </a:rPr>
                  <a:t>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 smtClean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 smtClean="0">
                    <a:latin typeface="Arial Black" pitchFamily="34" charset="0"/>
                  </a:rPr>
                  <a:t>if </a:t>
                </a:r>
                <a:r>
                  <a:rPr lang="en-US" sz="20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A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 is a nbd base at x in X,  then {A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B: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} is a nbd base at x in A.</a:t>
                </a:r>
                <a:r>
                  <a:rPr lang="en-US" sz="2400" dirty="0">
                    <a:latin typeface="Arial Black" pitchFamily="34" charset="0"/>
                  </a:rPr>
                  <a:t/>
                </a:r>
                <a:br>
                  <a:rPr lang="en-US" sz="2400" dirty="0">
                    <a:latin typeface="Arial Black" pitchFamily="34" charset="0"/>
                  </a:rPr>
                </a:br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l="-889" t="-10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50292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Arial Black" pitchFamily="34" charset="0"/>
              </a:rPr>
              <a:t>Proof.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829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Theorem#4. </a:t>
                </a:r>
                <a:r>
                  <a:rPr lang="en-US" sz="2000" dirty="0">
                    <a:latin typeface="Arial Black" pitchFamily="34" charset="0"/>
                  </a:rPr>
                  <a:t>Let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>
                    <a:latin typeface="Arial Black" pitchFamily="34" charset="0"/>
                  </a:rPr>
                  <a:t>if </a:t>
                </a:r>
                <a:r>
                  <a:rPr lang="en-US" sz="20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A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 is a nbd base at x in X,  then {A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B: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} is a nbd base at x in A.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 l="-889" t="-7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By theorem 3,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5029200"/>
              </a:xfrm>
              <a:blipFill rotWithShape="1">
                <a:blip r:embed="rId3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6419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Theorem#4. </a:t>
                </a:r>
                <a:r>
                  <a:rPr lang="en-US" sz="2000" dirty="0">
                    <a:latin typeface="Arial Black" pitchFamily="34" charset="0"/>
                  </a:rPr>
                  <a:t>Let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>
                    <a:latin typeface="Arial Black" pitchFamily="34" charset="0"/>
                  </a:rPr>
                  <a:t>if </a:t>
                </a:r>
                <a:r>
                  <a:rPr lang="en-US" sz="20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A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 is a nbd base at x in X,  then {A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B: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} is a nbd base at x in A.</a:t>
                </a:r>
                <a:r>
                  <a:rPr lang="en-US" sz="2800" dirty="0">
                    <a:latin typeface="Arial Black" pitchFamily="34" charset="0"/>
                  </a:rPr>
                  <a:t/>
                </a:r>
                <a:br>
                  <a:rPr lang="en-US" sz="2800" dirty="0">
                    <a:latin typeface="Arial Black" pitchFamily="34" charset="0"/>
                  </a:rPr>
                </a:br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 l="-889" t="-10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By theorem 3,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any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then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5029200"/>
              </a:xfrm>
              <a:blipFill rotWithShape="1">
                <a:blip r:embed="rId3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1731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Theorem#4. </a:t>
                </a:r>
                <a:r>
                  <a:rPr lang="en-US" sz="2000" dirty="0">
                    <a:latin typeface="Arial Black" pitchFamily="34" charset="0"/>
                  </a:rPr>
                  <a:t>Let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>
                    <a:latin typeface="Arial Black" pitchFamily="34" charset="0"/>
                  </a:rPr>
                  <a:t>if </a:t>
                </a:r>
                <a:r>
                  <a:rPr lang="en-US" sz="20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A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 is a nbd base at x in X,  then {A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B: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} is a nbd base at x in A.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 l="-889" t="-7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By theorem 3,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any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then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5029200"/>
              </a:xfrm>
              <a:blipFill rotWithShape="1">
                <a:blip r:embed="rId3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2730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Theorem#4. </a:t>
                </a:r>
                <a:r>
                  <a:rPr lang="en-US" sz="2000" dirty="0">
                    <a:latin typeface="Arial Black" pitchFamily="34" charset="0"/>
                  </a:rPr>
                  <a:t>Let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>
                    <a:latin typeface="Arial Black" pitchFamily="34" charset="0"/>
                  </a:rPr>
                  <a:t>if </a:t>
                </a:r>
                <a:r>
                  <a:rPr lang="en-US" sz="20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A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 is a nbd base at x in X,  then {A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B: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} is a nbd base at x in A</a:t>
                </a:r>
                <a:r>
                  <a:rPr lang="en-US" sz="2400" dirty="0">
                    <a:latin typeface="Arial Black" pitchFamily="34" charset="0"/>
                  </a:rPr>
                  <a:t>.</a:t>
                </a:r>
                <a:r>
                  <a:rPr lang="en-US" sz="2800" dirty="0">
                    <a:latin typeface="Arial Black" pitchFamily="34" charset="0"/>
                  </a:rPr>
                  <a:t/>
                </a:r>
                <a:br>
                  <a:rPr lang="en-US" sz="2800" dirty="0">
                    <a:latin typeface="Arial Black" pitchFamily="34" charset="0"/>
                  </a:rPr>
                </a:br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l="-889" t="-132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By theorem 3,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any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then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V, for some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5029200"/>
              </a:xfrm>
              <a:blipFill rotWithShape="1">
                <a:blip r:embed="rId4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5853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Theorem#4. </a:t>
                </a:r>
                <a:r>
                  <a:rPr lang="en-US" sz="2000" dirty="0">
                    <a:latin typeface="Arial Black" pitchFamily="34" charset="0"/>
                  </a:rPr>
                  <a:t>Let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>
                    <a:latin typeface="Arial Black" pitchFamily="34" charset="0"/>
                  </a:rPr>
                  <a:t>if </a:t>
                </a:r>
                <a:r>
                  <a:rPr lang="en-US" sz="20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A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 is a nbd base at x in X,  then {A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B: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} is a nbd base at x in A.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l="-889" t="-7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By theorem 3,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any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then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V, for some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⊇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5029200"/>
              </a:xfrm>
              <a:blipFill rotWithShape="1">
                <a:blip r:embed="rId4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9002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Theorem#4. </a:t>
                </a:r>
                <a:r>
                  <a:rPr lang="en-US" sz="2000" dirty="0">
                    <a:latin typeface="Arial Black" pitchFamily="34" charset="0"/>
                  </a:rPr>
                  <a:t>Let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>
                    <a:latin typeface="Arial Black" pitchFamily="34" charset="0"/>
                  </a:rPr>
                  <a:t>if </a:t>
                </a:r>
                <a:r>
                  <a:rPr lang="en-US" sz="20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A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 is a nbd base at x in X,  then {A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B: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} is a nbd base at x in A.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 l="-889" t="-7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By theorem 3,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any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then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V, for some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⊇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U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5029200"/>
              </a:xfrm>
              <a:blipFill rotWithShape="1">
                <a:blip r:embed="rId3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776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Theorem#4. </a:t>
                </a:r>
                <a:r>
                  <a:rPr lang="en-US" sz="2000" dirty="0">
                    <a:latin typeface="Arial Black" pitchFamily="34" charset="0"/>
                  </a:rPr>
                  <a:t>Let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>
                    <a:latin typeface="Arial Black" pitchFamily="34" charset="0"/>
                  </a:rPr>
                  <a:t>if </a:t>
                </a:r>
                <a:r>
                  <a:rPr lang="en-US" sz="20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A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 is a nbd base at x in X,  then {A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B: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} is a nbd base at x in A.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l="-889" t="-7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By theorem 3,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any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then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nbd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V, for some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⊇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U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gives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forms a nbd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5029200"/>
              </a:xfrm>
              <a:blipFill rotWithShape="1">
                <a:blip r:embed="rId4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6090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12954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Theorem#5. </a:t>
                </a:r>
                <a:r>
                  <a:rPr lang="en-US" sz="2000" dirty="0" smtClean="0">
                    <a:latin typeface="Arial Black" pitchFamily="34" charset="0"/>
                  </a:rPr>
                  <a:t>Let</a:t>
                </a:r>
                <a:r>
                  <a:rPr lang="en-US" sz="2000" dirty="0" smtClean="0">
                    <a:latin typeface="Arial Black" pitchFamily="34" charset="0"/>
                  </a:rPr>
                  <a:t>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 smtClean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is a base for the topology on X, then {A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B: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} is a base for the relative </a:t>
                </a:r>
                <a:r>
                  <a:rPr lang="en-US" sz="2000" dirty="0" smtClean="0">
                    <a:latin typeface="Arial Black" pitchFamily="34" charset="0"/>
                  </a:rPr>
                  <a:t>topology </a:t>
                </a:r>
                <a:r>
                  <a:rPr lang="en-US" sz="2000" dirty="0">
                    <a:latin typeface="Arial Black" pitchFamily="34" charset="0"/>
                  </a:rPr>
                  <a:t>for A.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1295400"/>
              </a:xfrm>
              <a:blipFill rotWithShape="1">
                <a:blip r:embed="rId3" cstate="print"/>
                <a:stretch>
                  <a:fillRect l="-889" t="-9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Arial Black" pitchFamily="34" charset="0"/>
              </a:rPr>
              <a:t>Proof.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310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12954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Theorem#5. </a:t>
                </a:r>
                <a:r>
                  <a:rPr lang="en-US" sz="2000" dirty="0" smtClean="0">
                    <a:latin typeface="Arial Black" pitchFamily="34" charset="0"/>
                  </a:rPr>
                  <a:t>Let</a:t>
                </a:r>
                <a:r>
                  <a:rPr lang="en-US" sz="2000" dirty="0" smtClean="0">
                    <a:latin typeface="Arial Black" pitchFamily="34" charset="0"/>
                  </a:rPr>
                  <a:t>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 smtClean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is a base for the topology on X, then {A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B: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} is a base for the relative </a:t>
                </a:r>
                <a:r>
                  <a:rPr lang="en-US" sz="2000" dirty="0" smtClean="0">
                    <a:latin typeface="Arial Black" pitchFamily="34" charset="0"/>
                  </a:rPr>
                  <a:t>topology </a:t>
                </a:r>
                <a:r>
                  <a:rPr lang="en-US" sz="2000" dirty="0">
                    <a:latin typeface="Arial Black" pitchFamily="34" charset="0"/>
                  </a:rPr>
                  <a:t>for A.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1295400"/>
              </a:xfrm>
              <a:blipFill rotWithShape="1">
                <a:blip r:embed="rId3" cstate="print"/>
                <a:stretch>
                  <a:fillRect l="-889" t="-9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each open set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can be expressed as a union of members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  <a:blipFill rotWithShape="1">
                <a:blip r:embed="rId4" cstate="print"/>
                <a:stretch>
                  <a:fillRect l="-593" t="-606" r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5045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12954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Theorem#5. </a:t>
                </a:r>
                <a:r>
                  <a:rPr lang="en-US" sz="2000" dirty="0" smtClean="0">
                    <a:latin typeface="Arial Black" pitchFamily="34" charset="0"/>
                  </a:rPr>
                  <a:t>Let</a:t>
                </a:r>
                <a:r>
                  <a:rPr lang="en-US" sz="2000" dirty="0" smtClean="0">
                    <a:latin typeface="Arial Black" pitchFamily="34" charset="0"/>
                  </a:rPr>
                  <a:t>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 smtClean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is a base for the topology on X, then {A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B: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} is a base for the relative </a:t>
                </a:r>
                <a:r>
                  <a:rPr lang="en-US" sz="2000" dirty="0" smtClean="0">
                    <a:latin typeface="Arial Black" pitchFamily="34" charset="0"/>
                  </a:rPr>
                  <a:t>topology </a:t>
                </a:r>
                <a:r>
                  <a:rPr lang="en-US" sz="2000" dirty="0">
                    <a:latin typeface="Arial Black" pitchFamily="34" charset="0"/>
                  </a:rPr>
                  <a:t>for A.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1295400"/>
              </a:xfrm>
              <a:blipFill rotWithShape="1">
                <a:blip r:embed="rId2" cstate="print"/>
                <a:stretch>
                  <a:fillRect l="-889" t="-9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each open set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can be expressed as a union of members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sub>
                    </m:sSub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  <a:blipFill rotWithShape="1">
                <a:blip r:embed="rId3" cstate="print"/>
                <a:stretch>
                  <a:fillRect l="-593" t="-606" r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3395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12954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Theorem#5. </a:t>
                </a:r>
                <a:r>
                  <a:rPr lang="en-US" sz="2000" dirty="0" smtClean="0">
                    <a:latin typeface="Arial Black" pitchFamily="34" charset="0"/>
                  </a:rPr>
                  <a:t>Let</a:t>
                </a:r>
                <a:r>
                  <a:rPr lang="en-US" sz="2000" dirty="0" smtClean="0">
                    <a:latin typeface="Arial Black" pitchFamily="34" charset="0"/>
                  </a:rPr>
                  <a:t>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 smtClean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is a base for the topology on X, then {A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B: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} is a base for the relative </a:t>
                </a:r>
                <a:r>
                  <a:rPr lang="en-US" sz="2000" dirty="0" smtClean="0">
                    <a:latin typeface="Arial Black" pitchFamily="34" charset="0"/>
                  </a:rPr>
                  <a:t>topology </a:t>
                </a:r>
                <a:r>
                  <a:rPr lang="en-US" sz="2000" dirty="0">
                    <a:latin typeface="Arial Black" pitchFamily="34" charset="0"/>
                  </a:rPr>
                  <a:t>for A.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1295400"/>
              </a:xfrm>
              <a:blipFill rotWithShape="1">
                <a:blip r:embed="rId2" cstate="print"/>
                <a:stretch>
                  <a:fillRect l="-889" t="-9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each open set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can be expressed as a union of members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sub>
                    </m:sSub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𝑂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𝑂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  <a:blipFill rotWithShape="1">
                <a:blip r:embed="rId3" cstate="print"/>
                <a:stretch>
                  <a:fillRect l="-593" t="-606" r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0385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12954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Theorem#5. </a:t>
                </a:r>
                <a:r>
                  <a:rPr lang="en-US" sz="2000" dirty="0" smtClean="0">
                    <a:latin typeface="Arial Black" pitchFamily="34" charset="0"/>
                  </a:rPr>
                  <a:t>Let</a:t>
                </a:r>
                <a:r>
                  <a:rPr lang="en-US" sz="2000" dirty="0" smtClean="0">
                    <a:latin typeface="Arial Black" pitchFamily="34" charset="0"/>
                  </a:rPr>
                  <a:t>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 smtClean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is a base for the topology on X, then {A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B: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} is a base for the relative </a:t>
                </a:r>
                <a:r>
                  <a:rPr lang="en-US" sz="2000" dirty="0" smtClean="0">
                    <a:latin typeface="Arial Black" pitchFamily="34" charset="0"/>
                  </a:rPr>
                  <a:t>topology </a:t>
                </a:r>
                <a:r>
                  <a:rPr lang="en-US" sz="2000" dirty="0">
                    <a:latin typeface="Arial Black" pitchFamily="34" charset="0"/>
                  </a:rPr>
                  <a:t>for A.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1295400"/>
              </a:xfrm>
              <a:blipFill rotWithShape="1">
                <a:blip r:embed="rId2" cstate="print"/>
                <a:stretch>
                  <a:fillRect l="-889" t="-9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each open set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can be expressed as a union of members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sub>
                    </m:sSub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𝑂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𝑂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base for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  <a:blipFill rotWithShape="1">
                <a:blip r:embed="rId3" cstate="print"/>
                <a:stretch>
                  <a:fillRect l="-593" t="-606" r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691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12954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Theorem#5. </a:t>
                </a:r>
                <a:r>
                  <a:rPr lang="en-US" sz="2000" dirty="0" smtClean="0">
                    <a:latin typeface="Arial Black" pitchFamily="34" charset="0"/>
                  </a:rPr>
                  <a:t>Let</a:t>
                </a:r>
                <a:r>
                  <a:rPr lang="en-US" sz="2000" dirty="0" smtClean="0">
                    <a:latin typeface="Arial Black" pitchFamily="34" charset="0"/>
                  </a:rPr>
                  <a:t>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 smtClean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is a base for the topology on X, then {A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B: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} is a base for the relative </a:t>
                </a:r>
                <a:r>
                  <a:rPr lang="en-US" sz="2000" dirty="0" smtClean="0">
                    <a:latin typeface="Arial Black" pitchFamily="34" charset="0"/>
                  </a:rPr>
                  <a:t>topology </a:t>
                </a:r>
                <a:r>
                  <a:rPr lang="en-US" sz="2000" dirty="0">
                    <a:latin typeface="Arial Black" pitchFamily="34" charset="0"/>
                  </a:rPr>
                  <a:t>for A.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1295400"/>
              </a:xfrm>
              <a:blipFill rotWithShape="1">
                <a:blip r:embed="rId2" cstate="print"/>
                <a:stretch>
                  <a:fillRect l="-889" t="-9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each open set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can be expressed as a union of members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sub>
                    </m:sSub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𝑂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𝑂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base for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Therefore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𝑂</m:t>
                    </m:r>
                    <m:r>
                      <a:rPr lang="en-US" sz="1800" b="0" i="1" smtClean="0">
                        <a:latin typeface="Cambria Math"/>
                      </a:rPr>
                      <m:t>=∪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for some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  <a:blipFill rotWithShape="1">
                <a:blip r:embed="rId3" cstate="print"/>
                <a:stretch>
                  <a:fillRect l="-593" t="-606" r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440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12954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Theorem#5. </a:t>
                </a:r>
                <a:r>
                  <a:rPr lang="en-US" sz="2000" dirty="0" smtClean="0">
                    <a:latin typeface="Arial Black" pitchFamily="34" charset="0"/>
                  </a:rPr>
                  <a:t>Let</a:t>
                </a:r>
                <a:r>
                  <a:rPr lang="en-US" sz="2000" dirty="0" smtClean="0">
                    <a:latin typeface="Arial Black" pitchFamily="34" charset="0"/>
                  </a:rPr>
                  <a:t>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 smtClean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is a base for the topology on X, then {A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B: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} is a base for the relative </a:t>
                </a:r>
                <a:r>
                  <a:rPr lang="en-US" sz="2000" dirty="0" smtClean="0">
                    <a:latin typeface="Arial Black" pitchFamily="34" charset="0"/>
                  </a:rPr>
                  <a:t>topology </a:t>
                </a:r>
                <a:r>
                  <a:rPr lang="en-US" sz="2000" dirty="0">
                    <a:latin typeface="Arial Black" pitchFamily="34" charset="0"/>
                  </a:rPr>
                  <a:t>for A.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1295400"/>
              </a:xfrm>
              <a:blipFill rotWithShape="1">
                <a:blip r:embed="rId2" cstate="print"/>
                <a:stretch>
                  <a:fillRect l="-889" t="-9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each open set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can be expressed as a union of members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sub>
                    </m:sSub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𝑂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𝑂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base for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Therefore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𝑂</m:t>
                    </m:r>
                    <m:r>
                      <a:rPr lang="en-US" sz="1800" b="0" i="1" smtClean="0">
                        <a:latin typeface="Cambria Math"/>
                      </a:rPr>
                      <m:t>=∪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for some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Thus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𝑂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=∪(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𝐵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  <a:blipFill rotWithShape="1">
                <a:blip r:embed="rId3" cstate="print"/>
                <a:stretch>
                  <a:fillRect l="-593" t="-606" r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4627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12954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Theorem#5. </a:t>
                </a:r>
                <a:r>
                  <a:rPr lang="en-US" sz="2000" dirty="0" smtClean="0">
                    <a:latin typeface="Arial Black" pitchFamily="34" charset="0"/>
                  </a:rPr>
                  <a:t>Let</a:t>
                </a:r>
                <a:r>
                  <a:rPr lang="en-US" sz="2000" dirty="0" smtClean="0">
                    <a:latin typeface="Arial Black" pitchFamily="34" charset="0"/>
                  </a:rPr>
                  <a:t>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 smtClean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is a base for the topology on X, then {A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B: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0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} is a base for the relative </a:t>
                </a:r>
                <a:r>
                  <a:rPr lang="en-US" sz="2000" dirty="0" smtClean="0">
                    <a:latin typeface="Arial Black" pitchFamily="34" charset="0"/>
                  </a:rPr>
                  <a:t>topology </a:t>
                </a:r>
                <a:r>
                  <a:rPr lang="en-US" sz="2000" dirty="0">
                    <a:latin typeface="Arial Black" pitchFamily="34" charset="0"/>
                  </a:rPr>
                  <a:t>for A.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1295400"/>
              </a:xfrm>
              <a:blipFill rotWithShape="1">
                <a:blip r:embed="rId2" cstate="print"/>
                <a:stretch>
                  <a:fillRect l="-889" t="-9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each open set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can be expressed as a union of members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sub>
                    </m:sSub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𝑂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𝑂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base for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Therefore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𝑂</m:t>
                    </m:r>
                    <m:r>
                      <a:rPr lang="en-US" sz="1800" b="0" i="1" smtClean="0">
                        <a:latin typeface="Cambria Math"/>
                      </a:rPr>
                      <m:t>=∪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for some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Thus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𝑂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=∪(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𝐵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completes the proof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  <a:blipFill rotWithShape="1">
                <a:blip r:embed="rId3" cstate="print"/>
                <a:stretch>
                  <a:fillRect l="-593" t="-606" r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2587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Theorem#6. </a:t>
                </a:r>
                <a:r>
                  <a:rPr lang="en-US" sz="2000" dirty="0" smtClean="0">
                    <a:latin typeface="Arial Black" pitchFamily="34" charset="0"/>
                  </a:rPr>
                  <a:t>Let</a:t>
                </a:r>
                <a:r>
                  <a:rPr lang="en-US" sz="2000" dirty="0" smtClean="0">
                    <a:latin typeface="Arial Black" pitchFamily="34" charset="0"/>
                  </a:rPr>
                  <a:t>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 smtClean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 smtClean="0">
                    <a:latin typeface="Arial Black" pitchFamily="34" charset="0"/>
                  </a:rPr>
                  <a:t>and </a:t>
                </a:r>
                <a:r>
                  <a:rPr lang="en-US" sz="2000" dirty="0">
                    <a:latin typeface="Arial Black" pitchFamily="34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A, then C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I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A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(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E) = A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 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C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I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  <m:r>
                      <a:rPr lang="en-US" sz="2000" i="1" dirty="0">
                        <a:latin typeface="Cambria Math"/>
                      </a:rPr>
                      <m:t>(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E</a:t>
                </a:r>
                <a:r>
                  <a:rPr lang="en-US" sz="2000" dirty="0">
                    <a:latin typeface="Arial Black" pitchFamily="34" charset="0"/>
                  </a:rPr>
                  <a:t>),  where </a:t>
                </a:r>
                <a:r>
                  <a:rPr lang="en-US" sz="2000" dirty="0">
                    <a:latin typeface="Arial Black" pitchFamily="34" charset="0"/>
                  </a:rPr>
                  <a:t>C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I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A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(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E) denotes the closure of E in A</a:t>
                </a:r>
                <a:r>
                  <a:rPr lang="en-US" sz="2000" dirty="0">
                    <a:latin typeface="Arial Black" pitchFamily="34" charset="0"/>
                  </a:rPr>
                  <a:t>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l="-889" t="-8511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4478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𝑐𝑙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447800"/>
                <a:ext cx="8229600" cy="5029200"/>
              </a:xfrm>
              <a:blipFill rotWithShape="1">
                <a:blip r:embed="rId4" cstate="print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6796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Theorem#6. </a:t>
                </a:r>
                <a:r>
                  <a:rPr lang="en-US" sz="2000" dirty="0" smtClean="0">
                    <a:latin typeface="Arial Black" pitchFamily="34" charset="0"/>
                  </a:rPr>
                  <a:t>Let</a:t>
                </a:r>
                <a:r>
                  <a:rPr lang="en-US" sz="2000" dirty="0" smtClean="0">
                    <a:latin typeface="Arial Black" pitchFamily="34" charset="0"/>
                  </a:rPr>
                  <a:t>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 smtClean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 smtClean="0">
                    <a:latin typeface="Arial Black" pitchFamily="34" charset="0"/>
                  </a:rPr>
                  <a:t>and </a:t>
                </a:r>
                <a:r>
                  <a:rPr lang="en-US" sz="2000" dirty="0">
                    <a:latin typeface="Arial Black" pitchFamily="34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A, then C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I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A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(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E) = A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 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C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I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  <m:r>
                      <a:rPr lang="en-US" sz="2000" i="1" dirty="0">
                        <a:latin typeface="Cambria Math"/>
                      </a:rPr>
                      <m:t>(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E</a:t>
                </a:r>
                <a:r>
                  <a:rPr lang="en-US" sz="2000" dirty="0">
                    <a:latin typeface="Arial Black" pitchFamily="34" charset="0"/>
                  </a:rPr>
                  <a:t>),  where </a:t>
                </a:r>
                <a:r>
                  <a:rPr lang="en-US" sz="2000" dirty="0">
                    <a:latin typeface="Arial Black" pitchFamily="34" charset="0"/>
                  </a:rPr>
                  <a:t>C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I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A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(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E) denotes the closure of E in A</a:t>
                </a:r>
                <a:r>
                  <a:rPr lang="en-US" sz="2000" dirty="0">
                    <a:latin typeface="Arial Black" pitchFamily="34" charset="0"/>
                  </a:rPr>
                  <a:t>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l="-889" t="-8511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4478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𝑐𝑙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for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447800"/>
                <a:ext cx="8229600" cy="5029200"/>
              </a:xfrm>
              <a:blipFill rotWithShape="1">
                <a:blip r:embed="rId4" cstate="print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6000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Theorem#6. </a:t>
                </a:r>
                <a:r>
                  <a:rPr lang="en-US" sz="2000" dirty="0" smtClean="0">
                    <a:latin typeface="Arial Black" pitchFamily="34" charset="0"/>
                  </a:rPr>
                  <a:t>Let</a:t>
                </a:r>
                <a:r>
                  <a:rPr lang="en-US" sz="2000" dirty="0" smtClean="0">
                    <a:latin typeface="Arial Black" pitchFamily="34" charset="0"/>
                  </a:rPr>
                  <a:t>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 smtClean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 smtClean="0">
                    <a:latin typeface="Arial Black" pitchFamily="34" charset="0"/>
                  </a:rPr>
                  <a:t>and </a:t>
                </a:r>
                <a:r>
                  <a:rPr lang="en-US" sz="2000" dirty="0">
                    <a:latin typeface="Arial Black" pitchFamily="34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A, then C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I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A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(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E) = A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 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C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I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  <m:r>
                      <a:rPr lang="en-US" sz="2000" i="1" dirty="0">
                        <a:latin typeface="Cambria Math"/>
                      </a:rPr>
                      <m:t>(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E</a:t>
                </a:r>
                <a:r>
                  <a:rPr lang="en-US" sz="2000" dirty="0">
                    <a:latin typeface="Arial Black" pitchFamily="34" charset="0"/>
                  </a:rPr>
                  <a:t>),  where </a:t>
                </a:r>
                <a:r>
                  <a:rPr lang="en-US" sz="2000" dirty="0">
                    <a:latin typeface="Arial Black" pitchFamily="34" charset="0"/>
                  </a:rPr>
                  <a:t>C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I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A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(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E) denotes the closure of E in A</a:t>
                </a:r>
                <a:r>
                  <a:rPr lang="en-US" sz="2000" dirty="0">
                    <a:latin typeface="Arial Black" pitchFamily="34" charset="0"/>
                  </a:rPr>
                  <a:t>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l="-889" t="-8511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4478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𝑐𝑙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for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𝐸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447800"/>
                <a:ext cx="8229600" cy="5029200"/>
              </a:xfrm>
              <a:blipFill rotWithShape="1">
                <a:blip r:embed="rId4" cstate="print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0038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Theorem#6. </a:t>
                </a:r>
                <a:r>
                  <a:rPr lang="en-US" sz="2000" dirty="0" smtClean="0">
                    <a:latin typeface="Arial Black" pitchFamily="34" charset="0"/>
                  </a:rPr>
                  <a:t>Let</a:t>
                </a:r>
                <a:r>
                  <a:rPr lang="en-US" sz="2000" dirty="0" smtClean="0">
                    <a:latin typeface="Arial Black" pitchFamily="34" charset="0"/>
                  </a:rPr>
                  <a:t>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 smtClean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 smtClean="0">
                    <a:latin typeface="Arial Black" pitchFamily="34" charset="0"/>
                  </a:rPr>
                  <a:t>and </a:t>
                </a:r>
                <a:r>
                  <a:rPr lang="en-US" sz="2000" dirty="0">
                    <a:latin typeface="Arial Black" pitchFamily="34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A, then C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I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A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(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E) = A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 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C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I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  <m:r>
                      <a:rPr lang="en-US" sz="2000" i="1" dirty="0">
                        <a:latin typeface="Cambria Math"/>
                      </a:rPr>
                      <m:t>(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E</a:t>
                </a:r>
                <a:r>
                  <a:rPr lang="en-US" sz="2000" dirty="0">
                    <a:latin typeface="Arial Black" pitchFamily="34" charset="0"/>
                  </a:rPr>
                  <a:t>),  where </a:t>
                </a:r>
                <a:r>
                  <a:rPr lang="en-US" sz="2000" dirty="0">
                    <a:latin typeface="Arial Black" pitchFamily="34" charset="0"/>
                  </a:rPr>
                  <a:t>C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I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A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(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E) denotes the closure of E in A</a:t>
                </a:r>
                <a:r>
                  <a:rPr lang="en-US" sz="2000" dirty="0">
                    <a:latin typeface="Arial Black" pitchFamily="34" charset="0"/>
                  </a:rPr>
                  <a:t>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 l="-889" t="-8511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4478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𝑐𝑙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for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𝐸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Therefore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 </m:t>
                        </m:r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1800" i="1" dirty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i="1" dirty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)≠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447800"/>
                <a:ext cx="8229600" cy="5029200"/>
              </a:xfrm>
              <a:blipFill rotWithShape="1">
                <a:blip r:embed="rId3" cstate="print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0747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Theorem#6. </a:t>
                </a:r>
                <a:r>
                  <a:rPr lang="en-US" sz="2000" dirty="0" smtClean="0">
                    <a:latin typeface="Arial Black" pitchFamily="34" charset="0"/>
                  </a:rPr>
                  <a:t>Let</a:t>
                </a:r>
                <a:r>
                  <a:rPr lang="en-US" sz="2000" dirty="0" smtClean="0">
                    <a:latin typeface="Arial Black" pitchFamily="34" charset="0"/>
                  </a:rPr>
                  <a:t>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 smtClean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 smtClean="0">
                    <a:latin typeface="Arial Black" pitchFamily="34" charset="0"/>
                  </a:rPr>
                  <a:t>and </a:t>
                </a:r>
                <a:r>
                  <a:rPr lang="en-US" sz="2000" dirty="0">
                    <a:latin typeface="Arial Black" pitchFamily="34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A, then C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I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A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(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E) = A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 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C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I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  <m:r>
                      <a:rPr lang="en-US" sz="2000" i="1" dirty="0">
                        <a:latin typeface="Cambria Math"/>
                      </a:rPr>
                      <m:t>(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E</a:t>
                </a:r>
                <a:r>
                  <a:rPr lang="en-US" sz="2000" dirty="0">
                    <a:latin typeface="Arial Black" pitchFamily="34" charset="0"/>
                  </a:rPr>
                  <a:t>),  where </a:t>
                </a:r>
                <a:r>
                  <a:rPr lang="en-US" sz="2000" dirty="0">
                    <a:latin typeface="Arial Black" pitchFamily="34" charset="0"/>
                  </a:rPr>
                  <a:t>C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I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A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(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E) denotes the closure of E in A</a:t>
                </a:r>
                <a:r>
                  <a:rPr lang="en-US" sz="2000" dirty="0">
                    <a:latin typeface="Arial Black" pitchFamily="34" charset="0"/>
                  </a:rPr>
                  <a:t>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 l="-889" t="-8511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4478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𝑐𝑙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for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𝐸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Therefore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 </m:t>
                        </m:r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1800" i="1" dirty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i="1" dirty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)≠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 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1800" i="1" dirty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i="1" dirty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)</m:t>
                    </m:r>
                    <m:r>
                      <a:rPr lang="en-US" sz="1800" i="1" dirty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i="1" dirty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i="1" dirty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1800" i="1" dirty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447800"/>
                <a:ext cx="8229600" cy="5029200"/>
              </a:xfrm>
              <a:blipFill rotWithShape="1">
                <a:blip r:embed="rId3" cstate="print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1406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Theorem#6. </a:t>
                </a:r>
                <a:r>
                  <a:rPr lang="en-US" sz="2000" dirty="0" smtClean="0">
                    <a:latin typeface="Arial Black" pitchFamily="34" charset="0"/>
                  </a:rPr>
                  <a:t>Let</a:t>
                </a:r>
                <a:r>
                  <a:rPr lang="en-US" sz="2000" dirty="0" smtClean="0">
                    <a:latin typeface="Arial Black" pitchFamily="34" charset="0"/>
                  </a:rPr>
                  <a:t> </a:t>
                </a:r>
                <a:r>
                  <a:rPr lang="en-US" sz="2000" dirty="0">
                    <a:latin typeface="Arial Black" pitchFamily="34" charset="0"/>
                  </a:rPr>
                  <a:t>A </a:t>
                </a:r>
                <a:r>
                  <a:rPr lang="en-US" sz="2000" dirty="0" smtClean="0">
                    <a:latin typeface="Arial Black" pitchFamily="34" charset="0"/>
                  </a:rPr>
                  <a:t>be </a:t>
                </a:r>
                <a:r>
                  <a:rPr lang="en-US" sz="2000" dirty="0">
                    <a:latin typeface="Arial Black" pitchFamily="34" charset="0"/>
                  </a:rPr>
                  <a:t>a subspace of a space X, </a:t>
                </a:r>
                <a:r>
                  <a:rPr lang="en-US" sz="2000" dirty="0" smtClean="0">
                    <a:latin typeface="Arial Black" pitchFamily="34" charset="0"/>
                  </a:rPr>
                  <a:t>and </a:t>
                </a:r>
                <a:r>
                  <a:rPr lang="en-US" sz="2000" dirty="0">
                    <a:latin typeface="Arial Black" pitchFamily="34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A, then C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I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A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(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E) = A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 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C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I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  <m:r>
                      <a:rPr lang="en-US" sz="2000" i="1" dirty="0">
                        <a:latin typeface="Cambria Math"/>
                      </a:rPr>
                      <m:t>(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E</a:t>
                </a:r>
                <a:r>
                  <a:rPr lang="en-US" sz="2000" dirty="0">
                    <a:latin typeface="Arial Black" pitchFamily="34" charset="0"/>
                  </a:rPr>
                  <a:t>),  where </a:t>
                </a:r>
                <a:r>
                  <a:rPr lang="en-US" sz="2000" dirty="0">
                    <a:latin typeface="Arial Black" pitchFamily="34" charset="0"/>
                  </a:rPr>
                  <a:t>C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I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A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(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E) denotes the closure of E in A</a:t>
                </a:r>
                <a:r>
                  <a:rPr lang="en-US" sz="2000" dirty="0">
                    <a:latin typeface="Arial Black" pitchFamily="34" charset="0"/>
                  </a:rPr>
                  <a:t>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 l="-889" t="-8511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4478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𝑐𝑙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for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𝐸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Therefore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 </m:t>
                        </m:r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1800" i="1" dirty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i="1" dirty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)≠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 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1800" i="1" dirty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i="1" dirty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)</m:t>
                    </m:r>
                    <m:r>
                      <a:rPr lang="en-US" sz="1800" i="1" dirty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i="1" dirty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i="1" dirty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1800" i="1" dirty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implies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𝑐𝑙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conversely.</a:t>
                </a:r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447800"/>
                <a:ext cx="8229600" cy="5029200"/>
              </a:xfrm>
              <a:blipFill rotWithShape="1">
                <a:blip r:embed="rId3" cstate="print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5622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Theorem#7. </a:t>
                </a:r>
                <a:r>
                  <a:rPr lang="en-US" sz="2000" dirty="0" smtClean="0">
                    <a:latin typeface="Arial Black" pitchFamily="34" charset="0"/>
                  </a:rPr>
                  <a:t>Let   </a:t>
                </a:r>
                <a:r>
                  <a:rPr lang="en-US" sz="2000" dirty="0">
                    <a:latin typeface="Arial Black" pitchFamily="34" charset="0"/>
                  </a:rPr>
                  <a:t>f : X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Y </a:t>
                </a:r>
                <a:r>
                  <a:rPr lang="en-US" sz="2000" dirty="0" smtClean="0">
                    <a:latin typeface="Arial Black" pitchFamily="34" charset="0"/>
                  </a:rPr>
                  <a:t>  be </a:t>
                </a:r>
                <a:r>
                  <a:rPr lang="en-US" sz="2000" dirty="0">
                    <a:latin typeface="Arial Black" pitchFamily="34" charset="0"/>
                  </a:rPr>
                  <a:t>continuous and </a:t>
                </a:r>
                <a:r>
                  <a:rPr lang="en-US" sz="2000" dirty="0" smtClean="0">
                    <a:latin typeface="Arial Black" pitchFamily="34" charset="0"/>
                  </a:rPr>
                  <a:t>  A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X. </a:t>
                </a:r>
                <a:r>
                  <a:rPr lang="en-US" sz="2000" dirty="0" smtClean="0">
                    <a:latin typeface="Arial Black" pitchFamily="34" charset="0"/>
                  </a:rPr>
                  <a:t>           Then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: 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</a:t>
                </a:r>
                <a:r>
                  <a:rPr lang="en-US" sz="2000" dirty="0" smtClean="0">
                    <a:latin typeface="Arial Black" pitchFamily="34" charset="0"/>
                  </a:rPr>
                  <a:t>Y   </a:t>
                </a:r>
                <a:r>
                  <a:rPr lang="en-US" sz="2000" dirty="0">
                    <a:latin typeface="Arial Black" pitchFamily="34" charset="0"/>
                  </a:rPr>
                  <a:t>is continuous,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denote the restriction of f to A.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l="-889" t="-8511" r="-1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latin typeface="Arial Black" pitchFamily="34" charset="0"/>
              </a:rPr>
              <a:t>Proof.</a:t>
            </a:r>
          </a:p>
          <a:p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65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400" dirty="0" smtClean="0">
                <a:latin typeface="Arial Black" pitchFamily="34" charset="0"/>
              </a:rPr>
              <a:t>Good Luck to You</a:t>
            </a:r>
          </a:p>
          <a:p>
            <a:pPr marL="0" indent="0" algn="ctr">
              <a:buNone/>
            </a:pPr>
            <a:r>
              <a:rPr lang="en-US" sz="2400" dirty="0" smtClean="0">
                <a:latin typeface="Arial Black" pitchFamily="34" charset="0"/>
              </a:rPr>
              <a:t>Dear Students</a:t>
            </a:r>
            <a:endParaRPr 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873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</TotalTime>
  <Words>474</Words>
  <Application>Microsoft Office PowerPoint</Application>
  <PresentationFormat>On-screen Show (4:3)</PresentationFormat>
  <Paragraphs>146</Paragraphs>
  <Slides>70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1" baseType="lpstr">
      <vt:lpstr>Office Theme</vt:lpstr>
      <vt:lpstr>Set Topology MTH 251</vt:lpstr>
      <vt:lpstr>Lecture Plan</vt:lpstr>
      <vt:lpstr>Slide 3</vt:lpstr>
      <vt:lpstr>Slide 4</vt:lpstr>
      <vt:lpstr>Exercise</vt:lpstr>
      <vt:lpstr>Slide 6</vt:lpstr>
      <vt:lpstr>Slide 7</vt:lpstr>
      <vt:lpstr>Slide 8</vt:lpstr>
      <vt:lpstr>Slide 9</vt:lpstr>
      <vt:lpstr>TOPOLOGICAL Property</vt:lpstr>
      <vt:lpstr>TOPOLOGICAL Property</vt:lpstr>
      <vt:lpstr>TOPOLOGICAL Property</vt:lpstr>
      <vt:lpstr>Definition  (Topological property)</vt:lpstr>
      <vt:lpstr>Definition  (Topological property)</vt:lpstr>
      <vt:lpstr>Definition  (Topological property)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Example.</vt:lpstr>
      <vt:lpstr>Example.</vt:lpstr>
      <vt:lpstr>Example.</vt:lpstr>
      <vt:lpstr>Example.</vt:lpstr>
      <vt:lpstr>Example.</vt:lpstr>
      <vt:lpstr>Example.</vt:lpstr>
      <vt:lpstr>Example.</vt:lpstr>
      <vt:lpstr>Example.</vt:lpstr>
      <vt:lpstr>Example</vt:lpstr>
      <vt:lpstr>Example</vt:lpstr>
      <vt:lpstr>Example</vt:lpstr>
      <vt:lpstr>Theorem#1</vt:lpstr>
      <vt:lpstr>Theorem#2</vt:lpstr>
      <vt:lpstr>Slide 36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Slide 70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GENEREAL TOPOLOGY</dc:title>
  <dc:creator>MyUserName</dc:creator>
  <cp:lastModifiedBy>NTS</cp:lastModifiedBy>
  <cp:revision>83</cp:revision>
  <dcterms:created xsi:type="dcterms:W3CDTF">2012-12-14T06:19:34Z</dcterms:created>
  <dcterms:modified xsi:type="dcterms:W3CDTF">2012-12-16T11:17:54Z</dcterms:modified>
</cp:coreProperties>
</file>