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57" r:id="rId4"/>
    <p:sldId id="291" r:id="rId5"/>
    <p:sldId id="290" r:id="rId6"/>
    <p:sldId id="289" r:id="rId7"/>
    <p:sldId id="288" r:id="rId8"/>
    <p:sldId id="279" r:id="rId9"/>
    <p:sldId id="280" r:id="rId10"/>
    <p:sldId id="283" r:id="rId11"/>
    <p:sldId id="282" r:id="rId12"/>
    <p:sldId id="281" r:id="rId13"/>
    <p:sldId id="284" r:id="rId14"/>
    <p:sldId id="258" r:id="rId15"/>
    <p:sldId id="296" r:id="rId16"/>
    <p:sldId id="259" r:id="rId17"/>
    <p:sldId id="260" r:id="rId18"/>
    <p:sldId id="261" r:id="rId19"/>
    <p:sldId id="285" r:id="rId20"/>
    <p:sldId id="286" r:id="rId21"/>
    <p:sldId id="262" r:id="rId22"/>
    <p:sldId id="292" r:id="rId23"/>
    <p:sldId id="295" r:id="rId24"/>
    <p:sldId id="294" r:id="rId25"/>
    <p:sldId id="263" r:id="rId26"/>
    <p:sldId id="264" r:id="rId27"/>
    <p:sldId id="265" r:id="rId28"/>
    <p:sldId id="297" r:id="rId29"/>
    <p:sldId id="266" r:id="rId30"/>
    <p:sldId id="26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47" y="-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650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89040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304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4556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3361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5027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39639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270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7651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7437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971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03D9D-4CFC-4F58-BB26-8C5C5AFA6997}" type="datetimeFigureOut">
              <a:rPr lang="en-US" smtClean="0"/>
              <a:pPr/>
              <a:t>12/16/2012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0798F-7DB9-40D7-B345-CFAC91C82B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3919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</a:t>
            </a:r>
            <a:r>
              <a:rPr lang="en-US" sz="2800">
                <a:latin typeface="Arial Black" pitchFamily="34" charset="0"/>
              </a:rPr>
              <a:t># </a:t>
            </a:r>
            <a:r>
              <a:rPr lang="en-US" sz="2800" smtClean="0">
                <a:latin typeface="Arial Black" pitchFamily="34" charset="0"/>
              </a:rPr>
              <a:t>19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14980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Subspaces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Relative Topologies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709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subspaces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Let X be a topological space with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6166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subspaces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Let X be a topological space with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Let A be a non-empty subset of X.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444" t="-6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3034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subspaces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Let X be a topological space with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Let A be a non-empty subset of X. </a:t>
                </a:r>
              </a:p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Although it is possible to assign many different topologies to A without making any reference to the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 t="-67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9957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subspaces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Let X be a topological space with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Let A be a non-empty subset of X. </a:t>
                </a:r>
              </a:p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Although it is possible to assign many different topologies to A without making any reference to the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We would like to assign to A  </a:t>
                </a:r>
                <a:r>
                  <a:rPr lang="en-US" sz="1800" dirty="0" err="1" smtClean="0">
                    <a:latin typeface="Arial Black" pitchFamily="34" charset="0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definite topology, which it inherits from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 t="-67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1107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subspaces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Let X be a topological space with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Let A be a non-empty subset of X. </a:t>
                </a:r>
              </a:p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Although it is possible to assign many different topologies to A without making any reference to the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We would like to assign to A  </a:t>
                </a:r>
                <a:r>
                  <a:rPr lang="en-US" sz="1800" dirty="0" err="1" smtClean="0">
                    <a:latin typeface="Arial Black" pitchFamily="34" charset="0"/>
                  </a:rPr>
                  <a:t>a</a:t>
                </a:r>
                <a:r>
                  <a:rPr lang="en-US" sz="1800" dirty="0" smtClean="0">
                    <a:latin typeface="Arial Black" pitchFamily="34" charset="0"/>
                  </a:rPr>
                  <a:t> definite topology, which it inherits from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algn="just"/>
                <a:r>
                  <a:rPr lang="en-US" sz="1800" dirty="0" smtClean="0">
                    <a:latin typeface="Arial Black" pitchFamily="34" charset="0"/>
                  </a:rPr>
                  <a:t>In this Lecture we shall construct such topologies and study some of the properties of the resulting topological 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444" t="-67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2122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Relative Topology 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:r>
                  <a:rPr lang="en-US" sz="24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subset of a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05331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Relative Topology 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:r>
                  <a:rPr lang="en-US" sz="24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subset of a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Then a topology</a:t>
                </a:r>
              </a:p>
              <a:p>
                <a:r>
                  <a:rPr lang="en-US" sz="2400" dirty="0" smtClean="0">
                    <a:latin typeface="Arial Black" pitchFamily="34" charset="0"/>
                  </a:rPr>
                  <a:t> </a:t>
                </a:r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6291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Relative Topology 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:r>
                  <a:rPr lang="en-US" sz="24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subset of a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Then a topology</a:t>
                </a:r>
              </a:p>
              <a:p>
                <a:r>
                  <a:rPr lang="en-US" sz="24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7146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Relative Topology 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:r>
                  <a:rPr lang="en-US" sz="24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subset of a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Then a topology</a:t>
                </a:r>
              </a:p>
              <a:p>
                <a:r>
                  <a:rPr lang="en-US" sz="24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is called a relative topology on</a:t>
                </a:r>
                <a:r>
                  <a:rPr lang="en-US" sz="24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1009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Relative Topology 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:r>
                  <a:rPr lang="en-US" sz="24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subset of a space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Then a topology</a:t>
                </a:r>
              </a:p>
              <a:p>
                <a:r>
                  <a:rPr lang="en-US" sz="24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∩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is called a relative topology on</a:t>
                </a:r>
                <a:r>
                  <a:rPr lang="en-US" sz="2400" dirty="0" smtClean="0">
                    <a:latin typeface="Arial Black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𝐴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4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𝐴</m:t>
                        </m:r>
                      </m:sub>
                    </m:sSub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is called a subspace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(</m:t>
                    </m:r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</a:rPr>
                      <m:t>)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5284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𝑒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with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𝑒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  <m:r>
                      <a:rPr lang="en-US" sz="1800" b="0" i="1" smtClean="0">
                        <a:latin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𝑒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 cstate="print"/>
                <a:stretch>
                  <a:fillRect l="-963" t="-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7232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304800"/>
                <a:ext cx="8534400" cy="6400800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X be a topological space with a given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let A be a given non-empty subset of X. Then the collection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of subsets of A, defined as follows:</a:t>
                </a: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   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b="0" i="0" smtClean="0">
                            <a:latin typeface="Cambria Math"/>
                            <a:ea typeface="Cambria Math"/>
                          </a:rPr>
                          <m:t>A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b="0" i="0" dirty="0" smtClean="0">
                            <a:latin typeface="Cambria Math"/>
                          </a:rPr>
                          <m:t>A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𝑈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𝑈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 ∈</m:t>
                        </m:r>
                        <m:r>
                          <m:rPr>
                            <m:nor/>
                          </m:rPr>
                          <a:rPr lang="en-US" sz="1800" i="0" dirty="0" smtClean="0">
                            <a:latin typeface="Arial Black" pitchFamily="34" charset="0"/>
                            <a:ea typeface="Cambria Math"/>
                          </a:rPr>
                          <m:t> </m:t>
                        </m:r>
                        <m:r>
                          <a:rPr lang="el-GR" sz="1800" b="0" i="1" dirty="0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   	 Is a topology on A.</a:t>
                </a:r>
              </a:p>
              <a:p>
                <a:pPr marL="0" indent="0" algn="just"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Proof.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304800"/>
                <a:ext cx="8534400" cy="6400800"/>
              </a:xfrm>
              <a:blipFill rotWithShape="1">
                <a:blip r:embed="rId3" cstate="print"/>
                <a:stretch>
                  <a:fillRect l="-571" r="-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1125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𝑫𝒆𝒇𝒊𝒏𝒊𝒕𝒊𝒐𝒏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(X,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1" i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be a topological space and let A be a non-empty subset of X. Then the topology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defined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b="0" i="0" dirty="0" smtClean="0">
                            <a:latin typeface="Cambria Math"/>
                          </a:rPr>
                          <m:t>A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𝑈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: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𝑈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∈ 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called the relative topology or the induced topology on A.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86800" cy="6400800"/>
              </a:xfrm>
              <a:blipFill rotWithShape="1">
                <a:blip r:embed="rId3" cstate="print"/>
                <a:stretch>
                  <a:fillRect r="-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3387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763000" cy="6324600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𝐃𝐞𝐟𝐢𝐧𝐢𝐭𝐢𝐨𝐧</m:t>
                    </m:r>
                    <m:r>
                      <a:rPr lang="en-US" sz="2400" b="1" i="0" smtClean="0">
                        <a:latin typeface="Cambria Math"/>
                      </a:rPr>
                      <m:t> </m:t>
                    </m:r>
                    <m:r>
                      <a:rPr lang="en-US" sz="2400" b="1" i="0" smtClean="0">
                        <a:latin typeface="Cambria Math"/>
                      </a:rPr>
                      <m:t>𝟖</m:t>
                    </m:r>
                    <m:r>
                      <a:rPr lang="en-US" sz="2400" b="1" i="0" smtClean="0">
                        <a:latin typeface="Cambria Math"/>
                      </a:rPr>
                      <m:t>.</m:t>
                    </m:r>
                    <m:r>
                      <a:rPr lang="en-US" sz="2400" b="1" i="0" smtClean="0">
                        <a:latin typeface="Cambria Math"/>
                      </a:rPr>
                      <m:t>𝟐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 non-empty subset A of a topological space  (X,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is called a subspace of X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and only if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it has been assigned the relative topology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763000" cy="6324600"/>
              </a:xfrm>
              <a:blipFill rotWithShape="1">
                <a:blip r:embed="rId3" cstate="print"/>
                <a:stretch>
                  <a:fillRect l="-487" r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09080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</p:spPr>
            <p:txBody>
              <a:bodyPr/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X be a non-empty set and 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the indiscrete topology on X.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A be a non-empty subset of X.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>	</a:t>
                </a:r>
                <a:r>
                  <a:rPr lang="en-US" sz="1800" dirty="0" smtClean="0">
                    <a:latin typeface="Arial Black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A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∩∅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A</m:t>
                        </m:r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∩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A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Thus the relative topology on A is the indiscrete topology.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04800"/>
                <a:ext cx="8458200" cy="6248400"/>
              </a:xfrm>
              <a:blipFill rotWithShape="1">
                <a:blip r:embed="rId3" cstate="print"/>
                <a:stretch>
                  <a:fillRect l="-505" r="-1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8399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Note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A subspace of a discrete space is discrete</a:t>
            </a:r>
          </a:p>
        </p:txBody>
      </p:sp>
    </p:spTree>
    <p:extLst>
      <p:ext uri="{BB962C8B-B14F-4D97-AF65-F5344CB8AC3E}">
        <p14:creationId xmlns:p14="http://schemas.microsoft.com/office/powerpoint/2010/main" xmlns="" val="321554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Note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A subspace of a discrete space is discrete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A subspace of indiscrete space is indiscrete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302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</p:spPr>
            <p:txBody>
              <a:bodyPr/>
              <a:lstStyle/>
              <a:p>
                <a:pPr marL="182880" indent="-182880"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b="1" dirty="0" smtClean="0"/>
                  <a:t> </a:t>
                </a:r>
              </a:p>
              <a:p>
                <a:pPr marL="182880" indent="-182880"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and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  <a:blipFill rotWithShape="1">
                <a:blip r:embed="rId2" cstate="print"/>
                <a:stretch>
                  <a:fillRect l="-1009" t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61303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</p:spPr>
            <p:txBody>
              <a:bodyPr/>
              <a:lstStyle/>
              <a:p>
                <a:pPr marL="182880" indent="-182880"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b="1" dirty="0" smtClean="0"/>
                  <a:t> </a:t>
                </a:r>
              </a:p>
              <a:p>
                <a:pPr marL="182880" indent="-182880"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and Let                </a:t>
                </a:r>
              </a:p>
              <a:p>
                <a:pPr marL="182880" indent="-182880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  <a:blipFill rotWithShape="1">
                <a:blip r:embed="rId2" cstate="print"/>
                <a:stretch>
                  <a:fillRect l="-1009" t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95011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</p:spPr>
            <p:txBody>
              <a:bodyPr/>
              <a:lstStyle/>
              <a:p>
                <a:pPr marL="182880" indent="-182880"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b="1" dirty="0" smtClean="0"/>
                  <a:t> </a:t>
                </a:r>
              </a:p>
              <a:p>
                <a:pPr marL="182880" indent="-182880"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and Let                </a:t>
                </a:r>
              </a:p>
              <a:p>
                <a:pPr marL="182880" indent="-182880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marL="182880" indent="-182880"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Find the relative topology on 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  <a:blipFill rotWithShape="1">
                <a:blip r:embed="rId3" cstate="print"/>
                <a:stretch>
                  <a:fillRect l="-1009" t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3682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</p:spPr>
            <p:txBody>
              <a:bodyPr/>
              <a:lstStyle/>
              <a:p>
                <a:pPr marL="182880" indent="-182880"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400" b="1" dirty="0" smtClean="0"/>
                  <a:t> </a:t>
                </a:r>
              </a:p>
              <a:p>
                <a:pPr marL="182880" indent="-182880"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and Let                </a:t>
                </a:r>
              </a:p>
              <a:p>
                <a:pPr marL="182880" indent="-182880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marL="182880" indent="-182880"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Find the relative topology on 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marL="182880" indent="-182880"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and the resulting subspace.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324600"/>
              </a:xfrm>
              <a:blipFill rotWithShape="1">
                <a:blip r:embed="rId2" cstate="print"/>
                <a:stretch>
                  <a:fillRect l="-1009" t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2666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228600"/>
                <a:ext cx="8839200" cy="6324600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A be a straight line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𝑎𝑥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𝑏𝑦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 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+</m:t>
                    </m:r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=0,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𝑎𝑛𝑑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real constants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one of the constants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𝑎𝑛𝑑</m:t>
                    </m:r>
                    <m:r>
                      <a:rPr lang="en-US" sz="1800" b="0" i="1" smtClean="0">
                        <a:latin typeface="Cambria Math"/>
                      </a:rPr>
                      <m:t> 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zero.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the usual topology on the plane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R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of which A is a subset.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Describe the relative topology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228600"/>
                <a:ext cx="8839200" cy="6324600"/>
              </a:xfrm>
              <a:blipFill rotWithShape="1">
                <a:blip r:embed="rId3" cstate="print"/>
                <a:stretch>
                  <a:fillRect l="-414" r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5135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be</a:t>
                </a:r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the usual topology on a real line R. Determine whether or not the following subsets of the subspace [1,2] are open w.r.t the relative topology on [1,2] :</a:t>
                </a:r>
              </a:p>
              <a:p>
                <a:pPr marL="1371600" lvl="2" indent="-571500" algn="just">
                  <a:buFont typeface="+mj-lt"/>
                  <a:buAutoNum type="romanLcPeriod"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1371600" lvl="2" indent="-571500" algn="just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[1, 4/3[ ,</a:t>
                </a:r>
              </a:p>
              <a:p>
                <a:pPr marL="1371600" lvl="2" indent="-571500" algn="just">
                  <a:buFont typeface="+mj-lt"/>
                  <a:buAutoNum type="romanLcPeriod"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1371600" lvl="2" indent="-571500" algn="just">
                  <a:buFont typeface="+mj-lt"/>
                  <a:buAutoNum type="romanLcPeriod"/>
                </a:pPr>
                <a:r>
                  <a:rPr lang="en-US" sz="1800" dirty="0" smtClean="0">
                    <a:latin typeface="Arial Black" pitchFamily="34" charset="0"/>
                  </a:rPr>
                  <a:t>]11/6, 2],</a:t>
                </a:r>
              </a:p>
              <a:p>
                <a:pPr marL="800100" lvl="2" indent="0" algn="just">
                  <a:buNone/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marL="800100" lvl="2" indent="0" algn="just">
                  <a:lnSpc>
                    <a:spcPct val="15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iii.    ]1, 3/2].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458200" cy="6400800"/>
              </a:xfrm>
              <a:blipFill rotWithShape="1">
                <a:blip r:embed="rId3" cstate="print"/>
                <a:stretch>
                  <a:fillRect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141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457200"/>
                <a:ext cx="8534400" cy="6096000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𝐓𝐡𝐞𝐨𝐫𝐞𝐦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If (A,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A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is a subspace of a topological space (X,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then a subset B of A is closed in the subspace, if and only if B= 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F, where F is some closed set in (X,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457200"/>
                <a:ext cx="8534400" cy="6096000"/>
              </a:xfrm>
              <a:blipFill rotWithShape="1">
                <a:blip r:embed="rId3" cstate="print"/>
                <a:stretch>
                  <a:fillRect r="-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0987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457200"/>
                <a:ext cx="8458200" cy="6019800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 dirty="0" smtClean="0">
                            <a:latin typeface="Cambria Math"/>
                            <a:ea typeface="Cambria Math"/>
                          </a:rPr>
                          <m:t>∅</m:t>
                        </m:r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topology on X.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Find the closed sets of the subspace whose ground set is A=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457200"/>
                <a:ext cx="8458200" cy="6019800"/>
              </a:xfrm>
              <a:blipFill rotWithShape="1">
                <a:blip r:embed="rId3" cstate="print"/>
                <a:stretch>
                  <a:fillRect l="-505" r="-5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2617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763000" cy="6553200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𝐄𝐱𝐚𝐦𝐩𝐥𝐞</m:t>
                    </m:r>
                    <m:r>
                      <a:rPr lang="en-US" sz="2400" b="1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b="1" dirty="0" smtClean="0"/>
                  <a:t>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a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&lt;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and let A=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]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[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be considered as a subspace of the real line R with the usual topology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Show that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]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[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are both open and closed in the subspace.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763000" cy="6553200"/>
              </a:xfrm>
              <a:blipFill rotWithShape="1">
                <a:blip r:embed="rId3" cstate="print"/>
                <a:stretch>
                  <a:fillRect l="-487" r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5707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</TotalTime>
  <Words>52</Words>
  <Application>Microsoft Office PowerPoint</Application>
  <PresentationFormat>On-screen Show (4:3)</PresentationFormat>
  <Paragraphs>44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Set Topology MTH 251</vt:lpstr>
      <vt:lpstr>Lecture Plan</vt:lpstr>
      <vt:lpstr>subspaces</vt:lpstr>
      <vt:lpstr>subspaces</vt:lpstr>
      <vt:lpstr>subspaces</vt:lpstr>
      <vt:lpstr>subspaces</vt:lpstr>
      <vt:lpstr>subspaces</vt:lpstr>
      <vt:lpstr>Relative Topology </vt:lpstr>
      <vt:lpstr>Relative Topology </vt:lpstr>
      <vt:lpstr>Relative Topology </vt:lpstr>
      <vt:lpstr>Relative Topology </vt:lpstr>
      <vt:lpstr>Relative Topology 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NTS</cp:lastModifiedBy>
  <cp:revision>56</cp:revision>
  <dcterms:created xsi:type="dcterms:W3CDTF">2012-12-13T07:57:20Z</dcterms:created>
  <dcterms:modified xsi:type="dcterms:W3CDTF">2012-12-16T09:33:27Z</dcterms:modified>
</cp:coreProperties>
</file>